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6.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5.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6.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7.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5" r:id="rId3"/>
    <p:sldMasterId id="2147483690" r:id="rId4"/>
    <p:sldMasterId id="2147483705" r:id="rId5"/>
    <p:sldMasterId id="2147483720" r:id="rId6"/>
    <p:sldMasterId id="2147483735" r:id="rId7"/>
  </p:sldMasterIdLst>
  <p:notesMasterIdLst>
    <p:notesMasterId r:id="rId107"/>
  </p:notesMasterIdLst>
  <p:sldIdLst>
    <p:sldId id="443" r:id="rId8"/>
    <p:sldId id="259" r:id="rId9"/>
    <p:sldId id="260" r:id="rId10"/>
    <p:sldId id="271" r:id="rId11"/>
    <p:sldId id="257" r:id="rId12"/>
    <p:sldId id="261" r:id="rId13"/>
    <p:sldId id="262" r:id="rId14"/>
    <p:sldId id="264" r:id="rId15"/>
    <p:sldId id="263" r:id="rId16"/>
    <p:sldId id="445" r:id="rId17"/>
    <p:sldId id="446" r:id="rId18"/>
    <p:sldId id="447" r:id="rId19"/>
    <p:sldId id="448" r:id="rId20"/>
    <p:sldId id="449" r:id="rId21"/>
    <p:sldId id="450" r:id="rId22"/>
    <p:sldId id="451" r:id="rId23"/>
    <p:sldId id="452" r:id="rId24"/>
    <p:sldId id="281" r:id="rId25"/>
    <p:sldId id="274" r:id="rId26"/>
    <p:sldId id="275" r:id="rId27"/>
    <p:sldId id="277" r:id="rId28"/>
    <p:sldId id="276" r:id="rId29"/>
    <p:sldId id="278" r:id="rId30"/>
    <p:sldId id="279" r:id="rId31"/>
    <p:sldId id="280" r:id="rId32"/>
    <p:sldId id="283" r:id="rId33"/>
    <p:sldId id="284" r:id="rId34"/>
    <p:sldId id="285" r:id="rId35"/>
    <p:sldId id="286" r:id="rId36"/>
    <p:sldId id="298" r:id="rId37"/>
    <p:sldId id="290" r:id="rId38"/>
    <p:sldId id="297" r:id="rId39"/>
    <p:sldId id="289" r:id="rId40"/>
    <p:sldId id="291" r:id="rId41"/>
    <p:sldId id="295" r:id="rId42"/>
    <p:sldId id="300" r:id="rId43"/>
    <p:sldId id="301" r:id="rId44"/>
    <p:sldId id="304" r:id="rId45"/>
    <p:sldId id="306" r:id="rId46"/>
    <p:sldId id="307" r:id="rId47"/>
    <p:sldId id="308" r:id="rId48"/>
    <p:sldId id="309" r:id="rId49"/>
    <p:sldId id="310" r:id="rId50"/>
    <p:sldId id="311" r:id="rId51"/>
    <p:sldId id="312" r:id="rId52"/>
    <p:sldId id="313" r:id="rId53"/>
    <p:sldId id="314" r:id="rId54"/>
    <p:sldId id="315" r:id="rId55"/>
    <p:sldId id="316" r:id="rId56"/>
    <p:sldId id="317" r:id="rId57"/>
    <p:sldId id="321" r:id="rId58"/>
    <p:sldId id="318" r:id="rId59"/>
    <p:sldId id="319" r:id="rId60"/>
    <p:sldId id="454" r:id="rId61"/>
    <p:sldId id="455" r:id="rId62"/>
    <p:sldId id="320" r:id="rId63"/>
    <p:sldId id="411" r:id="rId64"/>
    <p:sldId id="412" r:id="rId65"/>
    <p:sldId id="413" r:id="rId66"/>
    <p:sldId id="414" r:id="rId67"/>
    <p:sldId id="415" r:id="rId68"/>
    <p:sldId id="322" r:id="rId69"/>
    <p:sldId id="416" r:id="rId70"/>
    <p:sldId id="417" r:id="rId71"/>
    <p:sldId id="418" r:id="rId72"/>
    <p:sldId id="419" r:id="rId73"/>
    <p:sldId id="458" r:id="rId74"/>
    <p:sldId id="420" r:id="rId75"/>
    <p:sldId id="421" r:id="rId76"/>
    <p:sldId id="422" r:id="rId77"/>
    <p:sldId id="456" r:id="rId78"/>
    <p:sldId id="457" r:id="rId79"/>
    <p:sldId id="423" r:id="rId80"/>
    <p:sldId id="424" r:id="rId81"/>
    <p:sldId id="426" r:id="rId82"/>
    <p:sldId id="425" r:id="rId83"/>
    <p:sldId id="427" r:id="rId84"/>
    <p:sldId id="438" r:id="rId85"/>
    <p:sldId id="439" r:id="rId86"/>
    <p:sldId id="440" r:id="rId87"/>
    <p:sldId id="441" r:id="rId88"/>
    <p:sldId id="442" r:id="rId89"/>
    <p:sldId id="324" r:id="rId90"/>
    <p:sldId id="326" r:id="rId91"/>
    <p:sldId id="327" r:id="rId92"/>
    <p:sldId id="328" r:id="rId93"/>
    <p:sldId id="329" r:id="rId94"/>
    <p:sldId id="330" r:id="rId95"/>
    <p:sldId id="332" r:id="rId96"/>
    <p:sldId id="333" r:id="rId97"/>
    <p:sldId id="334" r:id="rId98"/>
    <p:sldId id="335" r:id="rId99"/>
    <p:sldId id="336" r:id="rId100"/>
    <p:sldId id="337" r:id="rId101"/>
    <p:sldId id="338" r:id="rId102"/>
    <p:sldId id="344" r:id="rId103"/>
    <p:sldId id="345" r:id="rId104"/>
    <p:sldId id="258" r:id="rId105"/>
    <p:sldId id="453" r:id="rId106"/>
  </p:sldIdLst>
  <p:sldSz cx="12190413"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449" autoAdjust="0"/>
  </p:normalViewPr>
  <p:slideViewPr>
    <p:cSldViewPr>
      <p:cViewPr varScale="1">
        <p:scale>
          <a:sx n="65" d="100"/>
          <a:sy n="65" d="100"/>
        </p:scale>
        <p:origin x="-906"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07" Type="http://schemas.openxmlformats.org/officeDocument/2006/relationships/notesMaster" Target="notesMasters/notesMaster1.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87" Type="http://schemas.openxmlformats.org/officeDocument/2006/relationships/slide" Target="slides/slide80.xml"/><Relationship Id="rId102" Type="http://schemas.openxmlformats.org/officeDocument/2006/relationships/slide" Target="slides/slide95.xml"/><Relationship Id="rId110"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4.xml"/><Relationship Id="rId82" Type="http://schemas.openxmlformats.org/officeDocument/2006/relationships/slide" Target="slides/slide75.xml"/><Relationship Id="rId90" Type="http://schemas.openxmlformats.org/officeDocument/2006/relationships/slide" Target="slides/slide83.xml"/><Relationship Id="rId95" Type="http://schemas.openxmlformats.org/officeDocument/2006/relationships/slide" Target="slides/slide88.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103" Type="http://schemas.openxmlformats.org/officeDocument/2006/relationships/slide" Target="slides/slide96.xml"/><Relationship Id="rId108" Type="http://schemas.openxmlformats.org/officeDocument/2006/relationships/presProps" Target="pres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slide" Target="slides/slide89.xml"/><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slide" Target="slides/slide99.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viewProps" Target="viewProps.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1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1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1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1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17">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18">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19">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20">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27">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30">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3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3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3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3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3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3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37">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38">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39">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40">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4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4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4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4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4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4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47">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48">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49">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50">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5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5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5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5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5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5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57">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58">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59">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60">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6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6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68">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69">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70">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9">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10">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1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1" qsCatId="simple" csTypeId="urn:microsoft.com/office/officeart/2005/8/colors/accent1_2#1"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1047F171-0AD1-4CFA-AC9C-F074A6E2015A}"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12" qsCatId="simple" csTypeId="urn:microsoft.com/office/officeart/2005/8/colors/accent1_2#12"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FA1FD405-50A1-4155-AF9B-9C63E59CD3B1}"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13" qsCatId="simple" csTypeId="urn:microsoft.com/office/officeart/2005/8/colors/accent1_2#13"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4F0641C2-8C59-40D8-AC9E-FF36C9B85B6E}"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15" qsCatId="simple" csTypeId="urn:microsoft.com/office/officeart/2005/8/colors/accent1_2#15"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BBD87C3C-38BF-476E-A69C-5601CE3D1341}"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16" qsCatId="simple" csTypeId="urn:microsoft.com/office/officeart/2005/8/colors/accent1_2#16"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C775E02F-385A-4471-B625-3FB98C732526}"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17" qsCatId="simple" csTypeId="urn:microsoft.com/office/officeart/2005/8/colors/accent1_2#17"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E2CABB46-DAB0-451F-A5DA-F252DC681087}"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18" qsCatId="simple" csTypeId="urn:microsoft.com/office/officeart/2005/8/colors/accent1_2#18"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B0811439-2F82-4A79-861C-9276F998D948}"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19" qsCatId="simple" csTypeId="urn:microsoft.com/office/officeart/2005/8/colors/accent1_2#19"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CE2DC419-2DCF-4785-A9B2-7536D154F7A1}"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20" qsCatId="simple" csTypeId="urn:microsoft.com/office/officeart/2005/8/colors/accent1_2#20"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FA41DD56-6DF7-4F6A-9C8C-75BEC9D8AC15}"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21" qsCatId="simple" csTypeId="urn:microsoft.com/office/officeart/2005/8/colors/accent1_2#21"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7C53A0C1-E4E2-4907-B671-9102AB5AF75B}"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22" qsCatId="simple" csTypeId="urn:microsoft.com/office/officeart/2005/8/colors/accent1_2#22"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2D797741-8A83-43A4-9543-7B2244BA1954}"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2" qsCatId="simple" csTypeId="urn:microsoft.com/office/officeart/2005/8/colors/accent1_2#2"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D9810AC7-2FA0-481D-9852-50CD7A17BEC1}"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23" qsCatId="simple" csTypeId="urn:microsoft.com/office/officeart/2005/8/colors/accent1_2#23"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3E584722-C976-4D4B-AA28-181D52DD3B8C}"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27" qsCatId="simple" csTypeId="urn:microsoft.com/office/officeart/2005/8/colors/accent1_2#27"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8C011A05-5D04-4657-9A0D-6439094822D3}"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30" qsCatId="simple" csTypeId="urn:microsoft.com/office/officeart/2005/8/colors/accent1_2#30"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E20FA34B-DF6B-4EA8-8C42-4D3D8A529172}"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31" qsCatId="simple" csTypeId="urn:microsoft.com/office/officeart/2005/8/colors/accent1_2#31"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3096BAA2-0056-4033-B329-B5FF1A0C6DDC}"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32" qsCatId="simple" csTypeId="urn:microsoft.com/office/officeart/2005/8/colors/accent1_2#32"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3BC77DC9-45C0-4ACA-AFD9-5645E1859048}"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33" qsCatId="simple" csTypeId="urn:microsoft.com/office/officeart/2005/8/colors/accent1_2#33"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A04D7857-114D-4DEC-A426-E4E400D98136}"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34" qsCatId="simple" csTypeId="urn:microsoft.com/office/officeart/2005/8/colors/accent1_2#34"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EDAE8256-BE6C-4FBF-A927-BBD2C315A73F}"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35" qsCatId="simple" csTypeId="urn:microsoft.com/office/officeart/2005/8/colors/accent1_2#35"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46084B47-F63E-4FB2-AB8F-F4A7DECE526F}"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36" qsCatId="simple" csTypeId="urn:microsoft.com/office/officeart/2005/8/colors/accent1_2#36"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A3705973-36C0-45B4-8959-69B4B7611D16}"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37" qsCatId="simple" csTypeId="urn:microsoft.com/office/officeart/2005/8/colors/accent1_2#37"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8CEC5378-77C1-47A2-8599-3DF6FCFE76AF}"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3" qsCatId="simple" csTypeId="urn:microsoft.com/office/officeart/2005/8/colors/accent1_2#3"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9FEA3338-3F76-4695-888F-7706708763C2}"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38" qsCatId="simple" csTypeId="urn:microsoft.com/office/officeart/2005/8/colors/accent1_2#38"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17DEB978-1813-4F09-B605-3FC94F9CBC44}"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39" qsCatId="simple" csTypeId="urn:microsoft.com/office/officeart/2005/8/colors/accent1_2#39"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456E0F32-4B86-4E77-81EB-1461C241F07B}"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40" qsCatId="simple" csTypeId="urn:microsoft.com/office/officeart/2005/8/colors/accent1_2#40"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ECA46D75-239C-46BB-A54E-44AEE1947003}"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41" qsCatId="simple" csTypeId="urn:microsoft.com/office/officeart/2005/8/colors/accent1_2#41"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9B345A4F-46CA-4108-8CE0-5EDB8D677F6F}"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42" qsCatId="simple" csTypeId="urn:microsoft.com/office/officeart/2005/8/colors/accent1_2#42"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7D5ECB28-9A03-4494-AA99-CA55689CCFF2}"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43" qsCatId="simple" csTypeId="urn:microsoft.com/office/officeart/2005/8/colors/accent1_2#43"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9058FE21-FB06-457C-BF6B-738C9EDC2B38}"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44" qsCatId="simple" csTypeId="urn:microsoft.com/office/officeart/2005/8/colors/accent1_2#44"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BC2B91D0-F5FC-41F4-B588-B0F6003CC51C}"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45" qsCatId="simple" csTypeId="urn:microsoft.com/office/officeart/2005/8/colors/accent1_2#45"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47584F2E-BB84-4FCD-B823-E09363D24795}"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46" qsCatId="simple" csTypeId="urn:microsoft.com/office/officeart/2005/8/colors/accent1_2#46"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6AF6C2C5-49CF-4574-9A48-E90F906546ED}"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47" qsCatId="simple" csTypeId="urn:microsoft.com/office/officeart/2005/8/colors/accent1_2#47"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AE0CA636-D386-406F-997F-22F2EF1B4ACE}"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4" qsCatId="simple" csTypeId="urn:microsoft.com/office/officeart/2005/8/colors/accent1_2#4"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F2FC782C-1F27-4612-A0B8-EE9CAE655066}"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48" qsCatId="simple" csTypeId="urn:microsoft.com/office/officeart/2005/8/colors/accent1_2#48"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26BE097C-C3E1-4034-97EE-4D8F2F5FB251}"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49" qsCatId="simple" csTypeId="urn:microsoft.com/office/officeart/2005/8/colors/accent1_2#49"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56CEAB37-EFF8-4B69-8425-3CDF594FB9F9}"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50" qsCatId="simple" csTypeId="urn:microsoft.com/office/officeart/2005/8/colors/accent1_2#50"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26BDD8E2-D439-4611-9D7E-BC52F26C5A2C}"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51" qsCatId="simple" csTypeId="urn:microsoft.com/office/officeart/2005/8/colors/accent1_2#51"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90DCEC66-6E02-4B04-9036-609CDE9E242E}"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52" qsCatId="simple" csTypeId="urn:microsoft.com/office/officeart/2005/8/colors/accent1_2#52"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D3CC7A5C-212C-4522-8C73-5DBDDC56CBB7}"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53" qsCatId="simple" csTypeId="urn:microsoft.com/office/officeart/2005/8/colors/accent1_2#53"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56A49E79-73FF-4B29-A0BE-FA9229AF6DAB}"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54" qsCatId="simple" csTypeId="urn:microsoft.com/office/officeart/2005/8/colors/accent1_2#54"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201994EC-632A-40F4-923F-67BB5F9AB91D}"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55" qsCatId="simple" csTypeId="urn:microsoft.com/office/officeart/2005/8/colors/accent1_2#55"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135D58C0-764B-438A-875D-DAD4275D9419}"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56" qsCatId="simple" csTypeId="urn:microsoft.com/office/officeart/2005/8/colors/accent1_2#56"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EFDC18A5-1477-4D9B-8C79-CF4C9F016D9C}"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57" qsCatId="simple" csTypeId="urn:microsoft.com/office/officeart/2005/8/colors/accent1_2#57"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DE87804E-C11C-4374-A2BA-BC3C0B8C4E80}"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5" qsCatId="simple" csTypeId="urn:microsoft.com/office/officeart/2005/8/colors/accent1_2#5"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ED331436-F4CC-48FE-B6FA-9EE5262BE984}"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58" qsCatId="simple" csTypeId="urn:microsoft.com/office/officeart/2005/8/colors/accent1_2#58"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D09E2D62-57F2-44FC-910D-E6E7AB0F06AC}"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59" qsCatId="simple" csTypeId="urn:microsoft.com/office/officeart/2005/8/colors/accent1_2#59"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65B8DD99-89F4-4228-97B8-E9AB87262204}"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60" qsCatId="simple" csTypeId="urn:microsoft.com/office/officeart/2005/8/colors/accent1_2#60"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CB37C07D-6AFC-4BD6-ABB5-A7AD1A7A8382}"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61" qsCatId="simple" csTypeId="urn:microsoft.com/office/officeart/2005/8/colors/accent1_2#61"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9819B20D-878A-4A93-8DF8-CA3A3071FB96}"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62" qsCatId="simple" csTypeId="urn:microsoft.com/office/officeart/2005/8/colors/accent1_2#62"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5623149F-0EC1-4199-B51F-710250B16AB8}"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68" qsCatId="simple" csTypeId="urn:microsoft.com/office/officeart/2005/8/colors/accent1_2#68"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32AF7815-4D1E-41E1-8ACE-EF840012AA1B}"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69" qsCatId="simple" csTypeId="urn:microsoft.com/office/officeart/2005/8/colors/accent1_2#69"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96ECBFB3-900D-4509-8D94-4471401530EB}"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70" qsCatId="simple" csTypeId="urn:microsoft.com/office/officeart/2005/8/colors/accent1_2#70"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EBDB6E2D-7AF5-4FBB-8556-CB039075444D}"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6" qsCatId="simple" csTypeId="urn:microsoft.com/office/officeart/2005/8/colors/accent1_2#6"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AF53D81E-5D66-4AF8-A36D-A69656EA32C7}"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9" qsCatId="simple" csTypeId="urn:microsoft.com/office/officeart/2005/8/colors/accent1_2#9"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FF5E0BCC-9281-4DD9-87CA-4991C46EC3CD}"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10" qsCatId="simple" csTypeId="urn:microsoft.com/office/officeart/2005/8/colors/accent1_2#10"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6115B144-944A-4B33-9099-347024BB0389}"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2F4E872-24C2-40DA-BC2E-7E478A3A8184}" type="doc">
      <dgm:prSet loTypeId="urn:microsoft.com/office/officeart/2005/8/layout/chevron1" loCatId="process" qsTypeId="urn:microsoft.com/office/officeart/2005/8/quickstyle/simple3#11" qsCatId="simple" csTypeId="urn:microsoft.com/office/officeart/2005/8/colors/accent1_2#11" csCatId="accent1" phldr="1"/>
      <dgm:spPr/>
    </dgm:pt>
    <dgm:pt modelId="{E5B70BD0-EAD5-41AA-BE32-33C8C005CDA3}" type="pres">
      <dgm:prSet presAssocID="{32F4E872-24C2-40DA-BC2E-7E478A3A8184}" presName="Name0" presStyleCnt="0">
        <dgm:presLayoutVars>
          <dgm:dir/>
          <dgm:animLvl val="lvl"/>
          <dgm:resizeHandles val="exact"/>
        </dgm:presLayoutVars>
      </dgm:prSet>
      <dgm:spPr/>
    </dgm:pt>
  </dgm:ptLst>
  <dgm:cxnLst>
    <dgm:cxn modelId="{1EB985F8-41BB-46DF-8BE5-51FB4A1FC5E0}" type="presOf" srcId="{32F4E872-24C2-40DA-BC2E-7E478A3A8184}" destId="{E5B70BD0-EAD5-41AA-BE32-33C8C005CDA3}"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1">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12">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13">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15">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16">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17">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18">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19">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3#20">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3#21">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3#22">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2">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3#23">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3#27">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3#30">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3#31">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3#32">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3#33">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3#34">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3#35">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3#36">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3#37">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3">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3#38">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3#39">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3#40">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3#41">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3#42">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3#43">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3#44">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3#45">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3#46">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3#47">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4">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3#48">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3#49">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3#50">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3#51">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3#52">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3#53">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3#54">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3#55">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3#56">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3#57">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5">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3#58">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3#59">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3#60">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3#61">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3#62">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3#68">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3#69">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3#70">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6">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9">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10">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11">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66A4E38-BF1E-47A7-90D1-0F979963D415}" type="datetimeFigureOut">
              <a:rPr lang="zh-CN" altLang="en-US" smtClean="0"/>
              <a:t>2019/3/7</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A856B5-A73C-4E0C-8BE2-04429C41BBC2}" type="slidenum">
              <a:rPr lang="zh-CN" altLang="en-US" smtClean="0"/>
              <a:t>‹#›</a:t>
            </a:fld>
            <a:endParaRPr lang="zh-CN" altLang="en-US"/>
          </a:p>
        </p:txBody>
      </p:sp>
    </p:spTree>
    <p:extLst>
      <p:ext uri="{BB962C8B-B14F-4D97-AF65-F5344CB8AC3E}">
        <p14:creationId xmlns:p14="http://schemas.microsoft.com/office/powerpoint/2010/main" val="4165876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幻灯片图像占位符 1"/>
          <p:cNvSpPr>
            <a:spLocks noGrp="1" noRot="1" noChangeAspect="1" noTextEdit="1"/>
          </p:cNvSpPr>
          <p:nvPr>
            <p:ph type="sldImg"/>
          </p:nvPr>
        </p:nvSpPr>
        <p:spPr bwMode="auto">
          <a:xfrm>
            <a:off x="382588" y="685800"/>
            <a:ext cx="6092825" cy="3429000"/>
          </a:xfrm>
          <a:noFill/>
          <a:ln>
            <a:solidFill>
              <a:srgbClr val="000000"/>
            </a:solidFill>
            <a:miter lim="800000"/>
          </a:ln>
        </p:spPr>
      </p:sp>
      <p:sp>
        <p:nvSpPr>
          <p:cNvPr id="20482" name="备注占位符 2"/>
          <p:cNvSpPr>
            <a:spLocks noGrp="1"/>
          </p:cNvSpPr>
          <p:nvPr>
            <p:ph type="body" idx="1"/>
          </p:nvPr>
        </p:nvSpPr>
        <p:spPr bwMode="auto">
          <a:noFill/>
        </p:spPr>
        <p:txBody>
          <a:bodyPr/>
          <a:lstStyle/>
          <a:p>
            <a:endParaRPr kumimoji="0" lang="zh-CN" altLang="en-US" smtClean="0">
              <a:ea typeface="宋体" panose="02010600030101010101" pitchFamily="2" charset="-122"/>
            </a:endParaRPr>
          </a:p>
        </p:txBody>
      </p:sp>
      <p:sp>
        <p:nvSpPr>
          <p:cNvPr id="20483" name="灯片编号占位符 3"/>
          <p:cNvSpPr>
            <a:spLocks noGrp="1"/>
          </p:cNvSpPr>
          <p:nvPr>
            <p:ph type="sldNum" sz="quarter" idx="5"/>
          </p:nvPr>
        </p:nvSpPr>
        <p:spPr bwMode="auto">
          <a:noFill/>
          <a:ln>
            <a:miter lim="800000"/>
          </a:ln>
        </p:spPr>
        <p:txBody>
          <a:bodyPr/>
          <a:lstStyle/>
          <a:p>
            <a:fld id="{CD831CFF-44A3-4793-ABBF-285A40645B75}" type="slidenum">
              <a:rPr lang="zh-CN" altLang="en-US"/>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txBox="1">
            <a:spLocks noGrp="1"/>
          </p:cNvSpP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zh-CN" altLang="en-GB" dirty="0">
                <a:latin typeface="Arial" panose="020B0604020202020204" pitchFamily="34" charset="0"/>
              </a:rPr>
              <a:t>81</a:t>
            </a:fld>
            <a:endParaRPr lang="zh-CN" altLang="en-GB" dirty="0">
              <a:latin typeface="Arial" panose="020B0604020202020204" pitchFamily="34" charset="0"/>
            </a:endParaRPr>
          </a:p>
        </p:txBody>
      </p:sp>
      <p:sp>
        <p:nvSpPr>
          <p:cNvPr id="51203" name="Rectangle 7"/>
          <p:cNvSpPr txBox="1">
            <a:spLocks noGrp="1"/>
          </p:cNvSpPr>
          <p:nvPr/>
        </p:nvSpPr>
        <p:spPr>
          <a:xfrm>
            <a:off x="3884613" y="8685213"/>
            <a:ext cx="2971800" cy="457200"/>
          </a:xfrm>
          <a:prstGeom prst="rect">
            <a:avLst/>
          </a:prstGeom>
          <a:noFill/>
          <a:ln w="9525">
            <a:noFill/>
          </a:ln>
        </p:spPr>
        <p:txBody>
          <a:bodyPr lIns="88855" tIns="44427" rIns="88855" bIns="44427" anchor="b"/>
          <a:lstStyle/>
          <a:p>
            <a:pPr lvl="0" algn="r" defTabSz="887730" eaLnBrk="1" hangingPunct="1">
              <a:spcBef>
                <a:spcPct val="0"/>
              </a:spcBef>
            </a:pPr>
            <a:fld id="{9A0DB2DC-4C9A-4742-B13C-FB6460FD3503}" type="slidenum">
              <a:rPr lang="zh-CN" altLang="en-US" sz="1100" dirty="0">
                <a:latin typeface="Arial" panose="020B0604020202020204" pitchFamily="34" charset="0"/>
              </a:rPr>
              <a:t>81</a:t>
            </a:fld>
            <a:endParaRPr lang="zh-CN" altLang="en-US" sz="1100" dirty="0">
              <a:latin typeface="Arial" panose="020B0604020202020204" pitchFamily="34" charset="0"/>
            </a:endParaRPr>
          </a:p>
        </p:txBody>
      </p:sp>
      <p:sp>
        <p:nvSpPr>
          <p:cNvPr id="51204" name="Rectangle 2"/>
          <p:cNvSpPr>
            <a:spLocks noGrp="1" noRot="1" noChangeAspect="1" noTextEdit="1"/>
          </p:cNvSpPr>
          <p:nvPr>
            <p:ph type="sldImg"/>
          </p:nvPr>
        </p:nvSpPr>
        <p:spPr>
          <a:xfrm>
            <a:off x="382588" y="685800"/>
            <a:ext cx="6092825" cy="3429000"/>
          </a:xfrm>
          <a:ln>
            <a:solidFill>
              <a:srgbClr val="000000">
                <a:alpha val="100000"/>
              </a:srgbClr>
            </a:solidFill>
            <a:miter lim="800000"/>
          </a:ln>
        </p:spPr>
      </p:sp>
      <p:sp>
        <p:nvSpPr>
          <p:cNvPr id="51205" name="Rectangle 3"/>
          <p:cNvSpPr>
            <a:spLocks noGrp="1"/>
          </p:cNvSpPr>
          <p:nvPr>
            <p:ph type="body" idx="1"/>
          </p:nvPr>
        </p:nvSpPr>
        <p:spPr>
          <a:xfrm>
            <a:off x="685800" y="4344988"/>
            <a:ext cx="5486400" cy="4113212"/>
          </a:xfrm>
          <a:noFill/>
          <a:ln>
            <a:noFill/>
          </a:ln>
        </p:spPr>
        <p:txBody>
          <a:bodyPr wrap="square" lIns="88855" tIns="44427" rIns="88855" bIns="44427" anchor="t"/>
          <a:lstStyle/>
          <a:p>
            <a:pPr lvl="0" eaLnBrk="1" hangingPunct="1">
              <a:spcBef>
                <a:spcPct val="0"/>
              </a:spcBef>
            </a:pPr>
            <a:endParaRPr lang="zh-CN" altLang="en-US" dirty="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a:xfrm>
            <a:off x="382588" y="685800"/>
            <a:ext cx="6092825" cy="3429000"/>
          </a:xfrm>
          <a:ln>
            <a:solidFill>
              <a:srgbClr val="000000">
                <a:alpha val="100000"/>
              </a:srgbClr>
            </a:solidFill>
            <a:miter lim="800000"/>
          </a:ln>
        </p:spPr>
      </p:sp>
      <p:sp>
        <p:nvSpPr>
          <p:cNvPr id="7171"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7172" name="灯片编号占位符 3"/>
          <p:cNvSpPr txBox="1">
            <a:spLocks noGrp="1"/>
          </p:cNvSpPr>
          <p:nvPr/>
        </p:nvSpPr>
        <p:spPr>
          <a:xfrm>
            <a:off x="3884613" y="8685213"/>
            <a:ext cx="2971800" cy="457200"/>
          </a:xfrm>
          <a:prstGeom prst="rect">
            <a:avLst/>
          </a:prstGeom>
          <a:noFill/>
          <a:ln w="9525">
            <a:noFill/>
          </a:ln>
        </p:spPr>
        <p:txBody>
          <a:bodyPr anchor="b"/>
          <a:lstStyle/>
          <a:p>
            <a:pPr algn="r" fontAlgn="base">
              <a:spcBef>
                <a:spcPct val="0"/>
              </a:spcBef>
              <a:spcAft>
                <a:spcPct val="0"/>
              </a:spcAft>
            </a:pPr>
            <a:fld id="{9A0DB2DC-4C9A-4742-B13C-FB6460FD3503}" type="slidenum">
              <a:rPr lang="en-US" altLang="zh-CN" dirty="0">
                <a:solidFill>
                  <a:srgbClr val="000000"/>
                </a:solidFill>
                <a:latin typeface="Arial" panose="020B0604020202020204" pitchFamily="34" charset="0"/>
              </a:rPr>
              <a:pPr algn="r" fontAlgn="base">
                <a:spcBef>
                  <a:spcPct val="0"/>
                </a:spcBef>
                <a:spcAft>
                  <a:spcPct val="0"/>
                </a:spcAft>
              </a:pPr>
              <a:t>11</a:t>
            </a:fld>
            <a:endParaRPr lang="en-US" altLang="zh-CN" dirty="0">
              <a:solidFill>
                <a:srgbClr val="000000"/>
              </a:solidFill>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a:xfrm>
            <a:off x="382588" y="685800"/>
            <a:ext cx="6092825" cy="3429000"/>
          </a:xfrm>
          <a:ln>
            <a:solidFill>
              <a:srgbClr val="000000">
                <a:alpha val="100000"/>
              </a:srgbClr>
            </a:solidFill>
            <a:miter lim="800000"/>
          </a:ln>
        </p:spPr>
      </p:sp>
      <p:sp>
        <p:nvSpPr>
          <p:cNvPr id="9219"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9220" name="灯片编号占位符 3"/>
          <p:cNvSpPr txBox="1">
            <a:spLocks noGrp="1"/>
          </p:cNvSpPr>
          <p:nvPr/>
        </p:nvSpPr>
        <p:spPr>
          <a:xfrm>
            <a:off x="3884613" y="8685213"/>
            <a:ext cx="2971800" cy="457200"/>
          </a:xfrm>
          <a:prstGeom prst="rect">
            <a:avLst/>
          </a:prstGeom>
          <a:noFill/>
          <a:ln w="9525">
            <a:noFill/>
          </a:ln>
        </p:spPr>
        <p:txBody>
          <a:bodyPr anchor="b"/>
          <a:lstStyle/>
          <a:p>
            <a:pPr algn="r" fontAlgn="base">
              <a:spcBef>
                <a:spcPct val="0"/>
              </a:spcBef>
              <a:spcAft>
                <a:spcPct val="0"/>
              </a:spcAft>
            </a:pPr>
            <a:fld id="{9A0DB2DC-4C9A-4742-B13C-FB6460FD3503}" type="slidenum">
              <a:rPr lang="en-US" altLang="zh-CN" dirty="0">
                <a:solidFill>
                  <a:srgbClr val="000000"/>
                </a:solidFill>
                <a:latin typeface="Arial" panose="020B0604020202020204" pitchFamily="34" charset="0"/>
              </a:rPr>
              <a:pPr algn="r" fontAlgn="base">
                <a:spcBef>
                  <a:spcPct val="0"/>
                </a:spcBef>
                <a:spcAft>
                  <a:spcPct val="0"/>
                </a:spcAft>
              </a:pPr>
              <a:t>12</a:t>
            </a:fld>
            <a:endParaRPr lang="en-US" altLang="zh-CN" dirty="0">
              <a:solidFill>
                <a:srgbClr val="000000"/>
              </a:solidFill>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a:xfrm>
            <a:off x="382588" y="685800"/>
            <a:ext cx="6092825" cy="3429000"/>
          </a:xfrm>
          <a:ln>
            <a:solidFill>
              <a:srgbClr val="000000">
                <a:alpha val="100000"/>
              </a:srgbClr>
            </a:solidFill>
            <a:miter lim="800000"/>
          </a:ln>
        </p:spPr>
      </p:sp>
      <p:sp>
        <p:nvSpPr>
          <p:cNvPr id="11267"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11268" name="灯片编号占位符 3"/>
          <p:cNvSpPr txBox="1">
            <a:spLocks noGrp="1"/>
          </p:cNvSpPr>
          <p:nvPr/>
        </p:nvSpPr>
        <p:spPr>
          <a:xfrm>
            <a:off x="3884613" y="8685213"/>
            <a:ext cx="2971800" cy="457200"/>
          </a:xfrm>
          <a:prstGeom prst="rect">
            <a:avLst/>
          </a:prstGeom>
          <a:noFill/>
          <a:ln w="9525">
            <a:noFill/>
          </a:ln>
        </p:spPr>
        <p:txBody>
          <a:bodyPr anchor="b"/>
          <a:lstStyle/>
          <a:p>
            <a:pPr algn="r" fontAlgn="base">
              <a:spcBef>
                <a:spcPct val="0"/>
              </a:spcBef>
              <a:spcAft>
                <a:spcPct val="0"/>
              </a:spcAft>
            </a:pPr>
            <a:fld id="{9A0DB2DC-4C9A-4742-B13C-FB6460FD3503}" type="slidenum">
              <a:rPr lang="en-US" altLang="zh-CN" dirty="0">
                <a:solidFill>
                  <a:srgbClr val="000000"/>
                </a:solidFill>
                <a:latin typeface="Arial" panose="020B0604020202020204" pitchFamily="34" charset="0"/>
              </a:rPr>
              <a:pPr algn="r" fontAlgn="base">
                <a:spcBef>
                  <a:spcPct val="0"/>
                </a:spcBef>
                <a:spcAft>
                  <a:spcPct val="0"/>
                </a:spcAft>
              </a:pPr>
              <a:t>13</a:t>
            </a:fld>
            <a:endParaRPr lang="en-US" altLang="zh-CN" dirty="0">
              <a:solidFill>
                <a:srgbClr val="000000"/>
              </a:solidFill>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5A856B5-A73C-4E0C-8BE2-04429C41BBC2}" type="slidenum">
              <a:rPr lang="zh-CN" altLang="en-US" smtClean="0"/>
              <a:t>49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5A856B5-A73C-4E0C-8BE2-04429C41BBC2}" type="slidenum">
              <a:rPr lang="zh-CN" altLang="en-US" smtClean="0"/>
              <a:t>51</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2588" y="685800"/>
            <a:ext cx="6092825" cy="34290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txBox="1">
            <a:spLocks noGrp="1"/>
          </p:cNvSpP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latin typeface="Arial" panose="020B0604020202020204" pitchFamily="34" charset="0"/>
              </a:rPr>
              <a:t>63</a:t>
            </a:fld>
            <a:endParaRPr lang="en-US" altLang="zh-CN" dirty="0">
              <a:latin typeface="Arial" panose="020B0604020202020204" pitchFamily="34" charset="0"/>
            </a:endParaRPr>
          </a:p>
        </p:txBody>
      </p:sp>
      <p:sp>
        <p:nvSpPr>
          <p:cNvPr id="23555" name="Rectangle 2"/>
          <p:cNvSpPr>
            <a:spLocks noGrp="1" noRot="1" noChangeAspect="1" noTextEdit="1"/>
          </p:cNvSpPr>
          <p:nvPr>
            <p:ph type="sldImg"/>
          </p:nvPr>
        </p:nvSpPr>
        <p:spPr>
          <a:xfrm>
            <a:off x="382588" y="685800"/>
            <a:ext cx="6092825" cy="3429000"/>
          </a:xfrm>
          <a:ln>
            <a:solidFill>
              <a:srgbClr val="000000">
                <a:alpha val="100000"/>
              </a:srgbClr>
            </a:solidFill>
            <a:miter lim="800000"/>
          </a:ln>
        </p:spPr>
      </p:sp>
      <p:sp>
        <p:nvSpPr>
          <p:cNvPr id="23556" name="Rectangle 3"/>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zh-CN" dirty="0">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txBox="1">
            <a:spLocks noGrp="1"/>
          </p:cNvSpP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zh-CN" altLang="en-GB" dirty="0">
                <a:latin typeface="Arial" panose="020B0604020202020204" pitchFamily="34" charset="0"/>
              </a:rPr>
              <a:t>80</a:t>
            </a:fld>
            <a:endParaRPr lang="zh-CN" altLang="en-GB" dirty="0">
              <a:latin typeface="Arial" panose="020B0604020202020204" pitchFamily="34" charset="0"/>
            </a:endParaRPr>
          </a:p>
        </p:txBody>
      </p:sp>
      <p:sp>
        <p:nvSpPr>
          <p:cNvPr id="49155" name="Rectangle 7"/>
          <p:cNvSpPr txBox="1">
            <a:spLocks noGrp="1"/>
          </p:cNvSpPr>
          <p:nvPr/>
        </p:nvSpPr>
        <p:spPr>
          <a:xfrm>
            <a:off x="3884613" y="8685213"/>
            <a:ext cx="2971800" cy="457200"/>
          </a:xfrm>
          <a:prstGeom prst="rect">
            <a:avLst/>
          </a:prstGeom>
          <a:noFill/>
          <a:ln w="9525">
            <a:noFill/>
          </a:ln>
        </p:spPr>
        <p:txBody>
          <a:bodyPr lIns="88855" tIns="44427" rIns="88855" bIns="44427" anchor="b"/>
          <a:lstStyle/>
          <a:p>
            <a:pPr lvl="0" algn="r" defTabSz="887730" eaLnBrk="1" hangingPunct="1">
              <a:spcBef>
                <a:spcPct val="0"/>
              </a:spcBef>
            </a:pPr>
            <a:fld id="{9A0DB2DC-4C9A-4742-B13C-FB6460FD3503}" type="slidenum">
              <a:rPr lang="zh-CN" altLang="en-US" sz="1100" dirty="0">
                <a:latin typeface="Arial" panose="020B0604020202020204" pitchFamily="34" charset="0"/>
              </a:rPr>
              <a:t>80</a:t>
            </a:fld>
            <a:endParaRPr lang="zh-CN" altLang="en-US" sz="1100" dirty="0">
              <a:latin typeface="Arial" panose="020B0604020202020204" pitchFamily="34" charset="0"/>
            </a:endParaRPr>
          </a:p>
        </p:txBody>
      </p:sp>
      <p:sp>
        <p:nvSpPr>
          <p:cNvPr id="49156" name="Rectangle 2"/>
          <p:cNvSpPr>
            <a:spLocks noGrp="1" noRot="1" noChangeAspect="1" noTextEdit="1"/>
          </p:cNvSpPr>
          <p:nvPr>
            <p:ph type="sldImg"/>
          </p:nvPr>
        </p:nvSpPr>
        <p:spPr>
          <a:xfrm>
            <a:off x="382588" y="685800"/>
            <a:ext cx="6092825" cy="3429000"/>
          </a:xfrm>
          <a:ln>
            <a:solidFill>
              <a:srgbClr val="000000">
                <a:alpha val="100000"/>
              </a:srgbClr>
            </a:solidFill>
            <a:miter lim="800000"/>
          </a:ln>
        </p:spPr>
      </p:sp>
      <p:sp>
        <p:nvSpPr>
          <p:cNvPr id="49157" name="Rectangle 3"/>
          <p:cNvSpPr>
            <a:spLocks noGrp="1"/>
          </p:cNvSpPr>
          <p:nvPr>
            <p:ph type="body" idx="1"/>
          </p:nvPr>
        </p:nvSpPr>
        <p:spPr>
          <a:xfrm>
            <a:off x="685800" y="4344988"/>
            <a:ext cx="5486400" cy="4113212"/>
          </a:xfrm>
          <a:noFill/>
          <a:ln>
            <a:noFill/>
          </a:ln>
        </p:spPr>
        <p:txBody>
          <a:bodyPr wrap="square" lIns="88855" tIns="44427" rIns="88855" bIns="44427" anchor="t"/>
          <a:lstStyle/>
          <a:p>
            <a:pPr lvl="0" eaLnBrk="1" hangingPunct="1">
              <a:spcBef>
                <a:spcPct val="0"/>
              </a:spcBef>
            </a:pPr>
            <a:endParaRPr lang="zh-CN" altLang="en-US" dirty="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jpe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8.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8.jpe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image" Target="../media/image8.jpe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6.xml"/><Relationship Id="rId4" Type="http://schemas.openxmlformats.org/officeDocument/2006/relationships/image" Target="../media/image8.jpe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 Id="rId4" Type="http://schemas.openxmlformats.org/officeDocument/2006/relationships/image" Target="../media/image8.jpe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image" Target="../media/image4.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283" y="2130450"/>
            <a:ext cx="10361852"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563"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327E2C4-5A5E-4A88-A36F-9D019EE70B96}" type="datetimeFigureOut">
              <a:rPr lang="zh-CN" altLang="en-US" smtClean="0"/>
              <a:t>2019/3/7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B44C6D-DDA0-45C3-8C97-2E782DE25D58}"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pic>
        <p:nvPicPr>
          <p:cNvPr id="7" name="图片 6" descr="7b6522002fa95a8cd2d1356cc9c58710"/>
          <p:cNvPicPr>
            <a:picLocks noChangeAspect="1"/>
          </p:cNvPicPr>
          <p:nvPr userDrawn="1"/>
        </p:nvPicPr>
        <p:blipFill>
          <a:blip r:embed="rId2"/>
          <a:stretch>
            <a:fillRect/>
          </a:stretch>
        </p:blipFill>
        <p:spPr>
          <a:xfrm>
            <a:off x="-10793" y="3897948"/>
            <a:ext cx="12201208" cy="2961640"/>
          </a:xfrm>
          <a:prstGeom prst="rect">
            <a:avLst/>
          </a:prstGeom>
        </p:spPr>
      </p:pic>
      <p:sp>
        <p:nvSpPr>
          <p:cNvPr id="8" name="矩形 7"/>
          <p:cNvSpPr/>
          <p:nvPr userDrawn="1"/>
        </p:nvSpPr>
        <p:spPr>
          <a:xfrm flipV="1">
            <a:off x="7253605" y="643712"/>
            <a:ext cx="4936808" cy="19575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文本框 36"/>
          <p:cNvSpPr txBox="1"/>
          <p:nvPr userDrawn="1"/>
        </p:nvSpPr>
        <p:spPr>
          <a:xfrm>
            <a:off x="4452134" y="896450"/>
            <a:ext cx="3214709" cy="461665"/>
          </a:xfrm>
          <a:prstGeom prst="rect">
            <a:avLst/>
          </a:prstGeom>
          <a:noFill/>
          <a:effectLst/>
        </p:spPr>
        <p:txBody>
          <a:bodyPr wrap="square" rtlCol="0">
            <a:spAutoFit/>
          </a:bodyPr>
          <a:lstStyle/>
          <a:p>
            <a:pPr algn="ctr"/>
            <a:r>
              <a:rPr lang="en-US" altLang="zh-CN" sz="2400" b="1" dirty="0">
                <a:solidFill>
                  <a:schemeClr val="tx1"/>
                </a:solidFill>
                <a:latin typeface="微软雅黑" panose="020B0503020204020204" pitchFamily="34" charset="-122"/>
                <a:ea typeface="微软雅黑" panose="020B0503020204020204" pitchFamily="34" charset="-122"/>
              </a:rPr>
              <a:t>——CONTENTS——</a:t>
            </a:r>
          </a:p>
        </p:txBody>
      </p:sp>
      <p:sp>
        <p:nvSpPr>
          <p:cNvPr id="10" name="文本框 3"/>
          <p:cNvSpPr txBox="1"/>
          <p:nvPr userDrawn="1"/>
        </p:nvSpPr>
        <p:spPr>
          <a:xfrm>
            <a:off x="4880760" y="286545"/>
            <a:ext cx="2357454" cy="646331"/>
          </a:xfrm>
          <a:prstGeom prst="rect">
            <a:avLst/>
          </a:prstGeom>
          <a:noFill/>
          <a:effectLst/>
        </p:spPr>
        <p:txBody>
          <a:bodyPr wrap="square" rtlCol="0">
            <a:spAutoFit/>
          </a:bodyPr>
          <a:lstStyle/>
          <a:p>
            <a:pPr algn="ctr"/>
            <a:r>
              <a:rPr lang="zh-CN" altLang="en-US" sz="3600" b="1" spc="600" dirty="0">
                <a:solidFill>
                  <a:srgbClr val="C00000"/>
                </a:solidFill>
                <a:latin typeface="Arial Black" panose="020B0A04020102020204" pitchFamily="34" charset="0"/>
                <a:ea typeface="微软雅黑" panose="020B0503020204020204" pitchFamily="34" charset="-122"/>
              </a:rPr>
              <a:t>目 录</a:t>
            </a:r>
          </a:p>
        </p:txBody>
      </p:sp>
      <p:sp>
        <p:nvSpPr>
          <p:cNvPr id="11" name=" 219"/>
          <p:cNvSpPr/>
          <p:nvPr userDrawn="1"/>
        </p:nvSpPr>
        <p:spPr>
          <a:xfrm>
            <a:off x="2666212" y="1786743"/>
            <a:ext cx="1406525" cy="815340"/>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350">
              <a:solidFill>
                <a:srgbClr val="FFFFFF"/>
              </a:solidFill>
            </a:endParaRPr>
          </a:p>
        </p:txBody>
      </p:sp>
      <p:sp>
        <p:nvSpPr>
          <p:cNvPr id="12" name="矩形 11"/>
          <p:cNvSpPr/>
          <p:nvPr userDrawn="1"/>
        </p:nvSpPr>
        <p:spPr>
          <a:xfrm>
            <a:off x="2883035" y="1933428"/>
            <a:ext cx="972820" cy="521970"/>
          </a:xfrm>
          <a:prstGeom prst="rect">
            <a:avLst/>
          </a:prstGeom>
        </p:spPr>
        <p:txBody>
          <a:bodyPr wrap="square">
            <a:spAutoFit/>
          </a:bodyPr>
          <a:lstStyle/>
          <a:p>
            <a:pPr lvl="0" algn="ctr"/>
            <a:r>
              <a:rPr lang="en-US" sz="2800" b="1" dirty="0">
                <a:solidFill>
                  <a:schemeClr val="bg1"/>
                </a:solidFill>
                <a:latin typeface="微软雅黑" panose="020B0503020204020204" pitchFamily="34" charset="-122"/>
                <a:ea typeface="微软雅黑" panose="020B0503020204020204" pitchFamily="34" charset="-122"/>
              </a:rPr>
              <a:t>01</a:t>
            </a:r>
          </a:p>
        </p:txBody>
      </p:sp>
      <p:sp>
        <p:nvSpPr>
          <p:cNvPr id="13" name=" 219"/>
          <p:cNvSpPr/>
          <p:nvPr userDrawn="1"/>
        </p:nvSpPr>
        <p:spPr>
          <a:xfrm>
            <a:off x="4362586" y="1786743"/>
            <a:ext cx="5593586" cy="815340"/>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350">
              <a:solidFill>
                <a:srgbClr val="FFFFFF"/>
              </a:solidFill>
            </a:endParaRPr>
          </a:p>
        </p:txBody>
      </p:sp>
      <p:sp>
        <p:nvSpPr>
          <p:cNvPr id="14" name=" 219"/>
          <p:cNvSpPr/>
          <p:nvPr userDrawn="1"/>
        </p:nvSpPr>
        <p:spPr>
          <a:xfrm>
            <a:off x="2666212" y="3056743"/>
            <a:ext cx="1406525" cy="81534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350">
              <a:solidFill>
                <a:srgbClr val="FFFFFF"/>
              </a:solidFill>
            </a:endParaRPr>
          </a:p>
        </p:txBody>
      </p:sp>
      <p:sp>
        <p:nvSpPr>
          <p:cNvPr id="15" name="矩形 14"/>
          <p:cNvSpPr/>
          <p:nvPr userDrawn="1"/>
        </p:nvSpPr>
        <p:spPr>
          <a:xfrm>
            <a:off x="2883035" y="3203428"/>
            <a:ext cx="972820" cy="521970"/>
          </a:xfrm>
          <a:prstGeom prst="rect">
            <a:avLst/>
          </a:prstGeom>
        </p:spPr>
        <p:txBody>
          <a:bodyPr wrap="square">
            <a:spAutoFit/>
          </a:bodyPr>
          <a:lstStyle/>
          <a:p>
            <a:pPr lvl="0" algn="ctr"/>
            <a:r>
              <a:rPr lang="en-US" sz="2800" b="1" dirty="0">
                <a:solidFill>
                  <a:schemeClr val="bg1"/>
                </a:solidFill>
                <a:latin typeface="微软雅黑" panose="020B0503020204020204" pitchFamily="34" charset="-122"/>
                <a:ea typeface="微软雅黑" panose="020B0503020204020204" pitchFamily="34" charset="-122"/>
              </a:rPr>
              <a:t>02</a:t>
            </a:r>
          </a:p>
        </p:txBody>
      </p:sp>
      <p:sp>
        <p:nvSpPr>
          <p:cNvPr id="16" name=" 219"/>
          <p:cNvSpPr/>
          <p:nvPr userDrawn="1"/>
        </p:nvSpPr>
        <p:spPr>
          <a:xfrm>
            <a:off x="4362586" y="3056743"/>
            <a:ext cx="5593586" cy="81534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350">
              <a:solidFill>
                <a:srgbClr val="FFFFFF"/>
              </a:solidFill>
            </a:endParaRPr>
          </a:p>
        </p:txBody>
      </p:sp>
      <p:sp>
        <p:nvSpPr>
          <p:cNvPr id="17" name="矩形 16"/>
          <p:cNvSpPr/>
          <p:nvPr userDrawn="1"/>
        </p:nvSpPr>
        <p:spPr>
          <a:xfrm flipV="1">
            <a:off x="-10160" y="655343"/>
            <a:ext cx="4869179" cy="1841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 name=" 219"/>
          <p:cNvSpPr/>
          <p:nvPr userDrawn="1"/>
        </p:nvSpPr>
        <p:spPr>
          <a:xfrm>
            <a:off x="2669526" y="4328966"/>
            <a:ext cx="1406525" cy="815340"/>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350">
              <a:solidFill>
                <a:srgbClr val="FFFFFF"/>
              </a:solidFill>
            </a:endParaRPr>
          </a:p>
        </p:txBody>
      </p:sp>
      <p:sp>
        <p:nvSpPr>
          <p:cNvPr id="19" name="矩形 18"/>
          <p:cNvSpPr/>
          <p:nvPr userDrawn="1"/>
        </p:nvSpPr>
        <p:spPr>
          <a:xfrm>
            <a:off x="2886350" y="4475651"/>
            <a:ext cx="972820" cy="521970"/>
          </a:xfrm>
          <a:prstGeom prst="rect">
            <a:avLst/>
          </a:prstGeom>
        </p:spPr>
        <p:txBody>
          <a:bodyPr wrap="square">
            <a:spAutoFit/>
          </a:bodyPr>
          <a:lstStyle/>
          <a:p>
            <a:pPr lvl="0" algn="ctr"/>
            <a:r>
              <a:rPr lang="en-US" sz="2800" b="1" dirty="0" smtClean="0">
                <a:solidFill>
                  <a:schemeClr val="bg1"/>
                </a:solidFill>
                <a:latin typeface="微软雅黑" panose="020B0503020204020204" pitchFamily="34" charset="-122"/>
                <a:ea typeface="微软雅黑" panose="020B0503020204020204" pitchFamily="34" charset="-122"/>
              </a:rPr>
              <a:t>03</a:t>
            </a:r>
            <a:endParaRPr lang="en-US" sz="2800" b="1" dirty="0">
              <a:solidFill>
                <a:schemeClr val="bg1"/>
              </a:solidFill>
              <a:latin typeface="微软雅黑" panose="020B0503020204020204" pitchFamily="34" charset="-122"/>
              <a:ea typeface="微软雅黑" panose="020B0503020204020204" pitchFamily="34" charset="-122"/>
            </a:endParaRPr>
          </a:p>
        </p:txBody>
      </p:sp>
      <p:sp>
        <p:nvSpPr>
          <p:cNvPr id="20" name=" 219"/>
          <p:cNvSpPr/>
          <p:nvPr userDrawn="1"/>
        </p:nvSpPr>
        <p:spPr>
          <a:xfrm>
            <a:off x="4365930" y="4328966"/>
            <a:ext cx="5518835" cy="815340"/>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35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iterate type="lt">
                                    <p:tmPct val="10000"/>
                                  </p:iterate>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1+#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iterate type="lt">
                                    <p:tmPct val="10000"/>
                                  </p:iterate>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1+#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childTnLst>
                          </p:cTn>
                        </p:par>
                        <p:par>
                          <p:cTn id="17" fill="hold">
                            <p:stCondLst>
                              <p:cond delay="550"/>
                            </p:stCondLst>
                            <p:childTnLst>
                              <p:par>
                                <p:cTn id="18" presetID="2" presetClass="entr" presetSubtype="8"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0-#ppt_w/2"/>
                                          </p:val>
                                        </p:tav>
                                        <p:tav tm="100000">
                                          <p:val>
                                            <p:strVal val="#ppt_x"/>
                                          </p:val>
                                        </p:tav>
                                      </p:tavLst>
                                    </p:anim>
                                    <p:anim calcmode="lin" valueType="num">
                                      <p:cBhvr additive="base">
                                        <p:cTn id="21" dur="500" fill="hold"/>
                                        <p:tgtEl>
                                          <p:spTgt spid="17"/>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iterate type="lt">
                                    <p:tmPct val="10000"/>
                                  </p:iterate>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1+#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2" grpId="0"/>
      <p:bldP spid="15" grpId="0"/>
      <p:bldP spid="17" grpId="0" bldLvl="0" animBg="1"/>
      <p:bldP spid="19"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52" y="274640"/>
            <a:ext cx="2742843"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522" y="274640"/>
            <a:ext cx="8025355"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327E2C4-5A5E-4A88-A36F-9D019EE70B96}" type="datetimeFigureOut">
              <a:rPr lang="zh-CN" altLang="en-US" smtClean="0"/>
              <a:t>2019/3/7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B44C6D-DDA0-45C3-8C97-2E782DE25D58}"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281" y="1677344"/>
            <a:ext cx="10361851" cy="1157377"/>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562" y="3059696"/>
            <a:ext cx="8533289" cy="1379853"/>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25510130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18700824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960" y="3469630"/>
            <a:ext cx="10361851" cy="107238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2960" y="2288507"/>
            <a:ext cx="10361851" cy="1181124"/>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2083015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522" y="992417"/>
            <a:ext cx="5384099" cy="280595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6793" y="992417"/>
            <a:ext cx="5384099" cy="280595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13415166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521" y="216249"/>
            <a:ext cx="10971372" cy="899905"/>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521" y="1208644"/>
            <a:ext cx="5386216" cy="50369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521" y="1712340"/>
            <a:ext cx="5386216" cy="311091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562" y="1208644"/>
            <a:ext cx="5388332" cy="50369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562" y="1712340"/>
            <a:ext cx="5388332" cy="311091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15280932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25805727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grpSp>
        <p:nvGrpSpPr>
          <p:cNvPr id="2050" name="矩形 2"/>
          <p:cNvGrpSpPr/>
          <p:nvPr userDrawn="1"/>
        </p:nvGrpSpPr>
        <p:grpSpPr>
          <a:xfrm>
            <a:off x="569340" y="-2385460"/>
            <a:ext cx="71957" cy="11628919"/>
            <a:chOff x="269" y="-1183"/>
            <a:chExt cx="34" cy="5768"/>
          </a:xfrm>
        </p:grpSpPr>
        <p:pic>
          <p:nvPicPr>
            <p:cNvPr id="2060" name="矩形 2"/>
            <p:cNvPicPr/>
            <p:nvPr/>
          </p:nvPicPr>
          <p:blipFill>
            <a:blip r:embed="rId2"/>
            <a:stretch>
              <a:fillRect/>
            </a:stretch>
          </p:blipFill>
          <p:spPr>
            <a:xfrm>
              <a:off x="269" y="-1183"/>
              <a:ext cx="34" cy="5768"/>
            </a:xfrm>
            <a:prstGeom prst="rect">
              <a:avLst/>
            </a:prstGeom>
            <a:noFill/>
            <a:ln w="9525">
              <a:noFill/>
            </a:ln>
          </p:spPr>
        </p:pic>
        <p:sp>
          <p:nvSpPr>
            <p:cNvPr id="2061" name="Text Box 3"/>
            <p:cNvSpPr txBox="1"/>
            <p:nvPr/>
          </p:nvSpPr>
          <p:spPr>
            <a:xfrm rot="5400000">
              <a:off x="-2594" y="1687"/>
              <a:ext cx="5760" cy="28"/>
            </a:xfrm>
            <a:prstGeom prst="rect">
              <a:avLst/>
            </a:prstGeom>
            <a:noFill/>
            <a:ln w="9525">
              <a:noFill/>
            </a:ln>
          </p:spPr>
          <p:txBody>
            <a:bodyPr rot="10800000" vert="eaVert" anchor="ctr"/>
            <a:lstStyle/>
            <a:p>
              <a:pPr algn="ctr" fontAlgn="base">
                <a:spcBef>
                  <a:spcPct val="0"/>
                </a:spcBef>
                <a:spcAft>
                  <a:spcPct val="0"/>
                </a:spcAft>
              </a:pPr>
              <a:endParaRPr lang="zh-CN" altLang="en-US" dirty="0">
                <a:solidFill>
                  <a:srgbClr val="FFFFFF"/>
                </a:solidFill>
              </a:endParaRPr>
            </a:p>
          </p:txBody>
        </p:sp>
      </p:grpSp>
      <p:grpSp>
        <p:nvGrpSpPr>
          <p:cNvPr id="2051" name="矩形 3"/>
          <p:cNvGrpSpPr/>
          <p:nvPr userDrawn="1"/>
        </p:nvGrpSpPr>
        <p:grpSpPr>
          <a:xfrm>
            <a:off x="11483568" y="-2385460"/>
            <a:ext cx="80423" cy="11628919"/>
            <a:chOff x="5426" y="-1183"/>
            <a:chExt cx="38" cy="5768"/>
          </a:xfrm>
        </p:grpSpPr>
        <p:pic>
          <p:nvPicPr>
            <p:cNvPr id="2058" name="矩形 3"/>
            <p:cNvPicPr/>
            <p:nvPr/>
          </p:nvPicPr>
          <p:blipFill>
            <a:blip r:embed="rId3"/>
            <a:stretch>
              <a:fillRect/>
            </a:stretch>
          </p:blipFill>
          <p:spPr>
            <a:xfrm>
              <a:off x="5426" y="-1183"/>
              <a:ext cx="38" cy="5768"/>
            </a:xfrm>
            <a:prstGeom prst="rect">
              <a:avLst/>
            </a:prstGeom>
            <a:noFill/>
            <a:ln w="9525">
              <a:noFill/>
            </a:ln>
          </p:spPr>
        </p:pic>
        <p:sp>
          <p:nvSpPr>
            <p:cNvPr id="2059" name="Text Box 6"/>
            <p:cNvSpPr txBox="1"/>
            <p:nvPr/>
          </p:nvSpPr>
          <p:spPr>
            <a:xfrm rot="5400000">
              <a:off x="2566" y="1687"/>
              <a:ext cx="5760" cy="28"/>
            </a:xfrm>
            <a:prstGeom prst="rect">
              <a:avLst/>
            </a:prstGeom>
            <a:noFill/>
            <a:ln w="9525">
              <a:noFill/>
            </a:ln>
          </p:spPr>
          <p:txBody>
            <a:bodyPr rot="10800000" vert="eaVert" anchor="ctr"/>
            <a:lstStyle/>
            <a:p>
              <a:pPr algn="ctr" fontAlgn="base">
                <a:spcBef>
                  <a:spcPct val="0"/>
                </a:spcBef>
                <a:spcAft>
                  <a:spcPct val="0"/>
                </a:spcAft>
              </a:pPr>
              <a:endParaRPr lang="zh-CN" altLang="en-US" dirty="0">
                <a:solidFill>
                  <a:srgbClr val="FFFFFF"/>
                </a:solidFill>
              </a:endParaRPr>
            </a:p>
          </p:txBody>
        </p:sp>
      </p:grpSp>
      <p:pic>
        <p:nvPicPr>
          <p:cNvPr id="2052" name="Picture 13" descr="QQ图片20150313140801"/>
          <p:cNvPicPr>
            <a:picLocks noChangeAspect="1"/>
          </p:cNvPicPr>
          <p:nvPr userDrawn="1"/>
        </p:nvPicPr>
        <p:blipFill>
          <a:blip r:embed="rId4">
            <a:grayscl/>
            <a:lum bright="70001" contrast="-70000"/>
          </a:blip>
          <a:stretch>
            <a:fillRect/>
          </a:stretch>
        </p:blipFill>
        <p:spPr>
          <a:xfrm>
            <a:off x="2" y="23"/>
            <a:ext cx="2639140" cy="492011"/>
          </a:xfrm>
          <a:prstGeom prst="rect">
            <a:avLst/>
          </a:prstGeom>
          <a:noFill/>
          <a:ln w="9525">
            <a:noFill/>
          </a:ln>
        </p:spPr>
      </p:pic>
      <p:sp>
        <p:nvSpPr>
          <p:cNvPr id="14" name="日期占位符 1"/>
          <p:cNvSpPr>
            <a:spLocks noGrp="1"/>
          </p:cNvSpPr>
          <p:nvPr>
            <p:ph type="dt" sz="half" idx="2"/>
          </p:nvPr>
        </p:nvSpPr>
        <p:spPr>
          <a:xfrm>
            <a:off x="609521" y="6354879"/>
            <a:ext cx="2844430" cy="366628"/>
          </a:xfrm>
          <a:prstGeom prst="rect">
            <a:avLst/>
          </a:prstGeom>
        </p:spPr>
        <p:txBody>
          <a:bodyPr vert="horz" lIns="91440" tIns="45720" rIns="91440" bIns="45720" rtlCol="0" anchor="ctr"/>
          <a:lstStyle>
            <a:lvl1pPr>
              <a:defRPr/>
            </a:lvl1pPr>
          </a:lstStyle>
          <a:p>
            <a:pPr eaLnBrk="1" hangingPunct="1">
              <a:defRPr/>
            </a:pPr>
            <a:fld id="{18D283DA-05E6-4F25-9CF9-3B936D1FA9B6}"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15" name="页脚占位符 2"/>
          <p:cNvSpPr>
            <a:spLocks noGrp="1"/>
          </p:cNvSpPr>
          <p:nvPr>
            <p:ph type="ftr" sz="quarter" idx="3"/>
          </p:nvPr>
        </p:nvSpPr>
        <p:spPr>
          <a:xfrm>
            <a:off x="4165058" y="6354879"/>
            <a:ext cx="3860297" cy="366628"/>
          </a:xfrm>
          <a:prstGeom prst="rect">
            <a:avLst/>
          </a:prstGeom>
        </p:spPr>
        <p:txBody>
          <a:bodyPr vert="horz" lIns="91440" tIns="45720" rIns="91440" bIns="45720" rtlCol="0" anchor="ctr"/>
          <a:lstStyle>
            <a:lvl1pPr>
              <a:defRPr/>
            </a:lvl1pPr>
          </a:lstStyle>
          <a:p>
            <a:pPr eaLnBrk="1" hangingPunct="1">
              <a:defRPr/>
            </a:pPr>
            <a:endParaRPr lang="zh-CN" altLang="en-US">
              <a:solidFill>
                <a:prstClr val="black">
                  <a:tint val="75000"/>
                </a:prstClr>
              </a:solidFill>
            </a:endParaRPr>
          </a:p>
        </p:txBody>
      </p:sp>
      <p:sp>
        <p:nvSpPr>
          <p:cNvPr id="16" name="灯片编号占位符 3"/>
          <p:cNvSpPr>
            <a:spLocks noGrp="1"/>
          </p:cNvSpPr>
          <p:nvPr>
            <p:ph type="sldNum" sz="quarter" idx="4"/>
          </p:nvPr>
        </p:nvSpPr>
        <p:spPr>
          <a:xfrm>
            <a:off x="8736463" y="6354879"/>
            <a:ext cx="2844430" cy="366628"/>
          </a:xfrm>
          <a:prstGeom prst="rect">
            <a:avLst/>
          </a:prstGeom>
        </p:spPr>
        <p:txBody>
          <a:bodyPr vert="horz" wrap="square" lIns="91440" tIns="45720" rIns="91440" bIns="45720" numCol="1" anchor="ctr" anchorCtr="0" compatLnSpc="1"/>
          <a:lstStyle>
            <a:lvl1pPr>
              <a:defRPr/>
            </a:lvl1pPr>
          </a:lstStyle>
          <a:p>
            <a:pPr eaLnBrk="1" hangingPunct="1">
              <a:defRPr/>
            </a:pPr>
            <a:fld id="{7B05F897-136E-4ED9-AAC1-777D6249144D}"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26589657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3940756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327E2C4-5A5E-4A88-A36F-9D019EE70B96}" type="datetimeFigureOut">
              <a:rPr lang="zh-CN" altLang="en-US" smtClean="0"/>
              <a:t>2019/3/7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B44C6D-DDA0-45C3-8C97-2E782DE25D58}"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15769309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525" y="214977"/>
            <a:ext cx="4010562" cy="914902"/>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113" y="214978"/>
            <a:ext cx="6814779" cy="460825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525" y="1129880"/>
            <a:ext cx="4010562" cy="369335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26215858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406" y="3779620"/>
            <a:ext cx="7314248" cy="446203"/>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406" y="482471"/>
            <a:ext cx="7314248" cy="323965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406" y="4225801"/>
            <a:ext cx="7314248" cy="63368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25709491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41269609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49" y="169983"/>
            <a:ext cx="2742843" cy="362836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522" y="169983"/>
            <a:ext cx="8025355" cy="362836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5098574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36902912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281" y="1677342"/>
            <a:ext cx="10361851" cy="1157377"/>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562" y="3059694"/>
            <a:ext cx="8533289" cy="1379853"/>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40332450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17565890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960" y="3469630"/>
            <a:ext cx="10361851" cy="107238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2960" y="2288507"/>
            <a:ext cx="10361851" cy="1181124"/>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27847025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522" y="992415"/>
            <a:ext cx="5384099" cy="280595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6793" y="992415"/>
            <a:ext cx="5384099" cy="280595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3912688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959" y="4406902"/>
            <a:ext cx="10361852"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2959" y="2906736"/>
            <a:ext cx="10361852"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327E2C4-5A5E-4A88-A36F-9D019EE70B96}" type="datetimeFigureOut">
              <a:rPr lang="zh-CN" altLang="en-US" smtClean="0"/>
              <a:t>2019/3/7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B44C6D-DDA0-45C3-8C97-2E782DE25D58}"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521" y="216247"/>
            <a:ext cx="10971372" cy="899905"/>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521" y="1208642"/>
            <a:ext cx="5386216" cy="50369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521" y="1712338"/>
            <a:ext cx="5386216" cy="311091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562" y="1208642"/>
            <a:ext cx="5388332" cy="50369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562" y="1712338"/>
            <a:ext cx="5388332" cy="311091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14563922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40392480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grpSp>
        <p:nvGrpSpPr>
          <p:cNvPr id="2050" name="矩形 2"/>
          <p:cNvGrpSpPr/>
          <p:nvPr userDrawn="1"/>
        </p:nvGrpSpPr>
        <p:grpSpPr>
          <a:xfrm>
            <a:off x="569337" y="-2385460"/>
            <a:ext cx="71957" cy="11628919"/>
            <a:chOff x="269" y="-1183"/>
            <a:chExt cx="34" cy="5768"/>
          </a:xfrm>
        </p:grpSpPr>
        <p:pic>
          <p:nvPicPr>
            <p:cNvPr id="2060" name="矩形 2"/>
            <p:cNvPicPr/>
            <p:nvPr/>
          </p:nvPicPr>
          <p:blipFill>
            <a:blip r:embed="rId2"/>
            <a:stretch>
              <a:fillRect/>
            </a:stretch>
          </p:blipFill>
          <p:spPr>
            <a:xfrm>
              <a:off x="269" y="-1183"/>
              <a:ext cx="34" cy="5768"/>
            </a:xfrm>
            <a:prstGeom prst="rect">
              <a:avLst/>
            </a:prstGeom>
            <a:noFill/>
            <a:ln w="9525">
              <a:noFill/>
            </a:ln>
          </p:spPr>
        </p:pic>
        <p:sp>
          <p:nvSpPr>
            <p:cNvPr id="2061" name="Text Box 3"/>
            <p:cNvSpPr txBox="1"/>
            <p:nvPr/>
          </p:nvSpPr>
          <p:spPr>
            <a:xfrm rot="5400000">
              <a:off x="-2594" y="1687"/>
              <a:ext cx="5760" cy="28"/>
            </a:xfrm>
            <a:prstGeom prst="rect">
              <a:avLst/>
            </a:prstGeom>
            <a:noFill/>
            <a:ln w="9525">
              <a:noFill/>
            </a:ln>
          </p:spPr>
          <p:txBody>
            <a:bodyPr rot="10800000" vert="eaVert" anchor="ctr"/>
            <a:lstStyle/>
            <a:p>
              <a:pPr algn="ctr" fontAlgn="base">
                <a:spcBef>
                  <a:spcPct val="0"/>
                </a:spcBef>
                <a:spcAft>
                  <a:spcPct val="0"/>
                </a:spcAft>
              </a:pPr>
              <a:endParaRPr lang="zh-CN" altLang="en-US" dirty="0">
                <a:solidFill>
                  <a:srgbClr val="FFFFFF"/>
                </a:solidFill>
              </a:endParaRPr>
            </a:p>
          </p:txBody>
        </p:sp>
      </p:grpSp>
      <p:grpSp>
        <p:nvGrpSpPr>
          <p:cNvPr id="2051" name="矩形 3"/>
          <p:cNvGrpSpPr/>
          <p:nvPr userDrawn="1"/>
        </p:nvGrpSpPr>
        <p:grpSpPr>
          <a:xfrm>
            <a:off x="11483566" y="-2385460"/>
            <a:ext cx="80423" cy="11628919"/>
            <a:chOff x="5426" y="-1183"/>
            <a:chExt cx="38" cy="5768"/>
          </a:xfrm>
        </p:grpSpPr>
        <p:pic>
          <p:nvPicPr>
            <p:cNvPr id="2058" name="矩形 3"/>
            <p:cNvPicPr/>
            <p:nvPr/>
          </p:nvPicPr>
          <p:blipFill>
            <a:blip r:embed="rId3"/>
            <a:stretch>
              <a:fillRect/>
            </a:stretch>
          </p:blipFill>
          <p:spPr>
            <a:xfrm>
              <a:off x="5426" y="-1183"/>
              <a:ext cx="38" cy="5768"/>
            </a:xfrm>
            <a:prstGeom prst="rect">
              <a:avLst/>
            </a:prstGeom>
            <a:noFill/>
            <a:ln w="9525">
              <a:noFill/>
            </a:ln>
          </p:spPr>
        </p:pic>
        <p:sp>
          <p:nvSpPr>
            <p:cNvPr id="2059" name="Text Box 6"/>
            <p:cNvSpPr txBox="1"/>
            <p:nvPr/>
          </p:nvSpPr>
          <p:spPr>
            <a:xfrm rot="5400000">
              <a:off x="2566" y="1687"/>
              <a:ext cx="5760" cy="28"/>
            </a:xfrm>
            <a:prstGeom prst="rect">
              <a:avLst/>
            </a:prstGeom>
            <a:noFill/>
            <a:ln w="9525">
              <a:noFill/>
            </a:ln>
          </p:spPr>
          <p:txBody>
            <a:bodyPr rot="10800000" vert="eaVert" anchor="ctr"/>
            <a:lstStyle/>
            <a:p>
              <a:pPr algn="ctr" fontAlgn="base">
                <a:spcBef>
                  <a:spcPct val="0"/>
                </a:spcBef>
                <a:spcAft>
                  <a:spcPct val="0"/>
                </a:spcAft>
              </a:pPr>
              <a:endParaRPr lang="zh-CN" altLang="en-US" dirty="0">
                <a:solidFill>
                  <a:srgbClr val="FFFFFF"/>
                </a:solidFill>
              </a:endParaRPr>
            </a:p>
          </p:txBody>
        </p:sp>
      </p:grpSp>
      <p:pic>
        <p:nvPicPr>
          <p:cNvPr id="2052" name="Picture 13" descr="QQ图片20150313140801"/>
          <p:cNvPicPr>
            <a:picLocks noChangeAspect="1"/>
          </p:cNvPicPr>
          <p:nvPr userDrawn="1"/>
        </p:nvPicPr>
        <p:blipFill>
          <a:blip r:embed="rId4">
            <a:grayscl/>
            <a:lum bright="70001" contrast="-70000"/>
          </a:blip>
          <a:stretch>
            <a:fillRect/>
          </a:stretch>
        </p:blipFill>
        <p:spPr>
          <a:xfrm>
            <a:off x="2" y="21"/>
            <a:ext cx="2639140" cy="492011"/>
          </a:xfrm>
          <a:prstGeom prst="rect">
            <a:avLst/>
          </a:prstGeom>
          <a:noFill/>
          <a:ln w="9525">
            <a:noFill/>
          </a:ln>
        </p:spPr>
      </p:pic>
      <p:sp>
        <p:nvSpPr>
          <p:cNvPr id="14" name="日期占位符 1"/>
          <p:cNvSpPr>
            <a:spLocks noGrp="1"/>
          </p:cNvSpPr>
          <p:nvPr>
            <p:ph type="dt" sz="half" idx="2"/>
          </p:nvPr>
        </p:nvSpPr>
        <p:spPr>
          <a:xfrm>
            <a:off x="609521" y="6354879"/>
            <a:ext cx="2844430" cy="366628"/>
          </a:xfrm>
          <a:prstGeom prst="rect">
            <a:avLst/>
          </a:prstGeom>
        </p:spPr>
        <p:txBody>
          <a:bodyPr vert="horz" lIns="91440" tIns="45720" rIns="91440" bIns="45720" rtlCol="0" anchor="ctr"/>
          <a:lstStyle>
            <a:lvl1pPr>
              <a:defRPr/>
            </a:lvl1pPr>
          </a:lstStyle>
          <a:p>
            <a:pPr eaLnBrk="1" hangingPunct="1">
              <a:defRPr/>
            </a:pPr>
            <a:fld id="{18D283DA-05E6-4F25-9CF9-3B936D1FA9B6}"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15" name="页脚占位符 2"/>
          <p:cNvSpPr>
            <a:spLocks noGrp="1"/>
          </p:cNvSpPr>
          <p:nvPr>
            <p:ph type="ftr" sz="quarter" idx="3"/>
          </p:nvPr>
        </p:nvSpPr>
        <p:spPr>
          <a:xfrm>
            <a:off x="4165058" y="6354879"/>
            <a:ext cx="3860297" cy="366628"/>
          </a:xfrm>
          <a:prstGeom prst="rect">
            <a:avLst/>
          </a:prstGeom>
        </p:spPr>
        <p:txBody>
          <a:bodyPr vert="horz" lIns="91440" tIns="45720" rIns="91440" bIns="45720" rtlCol="0" anchor="ctr"/>
          <a:lstStyle>
            <a:lvl1pPr>
              <a:defRPr/>
            </a:lvl1pPr>
          </a:lstStyle>
          <a:p>
            <a:pPr eaLnBrk="1" hangingPunct="1">
              <a:defRPr/>
            </a:pPr>
            <a:endParaRPr lang="zh-CN" altLang="en-US">
              <a:solidFill>
                <a:prstClr val="black">
                  <a:tint val="75000"/>
                </a:prstClr>
              </a:solidFill>
            </a:endParaRPr>
          </a:p>
        </p:txBody>
      </p:sp>
      <p:sp>
        <p:nvSpPr>
          <p:cNvPr id="16" name="灯片编号占位符 3"/>
          <p:cNvSpPr>
            <a:spLocks noGrp="1"/>
          </p:cNvSpPr>
          <p:nvPr>
            <p:ph type="sldNum" sz="quarter" idx="4"/>
          </p:nvPr>
        </p:nvSpPr>
        <p:spPr>
          <a:xfrm>
            <a:off x="8736463" y="6354879"/>
            <a:ext cx="2844430" cy="366628"/>
          </a:xfrm>
          <a:prstGeom prst="rect">
            <a:avLst/>
          </a:prstGeom>
        </p:spPr>
        <p:txBody>
          <a:bodyPr vert="horz" wrap="square" lIns="91440" tIns="45720" rIns="91440" bIns="45720" numCol="1" anchor="ctr" anchorCtr="0" compatLnSpc="1"/>
          <a:lstStyle>
            <a:lvl1pPr>
              <a:defRPr/>
            </a:lvl1pPr>
          </a:lstStyle>
          <a:p>
            <a:pPr eaLnBrk="1" hangingPunct="1">
              <a:defRPr/>
            </a:pPr>
            <a:fld id="{7B05F897-136E-4ED9-AAC1-777D6249144D}"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32507314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287601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7628868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525" y="214977"/>
            <a:ext cx="4010562" cy="914902"/>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113" y="214978"/>
            <a:ext cx="6814779" cy="460825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525" y="1129880"/>
            <a:ext cx="4010562" cy="369335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15476702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406" y="3779618"/>
            <a:ext cx="7314248" cy="446203"/>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406" y="482469"/>
            <a:ext cx="7314248" cy="323965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406" y="4225801"/>
            <a:ext cx="7314248" cy="63368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14050833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8281640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49" y="169983"/>
            <a:ext cx="2742843" cy="362836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522" y="169983"/>
            <a:ext cx="8025355" cy="362836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2932626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4224406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522" y="1600225"/>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6793" y="1600225"/>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327E2C4-5A5E-4A88-A36F-9D019EE70B96}" type="datetimeFigureOut">
              <a:rPr lang="zh-CN" altLang="en-US" smtClean="0"/>
              <a:t>2019/3/7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B44C6D-DDA0-45C3-8C97-2E782DE25D58}"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281" y="1677339"/>
            <a:ext cx="10361851" cy="1157377"/>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562" y="3059691"/>
            <a:ext cx="8533289" cy="1379853"/>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5156106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17484337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960" y="3469630"/>
            <a:ext cx="10361851" cy="107238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2960" y="2288507"/>
            <a:ext cx="10361851" cy="1181124"/>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32929680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522" y="992412"/>
            <a:ext cx="5384099" cy="280595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6793" y="992412"/>
            <a:ext cx="5384099" cy="280595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23838513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521" y="216244"/>
            <a:ext cx="10971372" cy="899905"/>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521" y="1208639"/>
            <a:ext cx="5386216" cy="50369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521" y="1712335"/>
            <a:ext cx="5386216" cy="311091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562" y="1208639"/>
            <a:ext cx="5388332" cy="50369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562" y="1712335"/>
            <a:ext cx="5388332" cy="311091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299731119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1504026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grpSp>
        <p:nvGrpSpPr>
          <p:cNvPr id="2050" name="矩形 2"/>
          <p:cNvGrpSpPr/>
          <p:nvPr userDrawn="1"/>
        </p:nvGrpSpPr>
        <p:grpSpPr>
          <a:xfrm>
            <a:off x="569333" y="-2385460"/>
            <a:ext cx="71957" cy="11628919"/>
            <a:chOff x="269" y="-1183"/>
            <a:chExt cx="34" cy="5768"/>
          </a:xfrm>
        </p:grpSpPr>
        <p:pic>
          <p:nvPicPr>
            <p:cNvPr id="2060" name="矩形 2"/>
            <p:cNvPicPr/>
            <p:nvPr/>
          </p:nvPicPr>
          <p:blipFill>
            <a:blip r:embed="rId2"/>
            <a:stretch>
              <a:fillRect/>
            </a:stretch>
          </p:blipFill>
          <p:spPr>
            <a:xfrm>
              <a:off x="269" y="-1183"/>
              <a:ext cx="34" cy="5768"/>
            </a:xfrm>
            <a:prstGeom prst="rect">
              <a:avLst/>
            </a:prstGeom>
            <a:noFill/>
            <a:ln w="9525">
              <a:noFill/>
            </a:ln>
          </p:spPr>
        </p:pic>
        <p:sp>
          <p:nvSpPr>
            <p:cNvPr id="2061" name="Text Box 3"/>
            <p:cNvSpPr txBox="1"/>
            <p:nvPr/>
          </p:nvSpPr>
          <p:spPr>
            <a:xfrm rot="5400000">
              <a:off x="-2594" y="1687"/>
              <a:ext cx="5760" cy="28"/>
            </a:xfrm>
            <a:prstGeom prst="rect">
              <a:avLst/>
            </a:prstGeom>
            <a:noFill/>
            <a:ln w="9525">
              <a:noFill/>
            </a:ln>
          </p:spPr>
          <p:txBody>
            <a:bodyPr rot="10800000" vert="eaVert" anchor="ctr"/>
            <a:lstStyle/>
            <a:p>
              <a:pPr algn="ctr" fontAlgn="base">
                <a:spcBef>
                  <a:spcPct val="0"/>
                </a:spcBef>
                <a:spcAft>
                  <a:spcPct val="0"/>
                </a:spcAft>
              </a:pPr>
              <a:endParaRPr lang="zh-CN" altLang="en-US" dirty="0">
                <a:solidFill>
                  <a:srgbClr val="FFFFFF"/>
                </a:solidFill>
              </a:endParaRPr>
            </a:p>
          </p:txBody>
        </p:sp>
      </p:grpSp>
      <p:grpSp>
        <p:nvGrpSpPr>
          <p:cNvPr id="2051" name="矩形 3"/>
          <p:cNvGrpSpPr/>
          <p:nvPr userDrawn="1"/>
        </p:nvGrpSpPr>
        <p:grpSpPr>
          <a:xfrm>
            <a:off x="11483562" y="-2385460"/>
            <a:ext cx="80423" cy="11628919"/>
            <a:chOff x="5426" y="-1183"/>
            <a:chExt cx="38" cy="5768"/>
          </a:xfrm>
        </p:grpSpPr>
        <p:pic>
          <p:nvPicPr>
            <p:cNvPr id="2058" name="矩形 3"/>
            <p:cNvPicPr/>
            <p:nvPr/>
          </p:nvPicPr>
          <p:blipFill>
            <a:blip r:embed="rId3"/>
            <a:stretch>
              <a:fillRect/>
            </a:stretch>
          </p:blipFill>
          <p:spPr>
            <a:xfrm>
              <a:off x="5426" y="-1183"/>
              <a:ext cx="38" cy="5768"/>
            </a:xfrm>
            <a:prstGeom prst="rect">
              <a:avLst/>
            </a:prstGeom>
            <a:noFill/>
            <a:ln w="9525">
              <a:noFill/>
            </a:ln>
          </p:spPr>
        </p:pic>
        <p:sp>
          <p:nvSpPr>
            <p:cNvPr id="2059" name="Text Box 6"/>
            <p:cNvSpPr txBox="1"/>
            <p:nvPr/>
          </p:nvSpPr>
          <p:spPr>
            <a:xfrm rot="5400000">
              <a:off x="2566" y="1687"/>
              <a:ext cx="5760" cy="28"/>
            </a:xfrm>
            <a:prstGeom prst="rect">
              <a:avLst/>
            </a:prstGeom>
            <a:noFill/>
            <a:ln w="9525">
              <a:noFill/>
            </a:ln>
          </p:spPr>
          <p:txBody>
            <a:bodyPr rot="10800000" vert="eaVert" anchor="ctr"/>
            <a:lstStyle/>
            <a:p>
              <a:pPr algn="ctr" fontAlgn="base">
                <a:spcBef>
                  <a:spcPct val="0"/>
                </a:spcBef>
                <a:spcAft>
                  <a:spcPct val="0"/>
                </a:spcAft>
              </a:pPr>
              <a:endParaRPr lang="zh-CN" altLang="en-US" dirty="0">
                <a:solidFill>
                  <a:srgbClr val="FFFFFF"/>
                </a:solidFill>
              </a:endParaRPr>
            </a:p>
          </p:txBody>
        </p:sp>
      </p:grpSp>
      <p:pic>
        <p:nvPicPr>
          <p:cNvPr id="2052" name="Picture 13" descr="QQ图片20150313140801"/>
          <p:cNvPicPr>
            <a:picLocks noChangeAspect="1"/>
          </p:cNvPicPr>
          <p:nvPr userDrawn="1"/>
        </p:nvPicPr>
        <p:blipFill>
          <a:blip r:embed="rId4">
            <a:grayscl/>
            <a:lum bright="70001" contrast="-70000"/>
          </a:blip>
          <a:stretch>
            <a:fillRect/>
          </a:stretch>
        </p:blipFill>
        <p:spPr>
          <a:xfrm>
            <a:off x="2" y="18"/>
            <a:ext cx="2639140" cy="492011"/>
          </a:xfrm>
          <a:prstGeom prst="rect">
            <a:avLst/>
          </a:prstGeom>
          <a:noFill/>
          <a:ln w="9525">
            <a:noFill/>
          </a:ln>
        </p:spPr>
      </p:pic>
      <p:sp>
        <p:nvSpPr>
          <p:cNvPr id="14" name="日期占位符 1"/>
          <p:cNvSpPr>
            <a:spLocks noGrp="1"/>
          </p:cNvSpPr>
          <p:nvPr>
            <p:ph type="dt" sz="half" idx="2"/>
          </p:nvPr>
        </p:nvSpPr>
        <p:spPr>
          <a:xfrm>
            <a:off x="609521" y="6354879"/>
            <a:ext cx="2844430" cy="366628"/>
          </a:xfrm>
          <a:prstGeom prst="rect">
            <a:avLst/>
          </a:prstGeom>
        </p:spPr>
        <p:txBody>
          <a:bodyPr vert="horz" lIns="91440" tIns="45720" rIns="91440" bIns="45720" rtlCol="0" anchor="ctr"/>
          <a:lstStyle>
            <a:lvl1pPr>
              <a:defRPr/>
            </a:lvl1pPr>
          </a:lstStyle>
          <a:p>
            <a:pPr eaLnBrk="1" hangingPunct="1">
              <a:defRPr/>
            </a:pPr>
            <a:fld id="{18D283DA-05E6-4F25-9CF9-3B936D1FA9B6}"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15" name="页脚占位符 2"/>
          <p:cNvSpPr>
            <a:spLocks noGrp="1"/>
          </p:cNvSpPr>
          <p:nvPr>
            <p:ph type="ftr" sz="quarter" idx="3"/>
          </p:nvPr>
        </p:nvSpPr>
        <p:spPr>
          <a:xfrm>
            <a:off x="4165058" y="6354879"/>
            <a:ext cx="3860297" cy="366628"/>
          </a:xfrm>
          <a:prstGeom prst="rect">
            <a:avLst/>
          </a:prstGeom>
        </p:spPr>
        <p:txBody>
          <a:bodyPr vert="horz" lIns="91440" tIns="45720" rIns="91440" bIns="45720" rtlCol="0" anchor="ctr"/>
          <a:lstStyle>
            <a:lvl1pPr>
              <a:defRPr/>
            </a:lvl1pPr>
          </a:lstStyle>
          <a:p>
            <a:pPr eaLnBrk="1" hangingPunct="1">
              <a:defRPr/>
            </a:pPr>
            <a:endParaRPr lang="zh-CN" altLang="en-US">
              <a:solidFill>
                <a:prstClr val="black">
                  <a:tint val="75000"/>
                </a:prstClr>
              </a:solidFill>
            </a:endParaRPr>
          </a:p>
        </p:txBody>
      </p:sp>
      <p:sp>
        <p:nvSpPr>
          <p:cNvPr id="16" name="灯片编号占位符 3"/>
          <p:cNvSpPr>
            <a:spLocks noGrp="1"/>
          </p:cNvSpPr>
          <p:nvPr>
            <p:ph type="sldNum" sz="quarter" idx="4"/>
          </p:nvPr>
        </p:nvSpPr>
        <p:spPr>
          <a:xfrm>
            <a:off x="8736463" y="6354879"/>
            <a:ext cx="2844430" cy="366628"/>
          </a:xfrm>
          <a:prstGeom prst="rect">
            <a:avLst/>
          </a:prstGeom>
        </p:spPr>
        <p:txBody>
          <a:bodyPr vert="horz" wrap="square" lIns="91440" tIns="45720" rIns="91440" bIns="45720" numCol="1" anchor="ctr" anchorCtr="0" compatLnSpc="1"/>
          <a:lstStyle>
            <a:lvl1pPr>
              <a:defRPr/>
            </a:lvl1pPr>
          </a:lstStyle>
          <a:p>
            <a:pPr eaLnBrk="1" hangingPunct="1">
              <a:defRPr/>
            </a:pPr>
            <a:fld id="{7B05F897-136E-4ED9-AAC1-777D6249144D}"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42063041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19310059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23235356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525" y="214977"/>
            <a:ext cx="4010562" cy="914902"/>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113" y="214978"/>
            <a:ext cx="6814779" cy="460825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525" y="1129880"/>
            <a:ext cx="4010562" cy="369335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1331335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521" y="2174898"/>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561" y="2174898"/>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327E2C4-5A5E-4A88-A36F-9D019EE70B96}" type="datetimeFigureOut">
              <a:rPr lang="zh-CN" altLang="en-US" smtClean="0"/>
              <a:t>2019/3/7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7B44C6D-DDA0-45C3-8C97-2E782DE25D58}"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406" y="3779615"/>
            <a:ext cx="7314248" cy="446203"/>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406" y="482466"/>
            <a:ext cx="7314248" cy="323965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406" y="4225801"/>
            <a:ext cx="7314248" cy="63368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49083649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390869631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49" y="169983"/>
            <a:ext cx="2742843" cy="362836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522" y="169983"/>
            <a:ext cx="8025355" cy="362836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373907095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132178202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281" y="1677334"/>
            <a:ext cx="10361851" cy="1157377"/>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562" y="3059686"/>
            <a:ext cx="8533289" cy="1379853"/>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100199632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131096356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960" y="3469630"/>
            <a:ext cx="10361851" cy="107238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2960" y="2288507"/>
            <a:ext cx="10361851" cy="1181124"/>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163934821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522" y="992407"/>
            <a:ext cx="5384099" cy="280595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6793" y="992407"/>
            <a:ext cx="5384099" cy="280595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407775488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521" y="216239"/>
            <a:ext cx="10971372" cy="899905"/>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521" y="1208634"/>
            <a:ext cx="5386216" cy="50369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521" y="1712330"/>
            <a:ext cx="5386216" cy="311091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562" y="1208634"/>
            <a:ext cx="5388332" cy="50369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562" y="1712330"/>
            <a:ext cx="5388332" cy="311091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176585747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3567680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327E2C4-5A5E-4A88-A36F-9D019EE70B96}" type="datetimeFigureOut">
              <a:rPr lang="zh-CN" altLang="en-US" smtClean="0"/>
              <a:t>2019/3/7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7B44C6D-DDA0-45C3-8C97-2E782DE25D58}"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grpSp>
        <p:nvGrpSpPr>
          <p:cNvPr id="2050" name="矩形 2"/>
          <p:cNvGrpSpPr/>
          <p:nvPr userDrawn="1"/>
        </p:nvGrpSpPr>
        <p:grpSpPr>
          <a:xfrm>
            <a:off x="569327" y="-2385460"/>
            <a:ext cx="71957" cy="11628919"/>
            <a:chOff x="269" y="-1183"/>
            <a:chExt cx="34" cy="5768"/>
          </a:xfrm>
        </p:grpSpPr>
        <p:pic>
          <p:nvPicPr>
            <p:cNvPr id="2060" name="矩形 2"/>
            <p:cNvPicPr/>
            <p:nvPr/>
          </p:nvPicPr>
          <p:blipFill>
            <a:blip r:embed="rId2"/>
            <a:stretch>
              <a:fillRect/>
            </a:stretch>
          </p:blipFill>
          <p:spPr>
            <a:xfrm>
              <a:off x="269" y="-1183"/>
              <a:ext cx="34" cy="5768"/>
            </a:xfrm>
            <a:prstGeom prst="rect">
              <a:avLst/>
            </a:prstGeom>
            <a:noFill/>
            <a:ln w="9525">
              <a:noFill/>
            </a:ln>
          </p:spPr>
        </p:pic>
        <p:sp>
          <p:nvSpPr>
            <p:cNvPr id="2061" name="Text Box 3"/>
            <p:cNvSpPr txBox="1"/>
            <p:nvPr/>
          </p:nvSpPr>
          <p:spPr>
            <a:xfrm rot="5400000">
              <a:off x="-2594" y="1687"/>
              <a:ext cx="5760" cy="28"/>
            </a:xfrm>
            <a:prstGeom prst="rect">
              <a:avLst/>
            </a:prstGeom>
            <a:noFill/>
            <a:ln w="9525">
              <a:noFill/>
            </a:ln>
          </p:spPr>
          <p:txBody>
            <a:bodyPr rot="10800000" vert="eaVert" anchor="ctr"/>
            <a:lstStyle/>
            <a:p>
              <a:pPr algn="ctr" fontAlgn="base">
                <a:spcBef>
                  <a:spcPct val="0"/>
                </a:spcBef>
                <a:spcAft>
                  <a:spcPct val="0"/>
                </a:spcAft>
              </a:pPr>
              <a:endParaRPr lang="zh-CN" altLang="en-US" dirty="0">
                <a:solidFill>
                  <a:srgbClr val="FFFFFF"/>
                </a:solidFill>
              </a:endParaRPr>
            </a:p>
          </p:txBody>
        </p:sp>
      </p:grpSp>
      <p:grpSp>
        <p:nvGrpSpPr>
          <p:cNvPr id="2051" name="矩形 3"/>
          <p:cNvGrpSpPr/>
          <p:nvPr userDrawn="1"/>
        </p:nvGrpSpPr>
        <p:grpSpPr>
          <a:xfrm>
            <a:off x="11483555" y="-2385460"/>
            <a:ext cx="80423" cy="11628919"/>
            <a:chOff x="5426" y="-1183"/>
            <a:chExt cx="38" cy="5768"/>
          </a:xfrm>
        </p:grpSpPr>
        <p:pic>
          <p:nvPicPr>
            <p:cNvPr id="2058" name="矩形 3"/>
            <p:cNvPicPr/>
            <p:nvPr/>
          </p:nvPicPr>
          <p:blipFill>
            <a:blip r:embed="rId3"/>
            <a:stretch>
              <a:fillRect/>
            </a:stretch>
          </p:blipFill>
          <p:spPr>
            <a:xfrm>
              <a:off x="5426" y="-1183"/>
              <a:ext cx="38" cy="5768"/>
            </a:xfrm>
            <a:prstGeom prst="rect">
              <a:avLst/>
            </a:prstGeom>
            <a:noFill/>
            <a:ln w="9525">
              <a:noFill/>
            </a:ln>
          </p:spPr>
        </p:pic>
        <p:sp>
          <p:nvSpPr>
            <p:cNvPr id="2059" name="Text Box 6"/>
            <p:cNvSpPr txBox="1"/>
            <p:nvPr/>
          </p:nvSpPr>
          <p:spPr>
            <a:xfrm rot="5400000">
              <a:off x="2566" y="1687"/>
              <a:ext cx="5760" cy="28"/>
            </a:xfrm>
            <a:prstGeom prst="rect">
              <a:avLst/>
            </a:prstGeom>
            <a:noFill/>
            <a:ln w="9525">
              <a:noFill/>
            </a:ln>
          </p:spPr>
          <p:txBody>
            <a:bodyPr rot="10800000" vert="eaVert" anchor="ctr"/>
            <a:lstStyle/>
            <a:p>
              <a:pPr algn="ctr" fontAlgn="base">
                <a:spcBef>
                  <a:spcPct val="0"/>
                </a:spcBef>
                <a:spcAft>
                  <a:spcPct val="0"/>
                </a:spcAft>
              </a:pPr>
              <a:endParaRPr lang="zh-CN" altLang="en-US" dirty="0">
                <a:solidFill>
                  <a:srgbClr val="FFFFFF"/>
                </a:solidFill>
              </a:endParaRPr>
            </a:p>
          </p:txBody>
        </p:sp>
      </p:grpSp>
      <p:pic>
        <p:nvPicPr>
          <p:cNvPr id="2052" name="Picture 13" descr="QQ图片20150313140801"/>
          <p:cNvPicPr>
            <a:picLocks noChangeAspect="1"/>
          </p:cNvPicPr>
          <p:nvPr userDrawn="1"/>
        </p:nvPicPr>
        <p:blipFill>
          <a:blip r:embed="rId4">
            <a:grayscl/>
            <a:lum bright="70001" contrast="-70000"/>
          </a:blip>
          <a:stretch>
            <a:fillRect/>
          </a:stretch>
        </p:blipFill>
        <p:spPr>
          <a:xfrm>
            <a:off x="2" y="13"/>
            <a:ext cx="2639140" cy="492011"/>
          </a:xfrm>
          <a:prstGeom prst="rect">
            <a:avLst/>
          </a:prstGeom>
          <a:noFill/>
          <a:ln w="9525">
            <a:noFill/>
          </a:ln>
        </p:spPr>
      </p:pic>
      <p:sp>
        <p:nvSpPr>
          <p:cNvPr id="14" name="日期占位符 1"/>
          <p:cNvSpPr>
            <a:spLocks noGrp="1"/>
          </p:cNvSpPr>
          <p:nvPr>
            <p:ph type="dt" sz="half" idx="2"/>
          </p:nvPr>
        </p:nvSpPr>
        <p:spPr>
          <a:xfrm>
            <a:off x="609521" y="6354879"/>
            <a:ext cx="2844430" cy="366628"/>
          </a:xfrm>
          <a:prstGeom prst="rect">
            <a:avLst/>
          </a:prstGeom>
        </p:spPr>
        <p:txBody>
          <a:bodyPr vert="horz" lIns="91440" tIns="45720" rIns="91440" bIns="45720" rtlCol="0" anchor="ctr"/>
          <a:lstStyle>
            <a:lvl1pPr>
              <a:defRPr/>
            </a:lvl1pPr>
          </a:lstStyle>
          <a:p>
            <a:pPr eaLnBrk="1" hangingPunct="1">
              <a:defRPr/>
            </a:pPr>
            <a:fld id="{18D283DA-05E6-4F25-9CF9-3B936D1FA9B6}"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15" name="页脚占位符 2"/>
          <p:cNvSpPr>
            <a:spLocks noGrp="1"/>
          </p:cNvSpPr>
          <p:nvPr>
            <p:ph type="ftr" sz="quarter" idx="3"/>
          </p:nvPr>
        </p:nvSpPr>
        <p:spPr>
          <a:xfrm>
            <a:off x="4165058" y="6354879"/>
            <a:ext cx="3860297" cy="366628"/>
          </a:xfrm>
          <a:prstGeom prst="rect">
            <a:avLst/>
          </a:prstGeom>
        </p:spPr>
        <p:txBody>
          <a:bodyPr vert="horz" lIns="91440" tIns="45720" rIns="91440" bIns="45720" rtlCol="0" anchor="ctr"/>
          <a:lstStyle>
            <a:lvl1pPr>
              <a:defRPr/>
            </a:lvl1pPr>
          </a:lstStyle>
          <a:p>
            <a:pPr eaLnBrk="1" hangingPunct="1">
              <a:defRPr/>
            </a:pPr>
            <a:endParaRPr lang="zh-CN" altLang="en-US">
              <a:solidFill>
                <a:prstClr val="black">
                  <a:tint val="75000"/>
                </a:prstClr>
              </a:solidFill>
            </a:endParaRPr>
          </a:p>
        </p:txBody>
      </p:sp>
      <p:sp>
        <p:nvSpPr>
          <p:cNvPr id="16" name="灯片编号占位符 3"/>
          <p:cNvSpPr>
            <a:spLocks noGrp="1"/>
          </p:cNvSpPr>
          <p:nvPr>
            <p:ph type="sldNum" sz="quarter" idx="4"/>
          </p:nvPr>
        </p:nvSpPr>
        <p:spPr>
          <a:xfrm>
            <a:off x="8736463" y="6354879"/>
            <a:ext cx="2844430" cy="366628"/>
          </a:xfrm>
          <a:prstGeom prst="rect">
            <a:avLst/>
          </a:prstGeom>
        </p:spPr>
        <p:txBody>
          <a:bodyPr vert="horz" wrap="square" lIns="91440" tIns="45720" rIns="91440" bIns="45720" numCol="1" anchor="ctr" anchorCtr="0" compatLnSpc="1"/>
          <a:lstStyle>
            <a:lvl1pPr>
              <a:defRPr/>
            </a:lvl1pPr>
          </a:lstStyle>
          <a:p>
            <a:pPr eaLnBrk="1" hangingPunct="1">
              <a:defRPr/>
            </a:pPr>
            <a:fld id="{7B05F897-136E-4ED9-AAC1-777D6249144D}"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63575904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389008481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16867394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525" y="214977"/>
            <a:ext cx="4010562" cy="914902"/>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113" y="214978"/>
            <a:ext cx="6814779" cy="460825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525" y="1129880"/>
            <a:ext cx="4010562" cy="369335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374784263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406" y="3779610"/>
            <a:ext cx="7314248" cy="446203"/>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406" y="482461"/>
            <a:ext cx="7314248" cy="323965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406" y="4225801"/>
            <a:ext cx="7314248" cy="63368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287383809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147178096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49" y="169983"/>
            <a:ext cx="2742843" cy="362836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522" y="169983"/>
            <a:ext cx="8025355" cy="362836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210921082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423615310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281" y="1677329"/>
            <a:ext cx="10361851" cy="1157377"/>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562" y="3059681"/>
            <a:ext cx="8533289" cy="1379853"/>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241687383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3914180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3" name="矩形 12"/>
          <p:cNvSpPr/>
          <p:nvPr userDrawn="1"/>
        </p:nvSpPr>
        <p:spPr>
          <a:xfrm>
            <a:off x="401320" y="176553"/>
            <a:ext cx="417636" cy="43314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a:t>
            </a:r>
          </a:p>
        </p:txBody>
      </p:sp>
      <p:sp>
        <p:nvSpPr>
          <p:cNvPr id="14" name="矩形 13"/>
          <p:cNvSpPr/>
          <p:nvPr userDrawn="1"/>
        </p:nvSpPr>
        <p:spPr>
          <a:xfrm>
            <a:off x="594480" y="357983"/>
            <a:ext cx="417636" cy="4331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矩形 14"/>
          <p:cNvSpPr/>
          <p:nvPr userDrawn="1"/>
        </p:nvSpPr>
        <p:spPr>
          <a:xfrm>
            <a:off x="429262" y="1072341"/>
            <a:ext cx="4308624" cy="714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a:t>+</a:t>
            </a:r>
          </a:p>
        </p:txBody>
      </p:sp>
      <p:sp>
        <p:nvSpPr>
          <p:cNvPr id="16" name="矩形 15"/>
          <p:cNvSpPr/>
          <p:nvPr userDrawn="1"/>
        </p:nvSpPr>
        <p:spPr>
          <a:xfrm>
            <a:off x="11787535" y="6033318"/>
            <a:ext cx="332105" cy="8255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矩形 16"/>
          <p:cNvSpPr/>
          <p:nvPr userDrawn="1"/>
        </p:nvSpPr>
        <p:spPr>
          <a:xfrm>
            <a:off x="11787535" y="5322141"/>
            <a:ext cx="332105" cy="7105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0" name="图片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24128" y="6215899"/>
            <a:ext cx="3099763" cy="509431"/>
          </a:xfrm>
          <a:prstGeom prst="rect">
            <a:avLst/>
          </a:prstGeom>
        </p:spPr>
      </p:pic>
    </p:spTree>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960" y="3469630"/>
            <a:ext cx="10361851" cy="107238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2960" y="2288507"/>
            <a:ext cx="10361851" cy="1181124"/>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31219318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522" y="992402"/>
            <a:ext cx="5384099" cy="280595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6793" y="992402"/>
            <a:ext cx="5384099" cy="280595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257668546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521" y="216234"/>
            <a:ext cx="10971372" cy="899905"/>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521" y="1208629"/>
            <a:ext cx="5386216" cy="50369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521" y="1712325"/>
            <a:ext cx="5386216" cy="311091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562" y="1208629"/>
            <a:ext cx="5388332" cy="50369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562" y="1712325"/>
            <a:ext cx="5388332" cy="311091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373147094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157645658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grpSp>
        <p:nvGrpSpPr>
          <p:cNvPr id="2050" name="矩形 2"/>
          <p:cNvGrpSpPr/>
          <p:nvPr userDrawn="1"/>
        </p:nvGrpSpPr>
        <p:grpSpPr>
          <a:xfrm>
            <a:off x="569320" y="-2385460"/>
            <a:ext cx="71957" cy="11628919"/>
            <a:chOff x="269" y="-1183"/>
            <a:chExt cx="34" cy="5768"/>
          </a:xfrm>
        </p:grpSpPr>
        <p:pic>
          <p:nvPicPr>
            <p:cNvPr id="2060" name="矩形 2"/>
            <p:cNvPicPr/>
            <p:nvPr/>
          </p:nvPicPr>
          <p:blipFill>
            <a:blip r:embed="rId2"/>
            <a:stretch>
              <a:fillRect/>
            </a:stretch>
          </p:blipFill>
          <p:spPr>
            <a:xfrm>
              <a:off x="269" y="-1183"/>
              <a:ext cx="34" cy="5768"/>
            </a:xfrm>
            <a:prstGeom prst="rect">
              <a:avLst/>
            </a:prstGeom>
            <a:noFill/>
            <a:ln w="9525">
              <a:noFill/>
            </a:ln>
          </p:spPr>
        </p:pic>
        <p:sp>
          <p:nvSpPr>
            <p:cNvPr id="2061" name="Text Box 3"/>
            <p:cNvSpPr txBox="1"/>
            <p:nvPr/>
          </p:nvSpPr>
          <p:spPr>
            <a:xfrm rot="5400000">
              <a:off x="-2594" y="1687"/>
              <a:ext cx="5760" cy="28"/>
            </a:xfrm>
            <a:prstGeom prst="rect">
              <a:avLst/>
            </a:prstGeom>
            <a:noFill/>
            <a:ln w="9525">
              <a:noFill/>
            </a:ln>
          </p:spPr>
          <p:txBody>
            <a:bodyPr rot="10800000" vert="eaVert" anchor="ctr"/>
            <a:lstStyle/>
            <a:p>
              <a:pPr algn="ctr" fontAlgn="base">
                <a:spcBef>
                  <a:spcPct val="0"/>
                </a:spcBef>
                <a:spcAft>
                  <a:spcPct val="0"/>
                </a:spcAft>
              </a:pPr>
              <a:endParaRPr lang="zh-CN" altLang="en-US" dirty="0">
                <a:solidFill>
                  <a:srgbClr val="FFFFFF"/>
                </a:solidFill>
              </a:endParaRPr>
            </a:p>
          </p:txBody>
        </p:sp>
      </p:grpSp>
      <p:grpSp>
        <p:nvGrpSpPr>
          <p:cNvPr id="2051" name="矩形 3"/>
          <p:cNvGrpSpPr/>
          <p:nvPr userDrawn="1"/>
        </p:nvGrpSpPr>
        <p:grpSpPr>
          <a:xfrm>
            <a:off x="11483548" y="-2385460"/>
            <a:ext cx="80423" cy="11628919"/>
            <a:chOff x="5426" y="-1183"/>
            <a:chExt cx="38" cy="5768"/>
          </a:xfrm>
        </p:grpSpPr>
        <p:pic>
          <p:nvPicPr>
            <p:cNvPr id="2058" name="矩形 3"/>
            <p:cNvPicPr/>
            <p:nvPr/>
          </p:nvPicPr>
          <p:blipFill>
            <a:blip r:embed="rId3"/>
            <a:stretch>
              <a:fillRect/>
            </a:stretch>
          </p:blipFill>
          <p:spPr>
            <a:xfrm>
              <a:off x="5426" y="-1183"/>
              <a:ext cx="38" cy="5768"/>
            </a:xfrm>
            <a:prstGeom prst="rect">
              <a:avLst/>
            </a:prstGeom>
            <a:noFill/>
            <a:ln w="9525">
              <a:noFill/>
            </a:ln>
          </p:spPr>
        </p:pic>
        <p:sp>
          <p:nvSpPr>
            <p:cNvPr id="2059" name="Text Box 6"/>
            <p:cNvSpPr txBox="1"/>
            <p:nvPr/>
          </p:nvSpPr>
          <p:spPr>
            <a:xfrm rot="5400000">
              <a:off x="2566" y="1687"/>
              <a:ext cx="5760" cy="28"/>
            </a:xfrm>
            <a:prstGeom prst="rect">
              <a:avLst/>
            </a:prstGeom>
            <a:noFill/>
            <a:ln w="9525">
              <a:noFill/>
            </a:ln>
          </p:spPr>
          <p:txBody>
            <a:bodyPr rot="10800000" vert="eaVert" anchor="ctr"/>
            <a:lstStyle/>
            <a:p>
              <a:pPr algn="ctr" fontAlgn="base">
                <a:spcBef>
                  <a:spcPct val="0"/>
                </a:spcBef>
                <a:spcAft>
                  <a:spcPct val="0"/>
                </a:spcAft>
              </a:pPr>
              <a:endParaRPr lang="zh-CN" altLang="en-US" dirty="0">
                <a:solidFill>
                  <a:srgbClr val="FFFFFF"/>
                </a:solidFill>
              </a:endParaRPr>
            </a:p>
          </p:txBody>
        </p:sp>
      </p:grpSp>
      <p:pic>
        <p:nvPicPr>
          <p:cNvPr id="2052" name="Picture 13" descr="QQ图片20150313140801"/>
          <p:cNvPicPr>
            <a:picLocks noChangeAspect="1"/>
          </p:cNvPicPr>
          <p:nvPr userDrawn="1"/>
        </p:nvPicPr>
        <p:blipFill>
          <a:blip r:embed="rId4">
            <a:grayscl/>
            <a:lum bright="70001" contrast="-70000"/>
          </a:blip>
          <a:stretch>
            <a:fillRect/>
          </a:stretch>
        </p:blipFill>
        <p:spPr>
          <a:xfrm>
            <a:off x="2" y="8"/>
            <a:ext cx="2639140" cy="492011"/>
          </a:xfrm>
          <a:prstGeom prst="rect">
            <a:avLst/>
          </a:prstGeom>
          <a:noFill/>
          <a:ln w="9525">
            <a:noFill/>
          </a:ln>
        </p:spPr>
      </p:pic>
      <p:sp>
        <p:nvSpPr>
          <p:cNvPr id="14" name="日期占位符 1"/>
          <p:cNvSpPr>
            <a:spLocks noGrp="1"/>
          </p:cNvSpPr>
          <p:nvPr>
            <p:ph type="dt" sz="half" idx="2"/>
          </p:nvPr>
        </p:nvSpPr>
        <p:spPr>
          <a:xfrm>
            <a:off x="609521" y="6354879"/>
            <a:ext cx="2844430" cy="366628"/>
          </a:xfrm>
          <a:prstGeom prst="rect">
            <a:avLst/>
          </a:prstGeom>
        </p:spPr>
        <p:txBody>
          <a:bodyPr vert="horz" lIns="91440" tIns="45720" rIns="91440" bIns="45720" rtlCol="0" anchor="ctr"/>
          <a:lstStyle>
            <a:lvl1pPr>
              <a:defRPr/>
            </a:lvl1pPr>
          </a:lstStyle>
          <a:p>
            <a:pPr eaLnBrk="1" hangingPunct="1">
              <a:defRPr/>
            </a:pPr>
            <a:fld id="{18D283DA-05E6-4F25-9CF9-3B936D1FA9B6}"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15" name="页脚占位符 2"/>
          <p:cNvSpPr>
            <a:spLocks noGrp="1"/>
          </p:cNvSpPr>
          <p:nvPr>
            <p:ph type="ftr" sz="quarter" idx="3"/>
          </p:nvPr>
        </p:nvSpPr>
        <p:spPr>
          <a:xfrm>
            <a:off x="4165058" y="6354879"/>
            <a:ext cx="3860297" cy="366628"/>
          </a:xfrm>
          <a:prstGeom prst="rect">
            <a:avLst/>
          </a:prstGeom>
        </p:spPr>
        <p:txBody>
          <a:bodyPr vert="horz" lIns="91440" tIns="45720" rIns="91440" bIns="45720" rtlCol="0" anchor="ctr"/>
          <a:lstStyle>
            <a:lvl1pPr>
              <a:defRPr/>
            </a:lvl1pPr>
          </a:lstStyle>
          <a:p>
            <a:pPr eaLnBrk="1" hangingPunct="1">
              <a:defRPr/>
            </a:pPr>
            <a:endParaRPr lang="zh-CN" altLang="en-US">
              <a:solidFill>
                <a:prstClr val="black">
                  <a:tint val="75000"/>
                </a:prstClr>
              </a:solidFill>
            </a:endParaRPr>
          </a:p>
        </p:txBody>
      </p:sp>
      <p:sp>
        <p:nvSpPr>
          <p:cNvPr id="16" name="灯片编号占位符 3"/>
          <p:cNvSpPr>
            <a:spLocks noGrp="1"/>
          </p:cNvSpPr>
          <p:nvPr>
            <p:ph type="sldNum" sz="quarter" idx="4"/>
          </p:nvPr>
        </p:nvSpPr>
        <p:spPr>
          <a:xfrm>
            <a:off x="8736463" y="6354879"/>
            <a:ext cx="2844430" cy="366628"/>
          </a:xfrm>
          <a:prstGeom prst="rect">
            <a:avLst/>
          </a:prstGeom>
        </p:spPr>
        <p:txBody>
          <a:bodyPr vert="horz" wrap="square" lIns="91440" tIns="45720" rIns="91440" bIns="45720" numCol="1" anchor="ctr" anchorCtr="0" compatLnSpc="1"/>
          <a:lstStyle>
            <a:lvl1pPr>
              <a:defRPr/>
            </a:lvl1pPr>
          </a:lstStyle>
          <a:p>
            <a:pPr eaLnBrk="1" hangingPunct="1">
              <a:defRPr/>
            </a:pPr>
            <a:fld id="{7B05F897-136E-4ED9-AAC1-777D6249144D}"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291085142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249959996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324970555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525" y="214977"/>
            <a:ext cx="4010562" cy="914902"/>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113" y="214978"/>
            <a:ext cx="6814779" cy="460825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525" y="1129880"/>
            <a:ext cx="4010562" cy="369335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305197750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406" y="3779605"/>
            <a:ext cx="7314248" cy="446203"/>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406" y="482456"/>
            <a:ext cx="7314248" cy="323965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406" y="4225801"/>
            <a:ext cx="7314248" cy="63368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398626899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2757419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8" name="矩形 7"/>
          <p:cNvSpPr/>
          <p:nvPr userDrawn="1"/>
        </p:nvSpPr>
        <p:spPr>
          <a:xfrm>
            <a:off x="1271" y="3213770"/>
            <a:ext cx="12189142" cy="2132330"/>
          </a:xfrm>
          <a:prstGeom prst="rect">
            <a:avLst/>
          </a:prstGeom>
          <a:solidFill>
            <a:srgbClr val="B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TextBox 2"/>
          <p:cNvSpPr txBox="1"/>
          <p:nvPr userDrawn="1"/>
        </p:nvSpPr>
        <p:spPr>
          <a:xfrm>
            <a:off x="5572722" y="1786384"/>
            <a:ext cx="6715172" cy="923330"/>
          </a:xfrm>
          <a:prstGeom prst="rect">
            <a:avLst/>
          </a:prstGeom>
          <a:noFill/>
        </p:spPr>
        <p:txBody>
          <a:bodyPr wrap="square" rtlCol="0">
            <a:spAutoFit/>
          </a:bodyPr>
          <a:lstStyle/>
          <a:p>
            <a:r>
              <a:rPr lang="zh-CN" altLang="en-US" sz="5400" b="1" dirty="0" smtClean="0">
                <a:latin typeface="微软雅黑" panose="020B0503020204020204" pitchFamily="34" charset="-122"/>
                <a:ea typeface="微软雅黑" panose="020B0503020204020204" pitchFamily="34" charset="-122"/>
              </a:rPr>
              <a:t>信息检索与利用</a:t>
            </a:r>
            <a:endParaRPr lang="en-US" altLang="zh-CN" sz="5400" b="1" dirty="0" smtClean="0">
              <a:latin typeface="微软雅黑" panose="020B0503020204020204" pitchFamily="34" charset="-122"/>
              <a:ea typeface="微软雅黑" panose="020B0503020204020204" pitchFamily="34" charset="-122"/>
            </a:endParaRPr>
          </a:p>
        </p:txBody>
      </p:sp>
      <p:sp>
        <p:nvSpPr>
          <p:cNvPr id="10" name="副标题 2"/>
          <p:cNvSpPr txBox="1"/>
          <p:nvPr userDrawn="1"/>
        </p:nvSpPr>
        <p:spPr>
          <a:xfrm>
            <a:off x="5962415" y="4560282"/>
            <a:ext cx="4309256" cy="757140"/>
          </a:xfrm>
          <a:prstGeom prst="rect">
            <a:avLst/>
          </a:prstGeom>
        </p:spPr>
        <p:txBody>
          <a:bodyPr/>
          <a:lstStyle>
            <a:lvl1pPr marL="0" indent="0" algn="ctr">
              <a:buNone/>
              <a:defRPr>
                <a:solidFill>
                  <a:schemeClr val="tx1">
                    <a:tint val="75000"/>
                  </a:schemeClr>
                </a:solidFill>
              </a:defRPr>
            </a:lvl1pPr>
            <a:lvl2pPr marL="544195" indent="0" algn="ctr">
              <a:buNone/>
              <a:defRPr>
                <a:solidFill>
                  <a:schemeClr val="tx1">
                    <a:tint val="75000"/>
                  </a:schemeClr>
                </a:solidFill>
              </a:defRPr>
            </a:lvl2pPr>
            <a:lvl3pPr marL="1088390" indent="0" algn="ctr">
              <a:buNone/>
              <a:defRPr>
                <a:solidFill>
                  <a:schemeClr val="tx1">
                    <a:tint val="75000"/>
                  </a:schemeClr>
                </a:solidFill>
              </a:defRPr>
            </a:lvl3pPr>
            <a:lvl4pPr marL="1632585" indent="0" algn="ctr">
              <a:buNone/>
              <a:defRPr>
                <a:solidFill>
                  <a:schemeClr val="tx1">
                    <a:tint val="75000"/>
                  </a:schemeClr>
                </a:solidFill>
              </a:defRPr>
            </a:lvl4pPr>
            <a:lvl5pPr marL="2176780" indent="0" algn="ctr">
              <a:buNone/>
              <a:defRPr>
                <a:solidFill>
                  <a:schemeClr val="tx1">
                    <a:tint val="75000"/>
                  </a:schemeClr>
                </a:solidFill>
              </a:defRPr>
            </a:lvl5pPr>
            <a:lvl6pPr marL="2720975" indent="0" algn="ctr">
              <a:buNone/>
              <a:defRPr>
                <a:solidFill>
                  <a:schemeClr val="tx1">
                    <a:tint val="75000"/>
                  </a:schemeClr>
                </a:solidFill>
              </a:defRPr>
            </a:lvl6pPr>
            <a:lvl7pPr marL="3265805" indent="0" algn="ctr">
              <a:buNone/>
              <a:defRPr>
                <a:solidFill>
                  <a:schemeClr val="tx1">
                    <a:tint val="75000"/>
                  </a:schemeClr>
                </a:solidFill>
              </a:defRPr>
            </a:lvl7pPr>
            <a:lvl8pPr marL="3810000" indent="0" algn="ctr">
              <a:buNone/>
              <a:defRPr>
                <a:solidFill>
                  <a:schemeClr val="tx1">
                    <a:tint val="75000"/>
                  </a:schemeClr>
                </a:solidFill>
              </a:defRPr>
            </a:lvl8pPr>
            <a:lvl9pPr marL="4354195" indent="0" algn="ctr">
              <a:buNone/>
              <a:defRPr>
                <a:solidFill>
                  <a:schemeClr val="tx1">
                    <a:tint val="75000"/>
                  </a:schemeClr>
                </a:solidFill>
              </a:defRPr>
            </a:lvl9pPr>
          </a:lstStyle>
          <a:p>
            <a:pPr marL="0" marR="0" lvl="0" indent="0" algn="ctr" defTabSz="108839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sz="2800" b="1" dirty="0" smtClean="0">
                <a:solidFill>
                  <a:schemeClr val="bg1"/>
                </a:solidFill>
                <a:latin typeface="微软雅黑" panose="020B0503020204020204" pitchFamily="34" charset="-122"/>
                <a:ea typeface="微软雅黑" panose="020B0503020204020204" pitchFamily="34" charset="-122"/>
              </a:rPr>
              <a:t>任课教师：何晓庆</a:t>
            </a:r>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9564" y="284684"/>
            <a:ext cx="3528391" cy="579874"/>
          </a:xfrm>
          <a:prstGeom prst="rect">
            <a:avLst/>
          </a:prstGeom>
        </p:spPr>
      </p:pic>
      <p:pic>
        <p:nvPicPr>
          <p:cNvPr id="12" name="Picture 4" descr="C:\Users\SCU-lnqn\Desktop\图片1.png"/>
          <p:cNvPicPr>
            <a:picLocks noChangeAspect="1" noChangeArrowheads="1"/>
          </p:cNvPicPr>
          <p:nvPr userDrawn="1"/>
        </p:nvPicPr>
        <p:blipFill>
          <a:blip r:embed="rId3"/>
          <a:srcRect t="51026" r="43588"/>
          <a:stretch>
            <a:fillRect/>
          </a:stretch>
        </p:blipFill>
        <p:spPr bwMode="auto">
          <a:xfrm>
            <a:off x="308729" y="1643844"/>
            <a:ext cx="5449179" cy="4000528"/>
          </a:xfrm>
          <a:prstGeom prst="rect">
            <a:avLst/>
          </a:prstGeom>
          <a:noFill/>
        </p:spPr>
      </p:pic>
      <p:sp>
        <p:nvSpPr>
          <p:cNvPr id="13" name="矩形 12"/>
          <p:cNvSpPr/>
          <p:nvPr userDrawn="1"/>
        </p:nvSpPr>
        <p:spPr>
          <a:xfrm>
            <a:off x="401320" y="176553"/>
            <a:ext cx="417636" cy="43314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a:t>
            </a:r>
          </a:p>
        </p:txBody>
      </p:sp>
      <p:sp>
        <p:nvSpPr>
          <p:cNvPr id="14" name="矩形 13"/>
          <p:cNvSpPr/>
          <p:nvPr userDrawn="1"/>
        </p:nvSpPr>
        <p:spPr>
          <a:xfrm>
            <a:off x="594480" y="357983"/>
            <a:ext cx="417636" cy="4331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矩形 14"/>
          <p:cNvSpPr/>
          <p:nvPr userDrawn="1"/>
        </p:nvSpPr>
        <p:spPr>
          <a:xfrm>
            <a:off x="429262" y="1072341"/>
            <a:ext cx="4308624" cy="714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a:t>+</a:t>
            </a:r>
          </a:p>
        </p:txBody>
      </p:sp>
      <p:sp>
        <p:nvSpPr>
          <p:cNvPr id="16" name="矩形 15"/>
          <p:cNvSpPr/>
          <p:nvPr userDrawn="1"/>
        </p:nvSpPr>
        <p:spPr>
          <a:xfrm>
            <a:off x="11787535" y="6033318"/>
            <a:ext cx="332105" cy="8255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矩形 16"/>
          <p:cNvSpPr/>
          <p:nvPr userDrawn="1"/>
        </p:nvSpPr>
        <p:spPr>
          <a:xfrm>
            <a:off x="11787535" y="5322141"/>
            <a:ext cx="332105" cy="7105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8" name="图片 1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524128" y="6215899"/>
            <a:ext cx="3099763" cy="509431"/>
          </a:xfrm>
          <a:prstGeom prst="rect">
            <a:avLst/>
          </a:prstGeom>
        </p:spPr>
      </p:pic>
    </p:spTree>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49" y="169983"/>
            <a:ext cx="2742843" cy="362836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522" y="169983"/>
            <a:ext cx="8025355" cy="362836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238952081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8541880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281" y="1677322"/>
            <a:ext cx="10361851" cy="1157377"/>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562" y="3059674"/>
            <a:ext cx="8533289" cy="1379853"/>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73797370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66739149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959" y="3469630"/>
            <a:ext cx="10361851" cy="107238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2959" y="2288507"/>
            <a:ext cx="10361851" cy="1181124"/>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354076695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521" y="992395"/>
            <a:ext cx="5384099" cy="280595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6793" y="992395"/>
            <a:ext cx="5384099" cy="280595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41842158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521" y="216227"/>
            <a:ext cx="10971372" cy="899905"/>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521" y="1208622"/>
            <a:ext cx="5386216" cy="50369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521" y="1712318"/>
            <a:ext cx="5386216" cy="311091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562" y="1208622"/>
            <a:ext cx="5388332" cy="50369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562" y="1712318"/>
            <a:ext cx="5388332" cy="311091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270233966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335929300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grpSp>
        <p:nvGrpSpPr>
          <p:cNvPr id="2050" name="矩形 2"/>
          <p:cNvGrpSpPr/>
          <p:nvPr userDrawn="1"/>
        </p:nvGrpSpPr>
        <p:grpSpPr>
          <a:xfrm>
            <a:off x="569311" y="-2385460"/>
            <a:ext cx="71957" cy="11628919"/>
            <a:chOff x="269" y="-1183"/>
            <a:chExt cx="34" cy="5768"/>
          </a:xfrm>
        </p:grpSpPr>
        <p:pic>
          <p:nvPicPr>
            <p:cNvPr id="2060" name="矩形 2"/>
            <p:cNvPicPr/>
            <p:nvPr/>
          </p:nvPicPr>
          <p:blipFill>
            <a:blip r:embed="rId2"/>
            <a:stretch>
              <a:fillRect/>
            </a:stretch>
          </p:blipFill>
          <p:spPr>
            <a:xfrm>
              <a:off x="269" y="-1183"/>
              <a:ext cx="34" cy="5768"/>
            </a:xfrm>
            <a:prstGeom prst="rect">
              <a:avLst/>
            </a:prstGeom>
            <a:noFill/>
            <a:ln w="9525">
              <a:noFill/>
            </a:ln>
          </p:spPr>
        </p:pic>
        <p:sp>
          <p:nvSpPr>
            <p:cNvPr id="2061" name="Text Box 3"/>
            <p:cNvSpPr txBox="1"/>
            <p:nvPr/>
          </p:nvSpPr>
          <p:spPr>
            <a:xfrm rot="5400000">
              <a:off x="-2594" y="1687"/>
              <a:ext cx="5760" cy="28"/>
            </a:xfrm>
            <a:prstGeom prst="rect">
              <a:avLst/>
            </a:prstGeom>
            <a:noFill/>
            <a:ln w="9525">
              <a:noFill/>
            </a:ln>
          </p:spPr>
          <p:txBody>
            <a:bodyPr rot="10800000" vert="eaVert" anchor="ctr"/>
            <a:lstStyle/>
            <a:p>
              <a:pPr algn="ctr" fontAlgn="base">
                <a:spcBef>
                  <a:spcPct val="0"/>
                </a:spcBef>
                <a:spcAft>
                  <a:spcPct val="0"/>
                </a:spcAft>
              </a:pPr>
              <a:endParaRPr lang="zh-CN" altLang="en-US" dirty="0">
                <a:solidFill>
                  <a:srgbClr val="FFFFFF"/>
                </a:solidFill>
              </a:endParaRPr>
            </a:p>
          </p:txBody>
        </p:sp>
      </p:grpSp>
      <p:grpSp>
        <p:nvGrpSpPr>
          <p:cNvPr id="2051" name="矩形 3"/>
          <p:cNvGrpSpPr/>
          <p:nvPr userDrawn="1"/>
        </p:nvGrpSpPr>
        <p:grpSpPr>
          <a:xfrm>
            <a:off x="11483539" y="-2385460"/>
            <a:ext cx="80423" cy="11628919"/>
            <a:chOff x="5426" y="-1183"/>
            <a:chExt cx="38" cy="5768"/>
          </a:xfrm>
        </p:grpSpPr>
        <p:pic>
          <p:nvPicPr>
            <p:cNvPr id="2058" name="矩形 3"/>
            <p:cNvPicPr/>
            <p:nvPr/>
          </p:nvPicPr>
          <p:blipFill>
            <a:blip r:embed="rId3"/>
            <a:stretch>
              <a:fillRect/>
            </a:stretch>
          </p:blipFill>
          <p:spPr>
            <a:xfrm>
              <a:off x="5426" y="-1183"/>
              <a:ext cx="38" cy="5768"/>
            </a:xfrm>
            <a:prstGeom prst="rect">
              <a:avLst/>
            </a:prstGeom>
            <a:noFill/>
            <a:ln w="9525">
              <a:noFill/>
            </a:ln>
          </p:spPr>
        </p:pic>
        <p:sp>
          <p:nvSpPr>
            <p:cNvPr id="2059" name="Text Box 6"/>
            <p:cNvSpPr txBox="1"/>
            <p:nvPr/>
          </p:nvSpPr>
          <p:spPr>
            <a:xfrm rot="5400000">
              <a:off x="2566" y="1687"/>
              <a:ext cx="5760" cy="28"/>
            </a:xfrm>
            <a:prstGeom prst="rect">
              <a:avLst/>
            </a:prstGeom>
            <a:noFill/>
            <a:ln w="9525">
              <a:noFill/>
            </a:ln>
          </p:spPr>
          <p:txBody>
            <a:bodyPr rot="10800000" vert="eaVert" anchor="ctr"/>
            <a:lstStyle/>
            <a:p>
              <a:pPr algn="ctr" fontAlgn="base">
                <a:spcBef>
                  <a:spcPct val="0"/>
                </a:spcBef>
                <a:spcAft>
                  <a:spcPct val="0"/>
                </a:spcAft>
              </a:pPr>
              <a:endParaRPr lang="zh-CN" altLang="en-US" dirty="0">
                <a:solidFill>
                  <a:srgbClr val="FFFFFF"/>
                </a:solidFill>
              </a:endParaRPr>
            </a:p>
          </p:txBody>
        </p:sp>
      </p:grpSp>
      <p:pic>
        <p:nvPicPr>
          <p:cNvPr id="2052" name="Picture 13" descr="QQ图片20150313140801"/>
          <p:cNvPicPr>
            <a:picLocks noChangeAspect="1"/>
          </p:cNvPicPr>
          <p:nvPr userDrawn="1"/>
        </p:nvPicPr>
        <p:blipFill>
          <a:blip r:embed="rId4">
            <a:grayscl/>
            <a:lum bright="70001" contrast="-70000"/>
          </a:blip>
          <a:stretch>
            <a:fillRect/>
          </a:stretch>
        </p:blipFill>
        <p:spPr>
          <a:xfrm>
            <a:off x="1" y="1"/>
            <a:ext cx="2639140" cy="492011"/>
          </a:xfrm>
          <a:prstGeom prst="rect">
            <a:avLst/>
          </a:prstGeom>
          <a:noFill/>
          <a:ln w="9525">
            <a:noFill/>
          </a:ln>
        </p:spPr>
      </p:pic>
      <p:sp>
        <p:nvSpPr>
          <p:cNvPr id="14" name="日期占位符 1"/>
          <p:cNvSpPr>
            <a:spLocks noGrp="1"/>
          </p:cNvSpPr>
          <p:nvPr>
            <p:ph type="dt" sz="half" idx="2"/>
          </p:nvPr>
        </p:nvSpPr>
        <p:spPr>
          <a:xfrm>
            <a:off x="609521" y="6354879"/>
            <a:ext cx="2844430" cy="366628"/>
          </a:xfrm>
          <a:prstGeom prst="rect">
            <a:avLst/>
          </a:prstGeom>
        </p:spPr>
        <p:txBody>
          <a:bodyPr vert="horz" lIns="91440" tIns="45720" rIns="91440" bIns="45720" rtlCol="0" anchor="ctr"/>
          <a:lstStyle>
            <a:lvl1pPr>
              <a:defRPr/>
            </a:lvl1pPr>
          </a:lstStyle>
          <a:p>
            <a:pPr eaLnBrk="1" hangingPunct="1">
              <a:defRPr/>
            </a:pPr>
            <a:fld id="{18D283DA-05E6-4F25-9CF9-3B936D1FA9B6}"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15" name="页脚占位符 2"/>
          <p:cNvSpPr>
            <a:spLocks noGrp="1"/>
          </p:cNvSpPr>
          <p:nvPr>
            <p:ph type="ftr" sz="quarter" idx="3"/>
          </p:nvPr>
        </p:nvSpPr>
        <p:spPr>
          <a:xfrm>
            <a:off x="4165058" y="6354879"/>
            <a:ext cx="3860297" cy="366628"/>
          </a:xfrm>
          <a:prstGeom prst="rect">
            <a:avLst/>
          </a:prstGeom>
        </p:spPr>
        <p:txBody>
          <a:bodyPr vert="horz" lIns="91440" tIns="45720" rIns="91440" bIns="45720" rtlCol="0" anchor="ctr"/>
          <a:lstStyle>
            <a:lvl1pPr>
              <a:defRPr/>
            </a:lvl1pPr>
          </a:lstStyle>
          <a:p>
            <a:pPr eaLnBrk="1" hangingPunct="1">
              <a:defRPr/>
            </a:pPr>
            <a:endParaRPr lang="zh-CN" altLang="en-US">
              <a:solidFill>
                <a:prstClr val="black">
                  <a:tint val="75000"/>
                </a:prstClr>
              </a:solidFill>
            </a:endParaRPr>
          </a:p>
        </p:txBody>
      </p:sp>
      <p:sp>
        <p:nvSpPr>
          <p:cNvPr id="16" name="灯片编号占位符 3"/>
          <p:cNvSpPr>
            <a:spLocks noGrp="1"/>
          </p:cNvSpPr>
          <p:nvPr>
            <p:ph type="sldNum" sz="quarter" idx="4"/>
          </p:nvPr>
        </p:nvSpPr>
        <p:spPr>
          <a:xfrm>
            <a:off x="8736463" y="6354879"/>
            <a:ext cx="2844430" cy="366628"/>
          </a:xfrm>
          <a:prstGeom prst="rect">
            <a:avLst/>
          </a:prstGeom>
        </p:spPr>
        <p:txBody>
          <a:bodyPr vert="horz" wrap="square" lIns="91440" tIns="45720" rIns="91440" bIns="45720" numCol="1" anchor="ctr" anchorCtr="0" compatLnSpc="1"/>
          <a:lstStyle>
            <a:lvl1pPr>
              <a:defRPr/>
            </a:lvl1pPr>
          </a:lstStyle>
          <a:p>
            <a:pPr eaLnBrk="1" hangingPunct="1">
              <a:defRPr/>
            </a:pPr>
            <a:fld id="{7B05F897-136E-4ED9-AAC1-777D6249144D}"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218398644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33256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8" name="Picture 2" descr="C:\Users\SCU-lnqn\Desktop\四川大学图书馆LOGO.png"/>
          <p:cNvPicPr>
            <a:picLocks noChangeAspect="1" noChangeArrowheads="1"/>
          </p:cNvPicPr>
          <p:nvPr userDrawn="1"/>
        </p:nvPicPr>
        <p:blipFill>
          <a:blip r:embed="rId4">
            <a:lum bright="70000" contrast="-40000"/>
          </a:blip>
          <a:srcRect r="83306"/>
          <a:stretch>
            <a:fillRect/>
          </a:stretch>
        </p:blipFill>
        <p:spPr bwMode="auto">
          <a:xfrm>
            <a:off x="2853741" y="286522"/>
            <a:ext cx="6241862" cy="6143668"/>
          </a:xfrm>
          <a:prstGeom prst="rect">
            <a:avLst/>
          </a:prstGeom>
          <a:noFill/>
        </p:spPr>
      </p:pic>
      <p:sp>
        <p:nvSpPr>
          <p:cNvPr id="9" name="矩形 8"/>
          <p:cNvSpPr/>
          <p:nvPr userDrawn="1"/>
        </p:nvSpPr>
        <p:spPr>
          <a:xfrm>
            <a:off x="1271" y="3213770"/>
            <a:ext cx="12189142" cy="2132330"/>
          </a:xfrm>
          <a:prstGeom prst="rect">
            <a:avLst/>
          </a:prstGeom>
          <a:solidFill>
            <a:srgbClr val="B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PA_文本框 3"/>
          <p:cNvSpPr txBox="1"/>
          <p:nvPr userDrawn="1">
            <p:custDataLst>
              <p:tags r:id="rId1"/>
            </p:custDataLst>
          </p:nvPr>
        </p:nvSpPr>
        <p:spPr>
          <a:xfrm>
            <a:off x="0" y="3414263"/>
            <a:ext cx="12190413" cy="1015663"/>
          </a:xfrm>
          <a:prstGeom prst="rect">
            <a:avLst/>
          </a:prstGeom>
          <a:noFill/>
          <a:effectLst/>
        </p:spPr>
        <p:txBody>
          <a:bodyPr wrap="square" rtlCol="0">
            <a:spAutoFit/>
          </a:bodyPr>
          <a:lstStyle/>
          <a:p>
            <a:pPr algn="ctr"/>
            <a:r>
              <a:rPr lang="zh-CN" altLang="en-US" sz="6000" b="1" dirty="0" smtClean="0">
                <a:solidFill>
                  <a:schemeClr val="bg1"/>
                </a:solidFill>
                <a:latin typeface="微软雅黑" panose="020B0503020204020204" pitchFamily="34" charset="-122"/>
                <a:ea typeface="微软雅黑" panose="020B0503020204020204" pitchFamily="34" charset="-122"/>
              </a:rPr>
              <a:t>谢    谢</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sp>
        <p:nvSpPr>
          <p:cNvPr id="11" name="PA_文本框 45"/>
          <p:cNvSpPr txBox="1"/>
          <p:nvPr userDrawn="1">
            <p:custDataLst>
              <p:tags r:id="rId2"/>
            </p:custDataLst>
          </p:nvPr>
        </p:nvSpPr>
        <p:spPr>
          <a:xfrm>
            <a:off x="3" y="4569435"/>
            <a:ext cx="12190412" cy="646331"/>
          </a:xfrm>
          <a:prstGeom prst="rect">
            <a:avLst/>
          </a:prstGeom>
          <a:noFill/>
        </p:spPr>
        <p:txBody>
          <a:bodyPr wrap="square" rtlCol="0">
            <a:spAutoFit/>
          </a:bodyPr>
          <a:lstStyle/>
          <a:p>
            <a:pPr algn="ctr"/>
            <a:r>
              <a:rPr lang="en-US" altLang="zh-CN" sz="3600" b="1" dirty="0" smtClean="0">
                <a:solidFill>
                  <a:schemeClr val="bg1"/>
                </a:solidFill>
                <a:latin typeface="Comic Sans MS" panose="030F0702030302020204" pitchFamily="66" charset="0"/>
                <a:ea typeface="方正细圆简体" panose="03000509000000000000" pitchFamily="2" charset="-122"/>
              </a:rPr>
              <a:t>Thank You</a:t>
            </a:r>
            <a:endParaRPr lang="en-US" altLang="zh-CN" sz="3600" b="1" dirty="0">
              <a:solidFill>
                <a:schemeClr val="bg1"/>
              </a:solidFill>
              <a:latin typeface="Comic Sans MS" panose="030F0702030302020204" pitchFamily="66" charset="0"/>
              <a:ea typeface="方正细圆简体" panose="03000509000000000000" pitchFamily="2" charset="-122"/>
              <a:cs typeface="+mn-ea"/>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par>
                          <p:cTn id="9" fill="hold">
                            <p:stCondLst>
                              <p:cond delay="550"/>
                            </p:stCondLst>
                            <p:childTnLst>
                              <p:par>
                                <p:cTn id="10" presetID="47" presetClass="entr" presetSubtype="0" fill="hold" grpId="0" nodeType="afterEffect">
                                  <p:stCondLst>
                                    <p:cond delay="0"/>
                                  </p:stCondLst>
                                  <p:iterate type="lt">
                                    <p:tmPct val="10000"/>
                                  </p:iterate>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anim calcmode="lin" valueType="num">
                                      <p:cBhvr>
                                        <p:cTn id="13" dur="500" fill="hold"/>
                                        <p:tgtEl>
                                          <p:spTgt spid="11"/>
                                        </p:tgtEl>
                                        <p:attrNameLst>
                                          <p:attrName>ppt_x</p:attrName>
                                        </p:attrNameLst>
                                      </p:cBhvr>
                                      <p:tavLst>
                                        <p:tav tm="0">
                                          <p:val>
                                            <p:strVal val="#ppt_x"/>
                                          </p:val>
                                        </p:tav>
                                        <p:tav tm="100000">
                                          <p:val>
                                            <p:strVal val="#ppt_x"/>
                                          </p:val>
                                        </p:tav>
                                      </p:tavLst>
                                    </p:anim>
                                    <p:anim calcmode="lin" valueType="num">
                                      <p:cBhvr>
                                        <p:cTn id="14"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213878448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523" y="214977"/>
            <a:ext cx="4010562" cy="914902"/>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113" y="214978"/>
            <a:ext cx="6814779" cy="460825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523" y="1129880"/>
            <a:ext cx="4010562" cy="369335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195368643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406" y="3779598"/>
            <a:ext cx="7314248" cy="446203"/>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406" y="482449"/>
            <a:ext cx="7314248" cy="323965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406" y="4225801"/>
            <a:ext cx="7314248" cy="63368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39801439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266006619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49" y="169983"/>
            <a:ext cx="2742843" cy="362836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521" y="169983"/>
            <a:ext cx="8025355" cy="362836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372572292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eaLnBrk="1" hangingPunct="1">
              <a:defRPr/>
            </a:pPr>
            <a:fld id="{1185FE7E-7BA3-4B39-B6AC-5C254017DCB8}" type="datetime1">
              <a:rPr lang="zh-CN" altLang="en-US">
                <a:solidFill>
                  <a:prstClr val="black">
                    <a:tint val="75000"/>
                  </a:prstClr>
                </a:solidFill>
              </a:rPr>
              <a:pPr eaLnBrk="1" hangingPunct="1">
                <a:defRPr/>
              </a:pPr>
              <a:t>2019/3/7</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pPr eaLnBrk="1" hangingPunct="1">
              <a:defRPr/>
            </a:pPr>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pPr eaLnBrk="1" hangingPunct="1">
              <a:defRPr/>
            </a:pPr>
            <a:fld id="{31290200-1743-46E3-A55D-910E344D5ECC}" type="slidenum">
              <a:rPr lang="zh-CN" altLang="en-US" smtClean="0"/>
              <a:pPr eaLnBrk="1" hangingPunct="1">
                <a:defRPr/>
              </a:pPr>
              <a:t>‹#›</a:t>
            </a:fld>
            <a:endParaRPr lang="zh-CN" altLang="en-US" smtClean="0"/>
          </a:p>
        </p:txBody>
      </p:sp>
    </p:spTree>
    <p:extLst>
      <p:ext uri="{BB962C8B-B14F-4D97-AF65-F5344CB8AC3E}">
        <p14:creationId xmlns:p14="http://schemas.microsoft.com/office/powerpoint/2010/main" val="1177525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theme" Target="../theme/theme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theme" Target="../theme/theme5.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theme" Target="../theme/theme6.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theme" Target="../theme/theme7.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522" y="274638"/>
            <a:ext cx="10971372"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522" y="1600225"/>
            <a:ext cx="10971372"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09521" y="6356352"/>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27E2C4-5A5E-4A88-A36F-9D019EE70B96}" type="datetimeFigureOut">
              <a:rPr lang="zh-CN" altLang="en-US" smtClean="0"/>
              <a:t>2019/3/7</a:t>
            </a:fld>
            <a:endParaRPr lang="zh-CN" altLang="en-US"/>
          </a:p>
        </p:txBody>
      </p:sp>
      <p:sp>
        <p:nvSpPr>
          <p:cNvPr id="5" name="页脚占位符 4"/>
          <p:cNvSpPr>
            <a:spLocks noGrp="1"/>
          </p:cNvSpPr>
          <p:nvPr>
            <p:ph type="ftr" sz="quarter" idx="3"/>
          </p:nvPr>
        </p:nvSpPr>
        <p:spPr>
          <a:xfrm>
            <a:off x="4165058" y="6356352"/>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6463" y="6356352"/>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B44C6D-DDA0-45C3-8C97-2E782DE25D5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609521" y="274597"/>
            <a:ext cx="10971372" cy="1142735"/>
          </a:xfrm>
          <a:prstGeom prst="rect">
            <a:avLst/>
          </a:prstGeom>
          <a:noFill/>
          <a:ln w="9525">
            <a:noFill/>
          </a:ln>
        </p:spPr>
        <p:txBody>
          <a:bodyPr anchor="ctr"/>
          <a:lstStyle/>
          <a:p>
            <a:pPr lvl="0"/>
            <a:r>
              <a:rPr lang="zh-CN" altLang="en-US" dirty="0"/>
              <a:t>单击此处编辑母版标题样式</a:t>
            </a:r>
          </a:p>
        </p:txBody>
      </p:sp>
      <p:sp>
        <p:nvSpPr>
          <p:cNvPr id="1027" name="文本占位符 2"/>
          <p:cNvSpPr>
            <a:spLocks noGrp="1"/>
          </p:cNvSpPr>
          <p:nvPr>
            <p:ph type="body" idx="1"/>
          </p:nvPr>
        </p:nvSpPr>
        <p:spPr>
          <a:xfrm>
            <a:off x="609521" y="1599829"/>
            <a:ext cx="10971372" cy="4526502"/>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521" y="6354879"/>
            <a:ext cx="2844430" cy="366628"/>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1185FE7E-7BA3-4B39-B6AC-5C254017DCB8}" type="datetime1">
              <a:rPr lang="zh-CN" altLang="en-US">
                <a:solidFill>
                  <a:prstClr val="black">
                    <a:tint val="75000"/>
                  </a:prstClr>
                </a:solidFill>
              </a:rPr>
              <a:pPr>
                <a:defRPr/>
              </a:pPr>
              <a:t>2019/3/7</a:t>
            </a:fld>
            <a:endParaRPr lang="zh-CN" altLang="en-US">
              <a:solidFill>
                <a:prstClr val="black">
                  <a:tint val="75000"/>
                </a:prstClr>
              </a:solidFill>
            </a:endParaRPr>
          </a:p>
        </p:txBody>
      </p:sp>
      <p:sp>
        <p:nvSpPr>
          <p:cNvPr id="5" name="页脚占位符 4"/>
          <p:cNvSpPr>
            <a:spLocks noGrp="1"/>
          </p:cNvSpPr>
          <p:nvPr>
            <p:ph type="ftr" sz="quarter" idx="3"/>
          </p:nvPr>
        </p:nvSpPr>
        <p:spPr>
          <a:xfrm>
            <a:off x="4165058" y="6354879"/>
            <a:ext cx="3860297" cy="366628"/>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8736463" y="6354879"/>
            <a:ext cx="2844430" cy="366628"/>
          </a:xfrm>
          <a:prstGeom prst="rect">
            <a:avLst/>
          </a:prstGeom>
        </p:spPr>
        <p:txBody>
          <a:bodyPr vert="horz" wrap="square" lIns="91440" tIns="45720" rIns="91440" bIns="45720" numCol="1" anchor="ctr" anchorCtr="0" compatLnSpc="1"/>
          <a:lstStyle>
            <a:lvl1pPr algn="r">
              <a:defRPr sz="1200">
                <a:solidFill>
                  <a:srgbClr val="898989"/>
                </a:solidFill>
                <a:latin typeface="微软雅黑" panose="020B0503020204020204" pitchFamily="34" charset="-122"/>
                <a:ea typeface="微软雅黑" panose="020B0503020204020204" pitchFamily="34" charset="-122"/>
              </a:defRPr>
            </a:lvl1pPr>
          </a:lstStyle>
          <a:p>
            <a:pPr fontAlgn="base">
              <a:spcBef>
                <a:spcPct val="0"/>
              </a:spcBef>
              <a:spcAft>
                <a:spcPct val="0"/>
              </a:spcAft>
              <a:defRPr/>
            </a:pPr>
            <a:fld id="{31290200-1743-46E3-A55D-910E344D5ECC}" type="slidenum">
              <a:rPr lang="zh-CN" altLang="en-US" smtClean="0"/>
              <a:pPr fontAlgn="base">
                <a:spcBef>
                  <a:spcPct val="0"/>
                </a:spcBef>
                <a:spcAft>
                  <a:spcPct val="0"/>
                </a:spcAft>
                <a:defRPr/>
              </a:pPr>
              <a:t>‹#›</a:t>
            </a:fld>
            <a:endParaRPr lang="zh-CN" altLang="en-US" smtClean="0"/>
          </a:p>
        </p:txBody>
      </p:sp>
    </p:spTree>
    <p:extLst>
      <p:ext uri="{BB962C8B-B14F-4D97-AF65-F5344CB8AC3E}">
        <p14:creationId xmlns:p14="http://schemas.microsoft.com/office/powerpoint/2010/main" val="19484888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2pPr>
      <a:lvl3pPr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3pPr>
      <a:lvl4pPr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4pPr>
      <a:lvl5pPr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6pPr>
      <a:lvl7pPr marL="914400" algn="ctr" rtl="0" fontAlgn="base">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7pPr>
      <a:lvl8pPr marL="1371600" algn="ctr" rtl="0" fontAlgn="base">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8pPr>
      <a:lvl9pPr marL="1828800" algn="ctr" rtl="0" fontAlgn="base">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609521" y="274595"/>
            <a:ext cx="10971372" cy="1142735"/>
          </a:xfrm>
          <a:prstGeom prst="rect">
            <a:avLst/>
          </a:prstGeom>
          <a:noFill/>
          <a:ln w="9525">
            <a:noFill/>
          </a:ln>
        </p:spPr>
        <p:txBody>
          <a:bodyPr anchor="ctr"/>
          <a:lstStyle/>
          <a:p>
            <a:pPr lvl="0"/>
            <a:r>
              <a:rPr lang="zh-CN" altLang="en-US" dirty="0"/>
              <a:t>单击此处编辑母版标题样式</a:t>
            </a:r>
          </a:p>
        </p:txBody>
      </p:sp>
      <p:sp>
        <p:nvSpPr>
          <p:cNvPr id="1027" name="文本占位符 2"/>
          <p:cNvSpPr>
            <a:spLocks noGrp="1"/>
          </p:cNvSpPr>
          <p:nvPr>
            <p:ph type="body" idx="1"/>
          </p:nvPr>
        </p:nvSpPr>
        <p:spPr>
          <a:xfrm>
            <a:off x="609521" y="1599829"/>
            <a:ext cx="10971372" cy="4526502"/>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521" y="6354879"/>
            <a:ext cx="2844430" cy="366628"/>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1185FE7E-7BA3-4B39-B6AC-5C254017DCB8}" type="datetime1">
              <a:rPr lang="zh-CN" altLang="en-US">
                <a:solidFill>
                  <a:prstClr val="black">
                    <a:tint val="75000"/>
                  </a:prstClr>
                </a:solidFill>
              </a:rPr>
              <a:pPr>
                <a:defRPr/>
              </a:pPr>
              <a:t>2019/3/7</a:t>
            </a:fld>
            <a:endParaRPr lang="zh-CN" altLang="en-US">
              <a:solidFill>
                <a:prstClr val="black">
                  <a:tint val="75000"/>
                </a:prstClr>
              </a:solidFill>
            </a:endParaRPr>
          </a:p>
        </p:txBody>
      </p:sp>
      <p:sp>
        <p:nvSpPr>
          <p:cNvPr id="5" name="页脚占位符 4"/>
          <p:cNvSpPr>
            <a:spLocks noGrp="1"/>
          </p:cNvSpPr>
          <p:nvPr>
            <p:ph type="ftr" sz="quarter" idx="3"/>
          </p:nvPr>
        </p:nvSpPr>
        <p:spPr>
          <a:xfrm>
            <a:off x="4165058" y="6354879"/>
            <a:ext cx="3860297" cy="366628"/>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8736463" y="6354879"/>
            <a:ext cx="2844430" cy="366628"/>
          </a:xfrm>
          <a:prstGeom prst="rect">
            <a:avLst/>
          </a:prstGeom>
        </p:spPr>
        <p:txBody>
          <a:bodyPr vert="horz" wrap="square" lIns="91440" tIns="45720" rIns="91440" bIns="45720" numCol="1" anchor="ctr" anchorCtr="0" compatLnSpc="1"/>
          <a:lstStyle>
            <a:lvl1pPr algn="r">
              <a:defRPr sz="1200">
                <a:solidFill>
                  <a:srgbClr val="898989"/>
                </a:solidFill>
                <a:latin typeface="微软雅黑" panose="020B0503020204020204" pitchFamily="34" charset="-122"/>
                <a:ea typeface="微软雅黑" panose="020B0503020204020204" pitchFamily="34" charset="-122"/>
              </a:defRPr>
            </a:lvl1pPr>
          </a:lstStyle>
          <a:p>
            <a:pPr fontAlgn="base">
              <a:spcBef>
                <a:spcPct val="0"/>
              </a:spcBef>
              <a:spcAft>
                <a:spcPct val="0"/>
              </a:spcAft>
              <a:defRPr/>
            </a:pPr>
            <a:fld id="{31290200-1743-46E3-A55D-910E344D5ECC}" type="slidenum">
              <a:rPr lang="zh-CN" altLang="en-US" smtClean="0"/>
              <a:pPr fontAlgn="base">
                <a:spcBef>
                  <a:spcPct val="0"/>
                </a:spcBef>
                <a:spcAft>
                  <a:spcPct val="0"/>
                </a:spcAft>
                <a:defRPr/>
              </a:pPr>
              <a:t>‹#›</a:t>
            </a:fld>
            <a:endParaRPr lang="zh-CN" altLang="en-US" smtClean="0"/>
          </a:p>
        </p:txBody>
      </p:sp>
    </p:spTree>
    <p:extLst>
      <p:ext uri="{BB962C8B-B14F-4D97-AF65-F5344CB8AC3E}">
        <p14:creationId xmlns:p14="http://schemas.microsoft.com/office/powerpoint/2010/main" val="3437069131"/>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2pPr>
      <a:lvl3pPr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3pPr>
      <a:lvl4pPr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4pPr>
      <a:lvl5pPr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6pPr>
      <a:lvl7pPr marL="914400" algn="ctr" rtl="0" fontAlgn="base">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7pPr>
      <a:lvl8pPr marL="1371600" algn="ctr" rtl="0" fontAlgn="base">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8pPr>
      <a:lvl9pPr marL="1828800" algn="ctr" rtl="0" fontAlgn="base">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609521" y="274592"/>
            <a:ext cx="10971372" cy="1142735"/>
          </a:xfrm>
          <a:prstGeom prst="rect">
            <a:avLst/>
          </a:prstGeom>
          <a:noFill/>
          <a:ln w="9525">
            <a:noFill/>
          </a:ln>
        </p:spPr>
        <p:txBody>
          <a:bodyPr anchor="ctr"/>
          <a:lstStyle/>
          <a:p>
            <a:pPr lvl="0"/>
            <a:r>
              <a:rPr lang="zh-CN" altLang="en-US" dirty="0"/>
              <a:t>单击此处编辑母版标题样式</a:t>
            </a:r>
          </a:p>
        </p:txBody>
      </p:sp>
      <p:sp>
        <p:nvSpPr>
          <p:cNvPr id="1027" name="文本占位符 2"/>
          <p:cNvSpPr>
            <a:spLocks noGrp="1"/>
          </p:cNvSpPr>
          <p:nvPr>
            <p:ph type="body" idx="1"/>
          </p:nvPr>
        </p:nvSpPr>
        <p:spPr>
          <a:xfrm>
            <a:off x="609521" y="1599829"/>
            <a:ext cx="10971372" cy="4526502"/>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521" y="6354879"/>
            <a:ext cx="2844430" cy="366628"/>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1185FE7E-7BA3-4B39-B6AC-5C254017DCB8}" type="datetime1">
              <a:rPr lang="zh-CN" altLang="en-US">
                <a:solidFill>
                  <a:prstClr val="black">
                    <a:tint val="75000"/>
                  </a:prstClr>
                </a:solidFill>
              </a:rPr>
              <a:pPr>
                <a:defRPr/>
              </a:pPr>
              <a:t>2019/3/7</a:t>
            </a:fld>
            <a:endParaRPr lang="zh-CN" altLang="en-US">
              <a:solidFill>
                <a:prstClr val="black">
                  <a:tint val="75000"/>
                </a:prstClr>
              </a:solidFill>
            </a:endParaRPr>
          </a:p>
        </p:txBody>
      </p:sp>
      <p:sp>
        <p:nvSpPr>
          <p:cNvPr id="5" name="页脚占位符 4"/>
          <p:cNvSpPr>
            <a:spLocks noGrp="1"/>
          </p:cNvSpPr>
          <p:nvPr>
            <p:ph type="ftr" sz="quarter" idx="3"/>
          </p:nvPr>
        </p:nvSpPr>
        <p:spPr>
          <a:xfrm>
            <a:off x="4165058" y="6354879"/>
            <a:ext cx="3860297" cy="366628"/>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8736463" y="6354879"/>
            <a:ext cx="2844430" cy="366628"/>
          </a:xfrm>
          <a:prstGeom prst="rect">
            <a:avLst/>
          </a:prstGeom>
        </p:spPr>
        <p:txBody>
          <a:bodyPr vert="horz" wrap="square" lIns="91440" tIns="45720" rIns="91440" bIns="45720" numCol="1" anchor="ctr" anchorCtr="0" compatLnSpc="1"/>
          <a:lstStyle>
            <a:lvl1pPr algn="r">
              <a:defRPr sz="1200">
                <a:solidFill>
                  <a:srgbClr val="898989"/>
                </a:solidFill>
                <a:latin typeface="微软雅黑" panose="020B0503020204020204" pitchFamily="34" charset="-122"/>
                <a:ea typeface="微软雅黑" panose="020B0503020204020204" pitchFamily="34" charset="-122"/>
              </a:defRPr>
            </a:lvl1pPr>
          </a:lstStyle>
          <a:p>
            <a:pPr fontAlgn="base">
              <a:spcBef>
                <a:spcPct val="0"/>
              </a:spcBef>
              <a:spcAft>
                <a:spcPct val="0"/>
              </a:spcAft>
              <a:defRPr/>
            </a:pPr>
            <a:fld id="{31290200-1743-46E3-A55D-910E344D5ECC}" type="slidenum">
              <a:rPr lang="zh-CN" altLang="en-US" smtClean="0"/>
              <a:pPr fontAlgn="base">
                <a:spcBef>
                  <a:spcPct val="0"/>
                </a:spcBef>
                <a:spcAft>
                  <a:spcPct val="0"/>
                </a:spcAft>
                <a:defRPr/>
              </a:pPr>
              <a:t>‹#›</a:t>
            </a:fld>
            <a:endParaRPr lang="zh-CN" altLang="en-US" smtClean="0"/>
          </a:p>
        </p:txBody>
      </p:sp>
    </p:spTree>
    <p:extLst>
      <p:ext uri="{BB962C8B-B14F-4D97-AF65-F5344CB8AC3E}">
        <p14:creationId xmlns:p14="http://schemas.microsoft.com/office/powerpoint/2010/main" val="1345990735"/>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2pPr>
      <a:lvl3pPr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3pPr>
      <a:lvl4pPr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4pPr>
      <a:lvl5pPr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6pPr>
      <a:lvl7pPr marL="914400" algn="ctr" rtl="0" fontAlgn="base">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7pPr>
      <a:lvl8pPr marL="1371600" algn="ctr" rtl="0" fontAlgn="base">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8pPr>
      <a:lvl9pPr marL="1828800" algn="ctr" rtl="0" fontAlgn="base">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609521" y="274587"/>
            <a:ext cx="10971372" cy="1142735"/>
          </a:xfrm>
          <a:prstGeom prst="rect">
            <a:avLst/>
          </a:prstGeom>
          <a:noFill/>
          <a:ln w="9525">
            <a:noFill/>
          </a:ln>
        </p:spPr>
        <p:txBody>
          <a:bodyPr anchor="ctr"/>
          <a:lstStyle/>
          <a:p>
            <a:pPr lvl="0"/>
            <a:r>
              <a:rPr lang="zh-CN" altLang="en-US" dirty="0"/>
              <a:t>单击此处编辑母版标题样式</a:t>
            </a:r>
          </a:p>
        </p:txBody>
      </p:sp>
      <p:sp>
        <p:nvSpPr>
          <p:cNvPr id="1027" name="文本占位符 2"/>
          <p:cNvSpPr>
            <a:spLocks noGrp="1"/>
          </p:cNvSpPr>
          <p:nvPr>
            <p:ph type="body" idx="1"/>
          </p:nvPr>
        </p:nvSpPr>
        <p:spPr>
          <a:xfrm>
            <a:off x="609521" y="1599829"/>
            <a:ext cx="10971372" cy="4526502"/>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521" y="6354879"/>
            <a:ext cx="2844430" cy="366628"/>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1185FE7E-7BA3-4B39-B6AC-5C254017DCB8}" type="datetime1">
              <a:rPr lang="zh-CN" altLang="en-US">
                <a:solidFill>
                  <a:prstClr val="black">
                    <a:tint val="75000"/>
                  </a:prstClr>
                </a:solidFill>
              </a:rPr>
              <a:pPr>
                <a:defRPr/>
              </a:pPr>
              <a:t>2019/3/7</a:t>
            </a:fld>
            <a:endParaRPr lang="zh-CN" altLang="en-US">
              <a:solidFill>
                <a:prstClr val="black">
                  <a:tint val="75000"/>
                </a:prstClr>
              </a:solidFill>
            </a:endParaRPr>
          </a:p>
        </p:txBody>
      </p:sp>
      <p:sp>
        <p:nvSpPr>
          <p:cNvPr id="5" name="页脚占位符 4"/>
          <p:cNvSpPr>
            <a:spLocks noGrp="1"/>
          </p:cNvSpPr>
          <p:nvPr>
            <p:ph type="ftr" sz="quarter" idx="3"/>
          </p:nvPr>
        </p:nvSpPr>
        <p:spPr>
          <a:xfrm>
            <a:off x="4165058" y="6354879"/>
            <a:ext cx="3860297" cy="366628"/>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8736463" y="6354879"/>
            <a:ext cx="2844430" cy="366628"/>
          </a:xfrm>
          <a:prstGeom prst="rect">
            <a:avLst/>
          </a:prstGeom>
        </p:spPr>
        <p:txBody>
          <a:bodyPr vert="horz" wrap="square" lIns="91440" tIns="45720" rIns="91440" bIns="45720" numCol="1" anchor="ctr" anchorCtr="0" compatLnSpc="1"/>
          <a:lstStyle>
            <a:lvl1pPr algn="r">
              <a:defRPr sz="1200">
                <a:solidFill>
                  <a:srgbClr val="898989"/>
                </a:solidFill>
                <a:latin typeface="微软雅黑" panose="020B0503020204020204" pitchFamily="34" charset="-122"/>
                <a:ea typeface="微软雅黑" panose="020B0503020204020204" pitchFamily="34" charset="-122"/>
              </a:defRPr>
            </a:lvl1pPr>
          </a:lstStyle>
          <a:p>
            <a:pPr fontAlgn="base">
              <a:spcBef>
                <a:spcPct val="0"/>
              </a:spcBef>
              <a:spcAft>
                <a:spcPct val="0"/>
              </a:spcAft>
              <a:defRPr/>
            </a:pPr>
            <a:fld id="{31290200-1743-46E3-A55D-910E344D5ECC}" type="slidenum">
              <a:rPr lang="zh-CN" altLang="en-US" smtClean="0"/>
              <a:pPr fontAlgn="base">
                <a:spcBef>
                  <a:spcPct val="0"/>
                </a:spcBef>
                <a:spcAft>
                  <a:spcPct val="0"/>
                </a:spcAft>
                <a:defRPr/>
              </a:pPr>
              <a:t>‹#›</a:t>
            </a:fld>
            <a:endParaRPr lang="zh-CN" altLang="en-US" smtClean="0"/>
          </a:p>
        </p:txBody>
      </p:sp>
    </p:spTree>
    <p:extLst>
      <p:ext uri="{BB962C8B-B14F-4D97-AF65-F5344CB8AC3E}">
        <p14:creationId xmlns:p14="http://schemas.microsoft.com/office/powerpoint/2010/main" val="163223477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2pPr>
      <a:lvl3pPr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3pPr>
      <a:lvl4pPr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4pPr>
      <a:lvl5pPr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6pPr>
      <a:lvl7pPr marL="914400" algn="ctr" rtl="0" fontAlgn="base">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7pPr>
      <a:lvl8pPr marL="1371600" algn="ctr" rtl="0" fontAlgn="base">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8pPr>
      <a:lvl9pPr marL="1828800" algn="ctr" rtl="0" fontAlgn="base">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609521" y="274582"/>
            <a:ext cx="10971372" cy="1142735"/>
          </a:xfrm>
          <a:prstGeom prst="rect">
            <a:avLst/>
          </a:prstGeom>
          <a:noFill/>
          <a:ln w="9525">
            <a:noFill/>
          </a:ln>
        </p:spPr>
        <p:txBody>
          <a:bodyPr anchor="ctr"/>
          <a:lstStyle/>
          <a:p>
            <a:pPr lvl="0"/>
            <a:r>
              <a:rPr lang="zh-CN" altLang="en-US" dirty="0"/>
              <a:t>单击此处编辑母版标题样式</a:t>
            </a:r>
          </a:p>
        </p:txBody>
      </p:sp>
      <p:sp>
        <p:nvSpPr>
          <p:cNvPr id="1027" name="文本占位符 2"/>
          <p:cNvSpPr>
            <a:spLocks noGrp="1"/>
          </p:cNvSpPr>
          <p:nvPr>
            <p:ph type="body" idx="1"/>
          </p:nvPr>
        </p:nvSpPr>
        <p:spPr>
          <a:xfrm>
            <a:off x="609521" y="1599829"/>
            <a:ext cx="10971372" cy="4526502"/>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521" y="6354879"/>
            <a:ext cx="2844430" cy="366628"/>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1185FE7E-7BA3-4B39-B6AC-5C254017DCB8}" type="datetime1">
              <a:rPr lang="zh-CN" altLang="en-US">
                <a:solidFill>
                  <a:prstClr val="black">
                    <a:tint val="75000"/>
                  </a:prstClr>
                </a:solidFill>
              </a:rPr>
              <a:pPr>
                <a:defRPr/>
              </a:pPr>
              <a:t>2019/3/7</a:t>
            </a:fld>
            <a:endParaRPr lang="zh-CN" altLang="en-US">
              <a:solidFill>
                <a:prstClr val="black">
                  <a:tint val="75000"/>
                </a:prstClr>
              </a:solidFill>
            </a:endParaRPr>
          </a:p>
        </p:txBody>
      </p:sp>
      <p:sp>
        <p:nvSpPr>
          <p:cNvPr id="5" name="页脚占位符 4"/>
          <p:cNvSpPr>
            <a:spLocks noGrp="1"/>
          </p:cNvSpPr>
          <p:nvPr>
            <p:ph type="ftr" sz="quarter" idx="3"/>
          </p:nvPr>
        </p:nvSpPr>
        <p:spPr>
          <a:xfrm>
            <a:off x="4165058" y="6354879"/>
            <a:ext cx="3860297" cy="366628"/>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8736463" y="6354879"/>
            <a:ext cx="2844430" cy="366628"/>
          </a:xfrm>
          <a:prstGeom prst="rect">
            <a:avLst/>
          </a:prstGeom>
        </p:spPr>
        <p:txBody>
          <a:bodyPr vert="horz" wrap="square" lIns="91440" tIns="45720" rIns="91440" bIns="45720" numCol="1" anchor="ctr" anchorCtr="0" compatLnSpc="1"/>
          <a:lstStyle>
            <a:lvl1pPr algn="r">
              <a:defRPr sz="1200">
                <a:solidFill>
                  <a:srgbClr val="898989"/>
                </a:solidFill>
                <a:latin typeface="微软雅黑" panose="020B0503020204020204" pitchFamily="34" charset="-122"/>
                <a:ea typeface="微软雅黑" panose="020B0503020204020204" pitchFamily="34" charset="-122"/>
              </a:defRPr>
            </a:lvl1pPr>
          </a:lstStyle>
          <a:p>
            <a:pPr fontAlgn="base">
              <a:spcBef>
                <a:spcPct val="0"/>
              </a:spcBef>
              <a:spcAft>
                <a:spcPct val="0"/>
              </a:spcAft>
              <a:defRPr/>
            </a:pPr>
            <a:fld id="{31290200-1743-46E3-A55D-910E344D5ECC}" type="slidenum">
              <a:rPr lang="zh-CN" altLang="en-US" smtClean="0"/>
              <a:pPr fontAlgn="base">
                <a:spcBef>
                  <a:spcPct val="0"/>
                </a:spcBef>
                <a:spcAft>
                  <a:spcPct val="0"/>
                </a:spcAft>
                <a:defRPr/>
              </a:pPr>
              <a:t>‹#›</a:t>
            </a:fld>
            <a:endParaRPr lang="zh-CN" altLang="en-US" smtClean="0"/>
          </a:p>
        </p:txBody>
      </p:sp>
    </p:spTree>
    <p:extLst>
      <p:ext uri="{BB962C8B-B14F-4D97-AF65-F5344CB8AC3E}">
        <p14:creationId xmlns:p14="http://schemas.microsoft.com/office/powerpoint/2010/main" val="419282583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2pPr>
      <a:lvl3pPr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3pPr>
      <a:lvl4pPr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4pPr>
      <a:lvl5pPr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6pPr>
      <a:lvl7pPr marL="914400" algn="ctr" rtl="0" fontAlgn="base">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7pPr>
      <a:lvl8pPr marL="1371600" algn="ctr" rtl="0" fontAlgn="base">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8pPr>
      <a:lvl9pPr marL="1828800" algn="ctr" rtl="0" fontAlgn="base">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609521" y="274575"/>
            <a:ext cx="10971372" cy="1142735"/>
          </a:xfrm>
          <a:prstGeom prst="rect">
            <a:avLst/>
          </a:prstGeom>
          <a:noFill/>
          <a:ln w="9525">
            <a:noFill/>
          </a:ln>
        </p:spPr>
        <p:txBody>
          <a:bodyPr anchor="ctr"/>
          <a:lstStyle/>
          <a:p>
            <a:pPr lvl="0"/>
            <a:r>
              <a:rPr lang="zh-CN" altLang="en-US" dirty="0"/>
              <a:t>单击此处编辑母版标题样式</a:t>
            </a:r>
          </a:p>
        </p:txBody>
      </p:sp>
      <p:sp>
        <p:nvSpPr>
          <p:cNvPr id="1027" name="文本占位符 2"/>
          <p:cNvSpPr>
            <a:spLocks noGrp="1"/>
          </p:cNvSpPr>
          <p:nvPr>
            <p:ph type="body" idx="1"/>
          </p:nvPr>
        </p:nvSpPr>
        <p:spPr>
          <a:xfrm>
            <a:off x="609521" y="1599829"/>
            <a:ext cx="10971372" cy="4526502"/>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521" y="6354879"/>
            <a:ext cx="2844430" cy="366628"/>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1185FE7E-7BA3-4B39-B6AC-5C254017DCB8}" type="datetime1">
              <a:rPr lang="zh-CN" altLang="en-US">
                <a:solidFill>
                  <a:prstClr val="black">
                    <a:tint val="75000"/>
                  </a:prstClr>
                </a:solidFill>
              </a:rPr>
              <a:pPr>
                <a:defRPr/>
              </a:pPr>
              <a:t>2019/3/7</a:t>
            </a:fld>
            <a:endParaRPr lang="zh-CN" altLang="en-US">
              <a:solidFill>
                <a:prstClr val="black">
                  <a:tint val="75000"/>
                </a:prstClr>
              </a:solidFill>
            </a:endParaRPr>
          </a:p>
        </p:txBody>
      </p:sp>
      <p:sp>
        <p:nvSpPr>
          <p:cNvPr id="5" name="页脚占位符 4"/>
          <p:cNvSpPr>
            <a:spLocks noGrp="1"/>
          </p:cNvSpPr>
          <p:nvPr>
            <p:ph type="ftr" sz="quarter" idx="3"/>
          </p:nvPr>
        </p:nvSpPr>
        <p:spPr>
          <a:xfrm>
            <a:off x="4165058" y="6354879"/>
            <a:ext cx="3860297" cy="366628"/>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8736463" y="6354879"/>
            <a:ext cx="2844430" cy="366628"/>
          </a:xfrm>
          <a:prstGeom prst="rect">
            <a:avLst/>
          </a:prstGeom>
        </p:spPr>
        <p:txBody>
          <a:bodyPr vert="horz" wrap="square" lIns="91440" tIns="45720" rIns="91440" bIns="45720" numCol="1" anchor="ctr" anchorCtr="0" compatLnSpc="1"/>
          <a:lstStyle>
            <a:lvl1pPr algn="r">
              <a:defRPr sz="1200">
                <a:solidFill>
                  <a:srgbClr val="898989"/>
                </a:solidFill>
                <a:latin typeface="微软雅黑" panose="020B0503020204020204" pitchFamily="34" charset="-122"/>
                <a:ea typeface="微软雅黑" panose="020B0503020204020204" pitchFamily="34" charset="-122"/>
              </a:defRPr>
            </a:lvl1pPr>
          </a:lstStyle>
          <a:p>
            <a:pPr fontAlgn="base">
              <a:spcBef>
                <a:spcPct val="0"/>
              </a:spcBef>
              <a:spcAft>
                <a:spcPct val="0"/>
              </a:spcAft>
              <a:defRPr/>
            </a:pPr>
            <a:fld id="{31290200-1743-46E3-A55D-910E344D5ECC}" type="slidenum">
              <a:rPr lang="zh-CN" altLang="en-US" smtClean="0"/>
              <a:pPr fontAlgn="base">
                <a:spcBef>
                  <a:spcPct val="0"/>
                </a:spcBef>
                <a:spcAft>
                  <a:spcPct val="0"/>
                </a:spcAft>
                <a:defRPr/>
              </a:pPr>
              <a:t>‹#›</a:t>
            </a:fld>
            <a:endParaRPr lang="zh-CN" altLang="en-US" smtClean="0"/>
          </a:p>
        </p:txBody>
      </p:sp>
    </p:spTree>
    <p:extLst>
      <p:ext uri="{BB962C8B-B14F-4D97-AF65-F5344CB8AC3E}">
        <p14:creationId xmlns:p14="http://schemas.microsoft.com/office/powerpoint/2010/main" val="1390870714"/>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2pPr>
      <a:lvl3pPr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3pPr>
      <a:lvl4pPr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4pPr>
      <a:lvl5pPr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6pPr>
      <a:lvl7pPr marL="914400" algn="ctr" rtl="0" fontAlgn="base">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7pPr>
      <a:lvl8pPr marL="1371600" algn="ctr" rtl="0" fontAlgn="base">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8pPr>
      <a:lvl9pPr marL="1828800" algn="ctr" rtl="0" fontAlgn="base">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46.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60.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0.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60.xml"/><Relationship Id="rId4" Type="http://schemas.openxmlformats.org/officeDocument/2006/relationships/image" Target="../media/image24.jpeg"/></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60.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60.xml"/><Relationship Id="rId5" Type="http://schemas.openxmlformats.org/officeDocument/2006/relationships/image" Target="../media/image30.jpeg"/><Relationship Id="rId4" Type="http://schemas.openxmlformats.org/officeDocument/2006/relationships/image" Target="../media/image29.jpeg"/></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1.jpe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11.jpeg"/><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diagramLayout" Target="../diagrams/layout8.xml"/><Relationship Id="rId7" Type="http://schemas.openxmlformats.org/officeDocument/2006/relationships/image" Target="../media/image11.jpeg"/><Relationship Id="rId2" Type="http://schemas.openxmlformats.org/officeDocument/2006/relationships/diagramData" Target="../diagrams/data8.xml"/><Relationship Id="rId1" Type="http://schemas.openxmlformats.org/officeDocument/2006/relationships/slideLayout" Target="../slideLayouts/slideLayout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 Id="rId9"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11.jpeg"/><Relationship Id="rId2" Type="http://schemas.openxmlformats.org/officeDocument/2006/relationships/diagramData" Target="../diagrams/data9.xml"/><Relationship Id="rId1" Type="http://schemas.openxmlformats.org/officeDocument/2006/relationships/slideLayout" Target="../slideLayouts/slideLayout7.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11.jpeg"/><Relationship Id="rId2" Type="http://schemas.openxmlformats.org/officeDocument/2006/relationships/diagramData" Target="../diagrams/data10.xml"/><Relationship Id="rId1" Type="http://schemas.openxmlformats.org/officeDocument/2006/relationships/slideLayout" Target="../slideLayouts/slideLayout7.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11.jpeg"/><Relationship Id="rId2" Type="http://schemas.openxmlformats.org/officeDocument/2006/relationships/diagramData" Target="../diagrams/data11.xml"/><Relationship Id="rId1" Type="http://schemas.openxmlformats.org/officeDocument/2006/relationships/slideLayout" Target="../slideLayouts/slideLayout7.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Layout" Target="../diagrams/layout12.xml"/><Relationship Id="rId7" Type="http://schemas.openxmlformats.org/officeDocument/2006/relationships/image" Target="../media/image11.jpeg"/><Relationship Id="rId2" Type="http://schemas.openxmlformats.org/officeDocument/2006/relationships/diagramData" Target="../diagrams/data12.xml"/><Relationship Id="rId1" Type="http://schemas.openxmlformats.org/officeDocument/2006/relationships/slideLayout" Target="../slideLayouts/slideLayout7.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3.xml"/><Relationship Id="rId7" Type="http://schemas.openxmlformats.org/officeDocument/2006/relationships/image" Target="../media/image11.jpeg"/><Relationship Id="rId2" Type="http://schemas.openxmlformats.org/officeDocument/2006/relationships/diagramData" Target="../diagrams/data13.xml"/><Relationship Id="rId1" Type="http://schemas.openxmlformats.org/officeDocument/2006/relationships/slideLayout" Target="../slideLayouts/slideLayout7.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4.xml"/><Relationship Id="rId7" Type="http://schemas.openxmlformats.org/officeDocument/2006/relationships/image" Target="../media/image11.jpeg"/><Relationship Id="rId2" Type="http://schemas.openxmlformats.org/officeDocument/2006/relationships/diagramData" Target="../diagrams/data14.xml"/><Relationship Id="rId1" Type="http://schemas.openxmlformats.org/officeDocument/2006/relationships/slideLayout" Target="../slideLayouts/slideLayout7.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9.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11.jpeg"/><Relationship Id="rId7" Type="http://schemas.openxmlformats.org/officeDocument/2006/relationships/diagramColors" Target="../diagrams/colors15.xml"/><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image" Target="../media/image11.jpeg"/><Relationship Id="rId7" Type="http://schemas.openxmlformats.org/officeDocument/2006/relationships/diagramColors" Target="../diagrams/colors16.xml"/><Relationship Id="rId2" Type="http://schemas.openxmlformats.org/officeDocument/2006/relationships/image" Target="../media/image39.emf"/><Relationship Id="rId1" Type="http://schemas.openxmlformats.org/officeDocument/2006/relationships/slideLayout" Target="../slideLayouts/slideLayout7.xml"/><Relationship Id="rId6" Type="http://schemas.openxmlformats.org/officeDocument/2006/relationships/diagramQuickStyle" Target="../diagrams/quickStyle16.xml"/><Relationship Id="rId11" Type="http://schemas.openxmlformats.org/officeDocument/2006/relationships/image" Target="../media/image42.png"/><Relationship Id="rId5" Type="http://schemas.openxmlformats.org/officeDocument/2006/relationships/diagramLayout" Target="../diagrams/layout16.xml"/><Relationship Id="rId10" Type="http://schemas.openxmlformats.org/officeDocument/2006/relationships/image" Target="../media/image41.png"/><Relationship Id="rId4" Type="http://schemas.openxmlformats.org/officeDocument/2006/relationships/diagramData" Target="../diagrams/data16.xml"/><Relationship Id="rId9" Type="http://schemas.openxmlformats.org/officeDocument/2006/relationships/image" Target="../media/image40.png"/></Relationships>
</file>

<file path=ppt/slides/_rels/slide31.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43.emf"/><Relationship Id="rId1" Type="http://schemas.openxmlformats.org/officeDocument/2006/relationships/slideLayout" Target="../slideLayouts/slideLayout7.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 Id="rId9" Type="http://schemas.openxmlformats.org/officeDocument/2006/relationships/image" Target="../media/image44.emf"/></Relationships>
</file>

<file path=ppt/slides/_rels/slide3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34.xml.rels><?xml version="1.0" encoding="UTF-8" standalone="yes"?>
<Relationships xmlns="http://schemas.openxmlformats.org/package/2006/relationships"><Relationship Id="rId8" Type="http://schemas.microsoft.com/office/2007/relationships/diagramDrawing" Target="../diagrams/drawing20.xml"/><Relationship Id="rId3" Type="http://schemas.openxmlformats.org/officeDocument/2006/relationships/image" Target="../media/image11.jpeg"/><Relationship Id="rId7" Type="http://schemas.openxmlformats.org/officeDocument/2006/relationships/diagramColors" Target="../diagrams/colors20.xml"/><Relationship Id="rId2" Type="http://schemas.openxmlformats.org/officeDocument/2006/relationships/image" Target="../media/image46.emf"/><Relationship Id="rId1" Type="http://schemas.openxmlformats.org/officeDocument/2006/relationships/slideLayout" Target="../slideLayouts/slideLayout7.xml"/><Relationship Id="rId6" Type="http://schemas.openxmlformats.org/officeDocument/2006/relationships/diagramQuickStyle" Target="../diagrams/quickStyle20.xml"/><Relationship Id="rId5" Type="http://schemas.openxmlformats.org/officeDocument/2006/relationships/diagramLayout" Target="../diagrams/layout20.xml"/><Relationship Id="rId4" Type="http://schemas.openxmlformats.org/officeDocument/2006/relationships/diagramData" Target="../diagrams/data20.xml"/><Relationship Id="rId9" Type="http://schemas.openxmlformats.org/officeDocument/2006/relationships/image" Target="../media/image47.png"/></Relationships>
</file>

<file path=ppt/slides/_rels/slide35.xml.rels><?xml version="1.0" encoding="UTF-8" standalone="yes"?>
<Relationships xmlns="http://schemas.openxmlformats.org/package/2006/relationships"><Relationship Id="rId8" Type="http://schemas.microsoft.com/office/2007/relationships/diagramDrawing" Target="../diagrams/drawing21.xml"/><Relationship Id="rId3" Type="http://schemas.openxmlformats.org/officeDocument/2006/relationships/image" Target="../media/image11.jpeg"/><Relationship Id="rId7" Type="http://schemas.openxmlformats.org/officeDocument/2006/relationships/diagramColors" Target="../diagrams/colors21.xml"/><Relationship Id="rId2" Type="http://schemas.openxmlformats.org/officeDocument/2006/relationships/image" Target="../media/image48.emf"/><Relationship Id="rId1" Type="http://schemas.openxmlformats.org/officeDocument/2006/relationships/slideLayout" Target="../slideLayouts/slideLayout7.xml"/><Relationship Id="rId6" Type="http://schemas.openxmlformats.org/officeDocument/2006/relationships/diagramQuickStyle" Target="../diagrams/quickStyle21.xml"/><Relationship Id="rId5" Type="http://schemas.openxmlformats.org/officeDocument/2006/relationships/diagramLayout" Target="../diagrams/layout21.xml"/><Relationship Id="rId4" Type="http://schemas.openxmlformats.org/officeDocument/2006/relationships/diagramData" Target="../diagrams/data21.xml"/></Relationships>
</file>

<file path=ppt/slides/_rels/slide3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diagramLayout" Target="../diagrams/layout22.xml"/><Relationship Id="rId7" Type="http://schemas.openxmlformats.org/officeDocument/2006/relationships/image" Target="../media/image11.jpeg"/><Relationship Id="rId2" Type="http://schemas.openxmlformats.org/officeDocument/2006/relationships/diagramData" Target="../diagrams/data22.xml"/><Relationship Id="rId1" Type="http://schemas.openxmlformats.org/officeDocument/2006/relationships/slideLayout" Target="../slideLayouts/slideLayout7.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3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3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 Id="rId9"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1.jpe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 Id="rId9" Type="http://schemas.openxmlformats.org/officeDocument/2006/relationships/slide" Target="slide36.xml"/></Relationships>
</file>

<file path=ppt/slides/_rels/slide4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4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4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 Id="rId9" Type="http://schemas.openxmlformats.org/officeDocument/2006/relationships/image" Target="../media/image57.png"/></Relationships>
</file>

<file path=ppt/slides/_rels/slide4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 Id="rId9" Type="http://schemas.openxmlformats.org/officeDocument/2006/relationships/image" Target="../media/image59.png"/></Relationships>
</file>

<file path=ppt/slides/_rels/slide4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4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 Id="rId9" Type="http://schemas.openxmlformats.org/officeDocument/2006/relationships/image" Target="../media/image62.png"/></Relationships>
</file>

<file path=ppt/slides/_rels/slide4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diagramData" Target="../diagrams/data33.xml"/><Relationship Id="rId7" Type="http://schemas.microsoft.com/office/2007/relationships/diagramDrawing" Target="../diagrams/drawing33.xml"/><Relationship Id="rId12" Type="http://schemas.openxmlformats.org/officeDocument/2006/relationships/slide" Target="slide49.xml"/><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diagramColors" Target="../diagrams/colors33.xml"/><Relationship Id="rId11" Type="http://schemas.openxmlformats.org/officeDocument/2006/relationships/image" Target="../media/image66.png"/><Relationship Id="rId5" Type="http://schemas.openxmlformats.org/officeDocument/2006/relationships/diagramQuickStyle" Target="../diagrams/quickStyle33.xml"/><Relationship Id="rId10" Type="http://schemas.openxmlformats.org/officeDocument/2006/relationships/image" Target="../media/image65.png"/><Relationship Id="rId4" Type="http://schemas.openxmlformats.org/officeDocument/2006/relationships/diagramLayout" Target="../diagrams/layout33.xml"/><Relationship Id="rId9" Type="http://schemas.openxmlformats.org/officeDocument/2006/relationships/image" Target="../media/image64.GIF"/></Relationships>
</file>

<file path=ppt/slides/_rels/slide4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49.xml.rels><?xml version="1.0" encoding="UTF-8" standalone="yes"?>
<Relationships xmlns="http://schemas.openxmlformats.org/package/2006/relationships"><Relationship Id="rId8" Type="http://schemas.microsoft.com/office/2007/relationships/diagramDrawing" Target="../diagrams/drawing35.xml"/><Relationship Id="rId3" Type="http://schemas.openxmlformats.org/officeDocument/2006/relationships/image" Target="../media/image11.jpeg"/><Relationship Id="rId7" Type="http://schemas.openxmlformats.org/officeDocument/2006/relationships/diagramColors" Target="../diagrams/colors35.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QuickStyle" Target="../diagrams/quickStyle35.xml"/><Relationship Id="rId5" Type="http://schemas.openxmlformats.org/officeDocument/2006/relationships/diagramLayout" Target="../diagrams/layout35.xml"/><Relationship Id="rId10" Type="http://schemas.openxmlformats.org/officeDocument/2006/relationships/slide" Target="slide47.xml"/><Relationship Id="rId4" Type="http://schemas.openxmlformats.org/officeDocument/2006/relationships/diagramData" Target="../diagrams/data35.xml"/><Relationship Id="rId9" Type="http://schemas.openxmlformats.org/officeDocument/2006/relationships/image" Target="../media/image68.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1.jpe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51.xml.rels><?xml version="1.0" encoding="UTF-8" standalone="yes"?>
<Relationships xmlns="http://schemas.openxmlformats.org/package/2006/relationships"><Relationship Id="rId8" Type="http://schemas.microsoft.com/office/2007/relationships/diagramDrawing" Target="../diagrams/drawing37.xml"/><Relationship Id="rId3" Type="http://schemas.openxmlformats.org/officeDocument/2006/relationships/image" Target="../media/image11.jpeg"/><Relationship Id="rId7" Type="http://schemas.openxmlformats.org/officeDocument/2006/relationships/diagramColors" Target="../diagrams/colors37.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QuickStyle" Target="../diagrams/quickStyle37.xml"/><Relationship Id="rId11" Type="http://schemas.openxmlformats.org/officeDocument/2006/relationships/image" Target="../media/image71.png"/><Relationship Id="rId5" Type="http://schemas.openxmlformats.org/officeDocument/2006/relationships/diagramLayout" Target="../diagrams/layout37.xml"/><Relationship Id="rId10" Type="http://schemas.openxmlformats.org/officeDocument/2006/relationships/image" Target="../media/image70.png"/><Relationship Id="rId4" Type="http://schemas.openxmlformats.org/officeDocument/2006/relationships/diagramData" Target="../diagrams/data37.xml"/><Relationship Id="rId9" Type="http://schemas.openxmlformats.org/officeDocument/2006/relationships/image" Target="../media/image69.png"/></Relationships>
</file>

<file path=ppt/slides/_rels/slide5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5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5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4.xml"/><Relationship Id="rId4" Type="http://schemas.openxmlformats.org/officeDocument/2006/relationships/image" Target="../media/image7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5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diagramData" Target="../diagrams/data40.xml"/><Relationship Id="rId7" Type="http://schemas.microsoft.com/office/2007/relationships/diagramDrawing" Target="../diagrams/drawing40.xml"/><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diagramColors" Target="../diagrams/colors40.xml"/><Relationship Id="rId5" Type="http://schemas.openxmlformats.org/officeDocument/2006/relationships/diagramQuickStyle" Target="../diagrams/quickStyle40.xml"/><Relationship Id="rId4" Type="http://schemas.openxmlformats.org/officeDocument/2006/relationships/diagramLayout" Target="../diagrams/layout40.xml"/></Relationships>
</file>

<file path=ppt/slides/_rels/slide5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1.jpeg"/><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41.xml"/><Relationship Id="rId7" Type="http://schemas.microsoft.com/office/2007/relationships/diagramDrawing" Target="../diagrams/drawing41.xml"/><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diagramColors" Target="../diagrams/colors41.xml"/><Relationship Id="rId5" Type="http://schemas.openxmlformats.org/officeDocument/2006/relationships/diagramQuickStyle" Target="../diagrams/quickStyle41.xml"/><Relationship Id="rId4" Type="http://schemas.openxmlformats.org/officeDocument/2006/relationships/diagramLayout" Target="../diagrams/layout41.xml"/></Relationships>
</file>

<file path=ppt/slides/_rels/slide63.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emf"/><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em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emf"/><Relationship Id="rId1" Type="http://schemas.openxmlformats.org/officeDocument/2006/relationships/slideLayout" Target="../slideLayouts/slideLayout7.xml"/><Relationship Id="rId4" Type="http://schemas.openxmlformats.org/officeDocument/2006/relationships/image" Target="../media/image92.emf"/></Relationships>
</file>

<file path=ppt/slides/_rels/slide6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1.jpeg"/><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0.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01.wmf"/><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diagramLayout" Target="../diagrams/layout5.xml"/><Relationship Id="rId7" Type="http://schemas.openxmlformats.org/officeDocument/2006/relationships/image" Target="../media/image11.jpeg"/><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diagramData" Target="../diagrams/data42.xml"/><Relationship Id="rId7" Type="http://schemas.microsoft.com/office/2007/relationships/diagramDrawing" Target="../diagrams/drawing42.xml"/><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diagramColors" Target="../diagrams/colors42.xml"/><Relationship Id="rId5" Type="http://schemas.openxmlformats.org/officeDocument/2006/relationships/diagramQuickStyle" Target="../diagrams/quickStyle42.xml"/><Relationship Id="rId4" Type="http://schemas.openxmlformats.org/officeDocument/2006/relationships/diagramLayout" Target="../diagrams/layout42.xml"/></Relationships>
</file>

<file path=ppt/slides/_rels/slide84.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85.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diagramData" Target="../diagrams/data44.xml"/><Relationship Id="rId7" Type="http://schemas.microsoft.com/office/2007/relationships/diagramDrawing" Target="../diagrams/drawing44.xml"/><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diagramColors" Target="../diagrams/colors44.xml"/><Relationship Id="rId5" Type="http://schemas.openxmlformats.org/officeDocument/2006/relationships/diagramQuickStyle" Target="../diagrams/quickStyle44.xml"/><Relationship Id="rId4" Type="http://schemas.openxmlformats.org/officeDocument/2006/relationships/diagramLayout" Target="../diagrams/layout44.xml"/></Relationships>
</file>

<file path=ppt/slides/_rels/slide86.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diagramData" Target="../diagrams/data45.xml"/><Relationship Id="rId7" Type="http://schemas.microsoft.com/office/2007/relationships/diagramDrawing" Target="../diagrams/drawing45.xml"/><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diagramColors" Target="../diagrams/colors45.xml"/><Relationship Id="rId5" Type="http://schemas.openxmlformats.org/officeDocument/2006/relationships/diagramQuickStyle" Target="../diagrams/quickStyle45.xml"/><Relationship Id="rId4" Type="http://schemas.openxmlformats.org/officeDocument/2006/relationships/diagramLayout" Target="../diagrams/layout45.xml"/></Relationships>
</file>

<file path=ppt/slides/_rels/slide87.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diagramData" Target="../diagrams/data46.xml"/><Relationship Id="rId7" Type="http://schemas.microsoft.com/office/2007/relationships/diagramDrawing" Target="../diagrams/drawing46.xml"/><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diagramColors" Target="../diagrams/colors46.xml"/><Relationship Id="rId5" Type="http://schemas.openxmlformats.org/officeDocument/2006/relationships/diagramQuickStyle" Target="../diagrams/quickStyle46.xml"/><Relationship Id="rId4" Type="http://schemas.openxmlformats.org/officeDocument/2006/relationships/diagramLayout" Target="../diagrams/layout46.xml"/><Relationship Id="rId9" Type="http://schemas.openxmlformats.org/officeDocument/2006/relationships/image" Target="../media/image111.png"/></Relationships>
</file>

<file path=ppt/slides/_rels/slide88.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diagramData" Target="../diagrams/data47.xml"/><Relationship Id="rId7" Type="http://schemas.microsoft.com/office/2007/relationships/diagramDrawing" Target="../diagrams/drawing47.xml"/><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diagramColors" Target="../diagrams/colors47.xml"/><Relationship Id="rId5" Type="http://schemas.openxmlformats.org/officeDocument/2006/relationships/diagramQuickStyle" Target="../diagrams/quickStyle47.xml"/><Relationship Id="rId4" Type="http://schemas.openxmlformats.org/officeDocument/2006/relationships/diagramLayout" Target="../diagrams/layout47.xml"/></Relationships>
</file>

<file path=ppt/slides/_rels/slide89.xml.rels><?xml version="1.0" encoding="UTF-8" standalone="yes"?>
<Relationships xmlns="http://schemas.openxmlformats.org/package/2006/relationships"><Relationship Id="rId3" Type="http://schemas.openxmlformats.org/officeDocument/2006/relationships/diagramData" Target="../diagrams/data48.xml"/><Relationship Id="rId7" Type="http://schemas.microsoft.com/office/2007/relationships/diagramDrawing" Target="../diagrams/drawing48.xml"/><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diagramColors" Target="../diagrams/colors48.xml"/><Relationship Id="rId5" Type="http://schemas.openxmlformats.org/officeDocument/2006/relationships/diagramQuickStyle" Target="../diagrams/quickStyle48.xml"/><Relationship Id="rId4" Type="http://schemas.openxmlformats.org/officeDocument/2006/relationships/diagramLayout" Target="../diagrams/layout48.xml"/></Relationships>
</file>

<file path=ppt/slides/_rels/slide9.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diagramLayout" Target="../diagrams/layout6.xml"/><Relationship Id="rId7" Type="http://schemas.openxmlformats.org/officeDocument/2006/relationships/image" Target="../media/image11.jpeg"/><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10" Type="http://schemas.openxmlformats.org/officeDocument/2006/relationships/slide" Target="slide4.xml"/><Relationship Id="rId4" Type="http://schemas.openxmlformats.org/officeDocument/2006/relationships/diagramQuickStyle" Target="../diagrams/quickStyle6.xml"/><Relationship Id="rId9" Type="http://schemas.openxmlformats.org/officeDocument/2006/relationships/image" Target="../media/image14.jpeg"/></Relationships>
</file>

<file path=ppt/slides/_rels/slide90.xml.rels><?xml version="1.0" encoding="UTF-8" standalone="yes"?>
<Relationships xmlns="http://schemas.openxmlformats.org/package/2006/relationships"><Relationship Id="rId8" Type="http://schemas.microsoft.com/office/2007/relationships/diagramDrawing" Target="../diagrams/drawing49.xml"/><Relationship Id="rId3" Type="http://schemas.openxmlformats.org/officeDocument/2006/relationships/image" Target="../media/image11.jpeg"/><Relationship Id="rId7" Type="http://schemas.openxmlformats.org/officeDocument/2006/relationships/diagramColors" Target="../diagrams/colors49.xml"/><Relationship Id="rId2" Type="http://schemas.openxmlformats.org/officeDocument/2006/relationships/image" Target="../media/image113.emf"/><Relationship Id="rId1" Type="http://schemas.openxmlformats.org/officeDocument/2006/relationships/slideLayout" Target="../slideLayouts/slideLayout7.xml"/><Relationship Id="rId6" Type="http://schemas.openxmlformats.org/officeDocument/2006/relationships/diagramQuickStyle" Target="../diagrams/quickStyle49.xml"/><Relationship Id="rId5" Type="http://schemas.openxmlformats.org/officeDocument/2006/relationships/diagramLayout" Target="../diagrams/layout49.xml"/><Relationship Id="rId4" Type="http://schemas.openxmlformats.org/officeDocument/2006/relationships/diagramData" Target="../diagrams/data49.xml"/></Relationships>
</file>

<file path=ppt/slides/_rels/slide91.xml.rels><?xml version="1.0" encoding="UTF-8" standalone="yes"?>
<Relationships xmlns="http://schemas.openxmlformats.org/package/2006/relationships"><Relationship Id="rId8" Type="http://schemas.microsoft.com/office/2007/relationships/diagramDrawing" Target="../diagrams/drawing50.xml"/><Relationship Id="rId3" Type="http://schemas.openxmlformats.org/officeDocument/2006/relationships/image" Target="../media/image11.jpeg"/><Relationship Id="rId7" Type="http://schemas.openxmlformats.org/officeDocument/2006/relationships/diagramColors" Target="../diagrams/colors50.xml"/><Relationship Id="rId2" Type="http://schemas.openxmlformats.org/officeDocument/2006/relationships/image" Target="../media/image114.emf"/><Relationship Id="rId1" Type="http://schemas.openxmlformats.org/officeDocument/2006/relationships/slideLayout" Target="../slideLayouts/slideLayout7.xml"/><Relationship Id="rId6" Type="http://schemas.openxmlformats.org/officeDocument/2006/relationships/diagramQuickStyle" Target="../diagrams/quickStyle50.xml"/><Relationship Id="rId5" Type="http://schemas.openxmlformats.org/officeDocument/2006/relationships/diagramLayout" Target="../diagrams/layout50.xml"/><Relationship Id="rId4" Type="http://schemas.openxmlformats.org/officeDocument/2006/relationships/diagramData" Target="../diagrams/data50.xml"/></Relationships>
</file>

<file path=ppt/slides/_rels/slide92.xml.rels><?xml version="1.0" encoding="UTF-8" standalone="yes"?>
<Relationships xmlns="http://schemas.openxmlformats.org/package/2006/relationships"><Relationship Id="rId8" Type="http://schemas.microsoft.com/office/2007/relationships/diagramDrawing" Target="../diagrams/drawing51.xml"/><Relationship Id="rId3" Type="http://schemas.openxmlformats.org/officeDocument/2006/relationships/image" Target="../media/image11.jpeg"/><Relationship Id="rId7" Type="http://schemas.openxmlformats.org/officeDocument/2006/relationships/diagramColors" Target="../diagrams/colors51.xml"/><Relationship Id="rId2" Type="http://schemas.openxmlformats.org/officeDocument/2006/relationships/image" Target="../media/image115.emf"/><Relationship Id="rId1" Type="http://schemas.openxmlformats.org/officeDocument/2006/relationships/slideLayout" Target="../slideLayouts/slideLayout7.xml"/><Relationship Id="rId6" Type="http://schemas.openxmlformats.org/officeDocument/2006/relationships/diagramQuickStyle" Target="../diagrams/quickStyle51.xml"/><Relationship Id="rId5" Type="http://schemas.openxmlformats.org/officeDocument/2006/relationships/diagramLayout" Target="../diagrams/layout51.xml"/><Relationship Id="rId4" Type="http://schemas.openxmlformats.org/officeDocument/2006/relationships/diagramData" Target="../diagrams/data51.xml"/></Relationships>
</file>

<file path=ppt/slides/_rels/slide93.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diagramData" Target="../diagrams/data52.xml"/><Relationship Id="rId7" Type="http://schemas.microsoft.com/office/2007/relationships/diagramDrawing" Target="../diagrams/drawing52.xml"/><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diagramColors" Target="../diagrams/colors52.xml"/><Relationship Id="rId5" Type="http://schemas.openxmlformats.org/officeDocument/2006/relationships/diagramQuickStyle" Target="../diagrams/quickStyle52.xml"/><Relationship Id="rId4" Type="http://schemas.openxmlformats.org/officeDocument/2006/relationships/diagramLayout" Target="../diagrams/layout52.xml"/><Relationship Id="rId9" Type="http://schemas.openxmlformats.org/officeDocument/2006/relationships/image" Target="../media/image117.png"/></Relationships>
</file>

<file path=ppt/slides/_rels/slide94.xml.rels><?xml version="1.0" encoding="UTF-8" standalone="yes"?>
<Relationships xmlns="http://schemas.openxmlformats.org/package/2006/relationships"><Relationship Id="rId8" Type="http://schemas.microsoft.com/office/2007/relationships/diagramDrawing" Target="../diagrams/drawing53.xml"/><Relationship Id="rId3" Type="http://schemas.openxmlformats.org/officeDocument/2006/relationships/image" Target="../media/image11.jpeg"/><Relationship Id="rId7" Type="http://schemas.openxmlformats.org/officeDocument/2006/relationships/diagramColors" Target="../diagrams/colors53.xml"/><Relationship Id="rId2" Type="http://schemas.openxmlformats.org/officeDocument/2006/relationships/image" Target="../media/image118.emf"/><Relationship Id="rId1" Type="http://schemas.openxmlformats.org/officeDocument/2006/relationships/slideLayout" Target="../slideLayouts/slideLayout7.xml"/><Relationship Id="rId6" Type="http://schemas.openxmlformats.org/officeDocument/2006/relationships/diagramQuickStyle" Target="../diagrams/quickStyle53.xml"/><Relationship Id="rId5" Type="http://schemas.openxmlformats.org/officeDocument/2006/relationships/diagramLayout" Target="../diagrams/layout53.xml"/><Relationship Id="rId4" Type="http://schemas.openxmlformats.org/officeDocument/2006/relationships/diagramData" Target="../diagrams/data53.xml"/></Relationships>
</file>

<file path=ppt/slides/_rels/slide95.xml.rels><?xml version="1.0" encoding="UTF-8" standalone="yes"?>
<Relationships xmlns="http://schemas.openxmlformats.org/package/2006/relationships"><Relationship Id="rId8" Type="http://schemas.microsoft.com/office/2007/relationships/diagramDrawing" Target="../diagrams/drawing54.xml"/><Relationship Id="rId3" Type="http://schemas.openxmlformats.org/officeDocument/2006/relationships/image" Target="../media/image11.jpeg"/><Relationship Id="rId7" Type="http://schemas.openxmlformats.org/officeDocument/2006/relationships/diagramColors" Target="../diagrams/colors54.xml"/><Relationship Id="rId2" Type="http://schemas.openxmlformats.org/officeDocument/2006/relationships/image" Target="../media/image119.emf"/><Relationship Id="rId1" Type="http://schemas.openxmlformats.org/officeDocument/2006/relationships/slideLayout" Target="../slideLayouts/slideLayout7.xml"/><Relationship Id="rId6" Type="http://schemas.openxmlformats.org/officeDocument/2006/relationships/diagramQuickStyle" Target="../diagrams/quickStyle54.xml"/><Relationship Id="rId11" Type="http://schemas.openxmlformats.org/officeDocument/2006/relationships/image" Target="../media/image122.png"/><Relationship Id="rId5" Type="http://schemas.openxmlformats.org/officeDocument/2006/relationships/diagramLayout" Target="../diagrams/layout54.xml"/><Relationship Id="rId10" Type="http://schemas.openxmlformats.org/officeDocument/2006/relationships/image" Target="../media/image121.png"/><Relationship Id="rId4" Type="http://schemas.openxmlformats.org/officeDocument/2006/relationships/diagramData" Target="../diagrams/data54.xml"/><Relationship Id="rId9" Type="http://schemas.openxmlformats.org/officeDocument/2006/relationships/image" Target="../media/image120.emf"/></Relationships>
</file>

<file path=ppt/slides/_rels/slide96.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diagramData" Target="../diagrams/data55.xml"/><Relationship Id="rId7" Type="http://schemas.microsoft.com/office/2007/relationships/diagramDrawing" Target="../diagrams/drawing55.xml"/><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diagramColors" Target="../diagrams/colors55.xml"/><Relationship Id="rId5" Type="http://schemas.openxmlformats.org/officeDocument/2006/relationships/diagramQuickStyle" Target="../diagrams/quickStyle55.xml"/><Relationship Id="rId4" Type="http://schemas.openxmlformats.org/officeDocument/2006/relationships/diagramLayout" Target="../diagrams/layout55.xml"/></Relationships>
</file>

<file path=ppt/slides/_rels/slide97.xml.rels><?xml version="1.0" encoding="UTF-8" standalone="yes"?>
<Relationships xmlns="http://schemas.openxmlformats.org/package/2006/relationships"><Relationship Id="rId8" Type="http://schemas.microsoft.com/office/2007/relationships/diagramDrawing" Target="../diagrams/drawing56.xml"/><Relationship Id="rId3" Type="http://schemas.openxmlformats.org/officeDocument/2006/relationships/image" Target="../media/image11.jpeg"/><Relationship Id="rId7" Type="http://schemas.openxmlformats.org/officeDocument/2006/relationships/diagramColors" Target="../diagrams/colors56.xml"/><Relationship Id="rId2" Type="http://schemas.openxmlformats.org/officeDocument/2006/relationships/image" Target="../media/image124.emf"/><Relationship Id="rId1" Type="http://schemas.openxmlformats.org/officeDocument/2006/relationships/slideLayout" Target="../slideLayouts/slideLayout7.xml"/><Relationship Id="rId6" Type="http://schemas.openxmlformats.org/officeDocument/2006/relationships/diagramQuickStyle" Target="../diagrams/quickStyle56.xml"/><Relationship Id="rId5" Type="http://schemas.openxmlformats.org/officeDocument/2006/relationships/diagramLayout" Target="../diagrams/layout56.xml"/><Relationship Id="rId4" Type="http://schemas.openxmlformats.org/officeDocument/2006/relationships/diagramData" Target="../diagrams/data56.xml"/><Relationship Id="rId9" Type="http://schemas.openxmlformats.org/officeDocument/2006/relationships/image" Target="../media/image125.png"/></Relationships>
</file>

<file path=ppt/slides/_rels/slide98.xml.rels><?xml version="1.0" encoding="UTF-8" standalone="yes"?>
<Relationships xmlns="http://schemas.openxmlformats.org/package/2006/relationships"><Relationship Id="rId3" Type="http://schemas.openxmlformats.org/officeDocument/2006/relationships/diagramLayout" Target="../diagrams/layout57.xml"/><Relationship Id="rId7" Type="http://schemas.openxmlformats.org/officeDocument/2006/relationships/image" Target="../media/image11.jpeg"/><Relationship Id="rId2" Type="http://schemas.openxmlformats.org/officeDocument/2006/relationships/diagramData" Target="../diagrams/data57.xml"/><Relationship Id="rId1" Type="http://schemas.openxmlformats.org/officeDocument/2006/relationships/slideLayout" Target="../slideLayouts/slideLayout7.xml"/><Relationship Id="rId6" Type="http://schemas.microsoft.com/office/2007/relationships/diagramDrawing" Target="../diagrams/drawing57.xml"/><Relationship Id="rId5" Type="http://schemas.openxmlformats.org/officeDocument/2006/relationships/diagramColors" Target="../diagrams/colors57.xml"/><Relationship Id="rId4" Type="http://schemas.openxmlformats.org/officeDocument/2006/relationships/diagramQuickStyle" Target="../diagrams/quickStyle5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4583038" y="3488712"/>
            <a:ext cx="7227208" cy="1000132"/>
          </a:xfrm>
          <a:prstGeom prst="rect">
            <a:avLst/>
          </a:prstGeom>
        </p:spPr>
        <p:txBody>
          <a:bodyPr/>
          <a:lstStyle/>
          <a:p>
            <a:pPr marL="0" marR="0" lvl="0" indent="0" defTabSz="1088390" rtl="0" eaLnBrk="1" fontAlgn="auto" latinLnBrk="0" hangingPunct="1">
              <a:lnSpc>
                <a:spcPct val="100000"/>
              </a:lnSpc>
              <a:spcBef>
                <a:spcPct val="0"/>
              </a:spcBef>
              <a:spcAft>
                <a:spcPts val="0"/>
              </a:spcAft>
              <a:buClrTx/>
              <a:buSzTx/>
              <a:buFontTx/>
              <a:buNone/>
              <a:tabLst/>
              <a:defRPr/>
            </a:pPr>
            <a:r>
              <a:rPr kumimoji="0" lang="zh-CN" altLang="en-US" sz="4200" b="1"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cs typeface="+mj-cs"/>
              </a:rPr>
              <a:t>第</a:t>
            </a:r>
            <a:r>
              <a:rPr lang="en-US" altLang="zh-CN" sz="4200" b="1" dirty="0">
                <a:solidFill>
                  <a:sysClr val="window" lastClr="FFFFFF"/>
                </a:solidFill>
                <a:latin typeface="微软雅黑" panose="020B0503020204020204" pitchFamily="34" charset="-122"/>
                <a:ea typeface="微软雅黑" panose="020B0503020204020204" pitchFamily="34" charset="-122"/>
                <a:cs typeface="+mj-cs"/>
              </a:rPr>
              <a:t>4</a:t>
            </a:r>
            <a:r>
              <a:rPr kumimoji="0" lang="zh-CN" altLang="en-US" sz="4200" b="1"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cs typeface="+mj-cs"/>
              </a:rPr>
              <a:t>章  外文数据库</a:t>
            </a:r>
          </a:p>
        </p:txBody>
      </p:sp>
    </p:spTree>
    <p:extLst>
      <p:ext uri="{BB962C8B-B14F-4D97-AF65-F5344CB8AC3E}">
        <p14:creationId xmlns:p14="http://schemas.microsoft.com/office/powerpoint/2010/main" val="29566362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Documents and Settings\Administrator.pc1\桌面\QQ截图20140514123928.jpg"/>
          <p:cNvPicPr>
            <a:picLocks noChangeAspect="1"/>
          </p:cNvPicPr>
          <p:nvPr/>
        </p:nvPicPr>
        <p:blipFill>
          <a:blip r:embed="rId2"/>
          <a:stretch>
            <a:fillRect/>
          </a:stretch>
        </p:blipFill>
        <p:spPr>
          <a:xfrm>
            <a:off x="1297350" y="-46003"/>
            <a:ext cx="9597833" cy="6862761"/>
          </a:xfrm>
          <a:prstGeom prst="rect">
            <a:avLst/>
          </a:prstGeom>
          <a:noFill/>
          <a:ln w="9525">
            <a:noFill/>
          </a:ln>
        </p:spPr>
      </p:pic>
      <p:pic>
        <p:nvPicPr>
          <p:cNvPr id="19460" name="Picture 4" descr="QQ截图20141114105329"/>
          <p:cNvPicPr>
            <a:picLocks noChangeAspect="1"/>
          </p:cNvPicPr>
          <p:nvPr/>
        </p:nvPicPr>
        <p:blipFill>
          <a:blip r:embed="rId3"/>
          <a:srcRect l="17665" t="16968" r="21257" b="25075"/>
          <a:stretch>
            <a:fillRect/>
          </a:stretch>
        </p:blipFill>
        <p:spPr>
          <a:xfrm>
            <a:off x="12526920" y="1507776"/>
            <a:ext cx="1295231" cy="1555390"/>
          </a:xfrm>
          <a:prstGeom prst="rect">
            <a:avLst/>
          </a:prstGeom>
          <a:noFill/>
          <a:ln w="9525">
            <a:noFill/>
          </a:ln>
        </p:spPr>
      </p:pic>
      <p:sp>
        <p:nvSpPr>
          <p:cNvPr id="9" name="矩形 8"/>
          <p:cNvSpPr/>
          <p:nvPr/>
        </p:nvSpPr>
        <p:spPr>
          <a:xfrm>
            <a:off x="1189412" y="-595151"/>
            <a:ext cx="9811589" cy="1929953"/>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anchor="ctr">
            <a:scene3d>
              <a:camera prst="orthographicFront"/>
              <a:lightRig rig="soft" dir="t">
                <a:rot lat="0" lon="0" rev="10800000"/>
              </a:lightRig>
            </a:scene3d>
            <a:sp3d>
              <a:bevelT w="27940" h="12700"/>
              <a:contourClr>
                <a:srgbClr val="DDDDDD"/>
              </a:contourClr>
            </a:sp3d>
          </a:bodyPr>
          <a:lstStyle/>
          <a:p>
            <a:pPr algn="ctr" fontAlgn="base">
              <a:spcBef>
                <a:spcPct val="0"/>
              </a:spcBef>
              <a:spcAft>
                <a:spcPct val="0"/>
              </a:spcAft>
              <a:defRPr/>
            </a:pPr>
            <a:endParaRPr lang="zh-CN" altLang="en-US" b="1" spc="150" dirty="0">
              <a:ln w="11430"/>
              <a:solidFill>
                <a:srgbClr val="F8F8F8"/>
              </a:solidFill>
              <a:effectLst>
                <a:outerShdw blurRad="25400" algn="tl" rotWithShape="0">
                  <a:srgbClr val="000000">
                    <a:alpha val="43000"/>
                  </a:srgbClr>
                </a:outerShdw>
              </a:effectLst>
            </a:endParaRPr>
          </a:p>
        </p:txBody>
      </p:sp>
      <p:sp>
        <p:nvSpPr>
          <p:cNvPr id="10" name="标题 1"/>
          <p:cNvSpPr txBox="1"/>
          <p:nvPr/>
        </p:nvSpPr>
        <p:spPr>
          <a:xfrm>
            <a:off x="609521" y="60335"/>
            <a:ext cx="10971372" cy="999893"/>
          </a:xfrm>
          <a:prstGeom prst="rect">
            <a:avLst/>
          </a:prstGeom>
          <a:no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0"/>
              </a:spcBef>
              <a:buFont typeface="Arial" panose="020B0604020202020204" pitchFamily="34" charset="0"/>
              <a:buNone/>
            </a:pPr>
            <a:r>
              <a:rPr lang="en-US" altLang="zh-CN" sz="3600" dirty="0">
                <a:solidFill>
                  <a:prstClr val="black"/>
                </a:solidFill>
              </a:rPr>
              <a:t>Web of Science</a:t>
            </a:r>
            <a:r>
              <a:rPr lang="zh-CN" altLang="en-US" sz="3600" dirty="0">
                <a:solidFill>
                  <a:prstClr val="black"/>
                </a:solidFill>
              </a:rPr>
              <a:t>助力科研</a:t>
            </a:r>
          </a:p>
        </p:txBody>
      </p:sp>
    </p:spTree>
    <p:extLst>
      <p:ext uri="{BB962C8B-B14F-4D97-AF65-F5344CB8AC3E}">
        <p14:creationId xmlns:p14="http://schemas.microsoft.com/office/powerpoint/2010/main" val="3758806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anim calcmode="lin" valueType="num">
                                      <p:cBhvr>
                                        <p:cTn id="11" dur="1000" fill="hold"/>
                                        <p:tgtEl>
                                          <p:spTgt spid="9"/>
                                        </p:tgtEl>
                                        <p:attrNameLst>
                                          <p:attrName>ppt_x</p:attrName>
                                        </p:attrNameLst>
                                      </p:cBhvr>
                                      <p:tavLst>
                                        <p:tav tm="0">
                                          <p:val>
                                            <p:strVal val="#ppt_x"/>
                                          </p:val>
                                        </p:tav>
                                        <p:tav tm="100000">
                                          <p:val>
                                            <p:strVal val="#ppt_x"/>
                                          </p:val>
                                        </p:tav>
                                      </p:tavLst>
                                    </p:anim>
                                    <p:anim calcmode="lin" valueType="num">
                                      <p:cBhvr>
                                        <p:cTn id="1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5" presetClass="path" presetSubtype="0" accel="50000" decel="50000" fill="hold" nodeType="clickEffect">
                                  <p:stCondLst>
                                    <p:cond delay="0"/>
                                  </p:stCondLst>
                                  <p:childTnLst>
                                    <p:animMotion origin="layout" path="M 8.33333E-7 -1.34372E-6 L -0.19479 -1.34372E-6 " pathEditMode="relative" rAng="0" ptsTypes="AA">
                                      <p:cBhvr>
                                        <p:cTn id="16" dur="2000" fill="hold"/>
                                        <p:tgtEl>
                                          <p:spTgt spid="19460"/>
                                        </p:tgtEl>
                                        <p:attrNameLst>
                                          <p:attrName>ppt_x</p:attrName>
                                          <p:attrName>ppt_y</p:attrName>
                                        </p:attrNameLst>
                                      </p:cBhvr>
                                      <p:rCtr x="-97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p:cNvPicPr>
          <p:nvPr/>
        </p:nvPicPr>
        <p:blipFill>
          <a:blip r:embed="rId3"/>
          <a:stretch>
            <a:fillRect/>
          </a:stretch>
        </p:blipFill>
        <p:spPr>
          <a:xfrm>
            <a:off x="0" y="1164977"/>
            <a:ext cx="12190413" cy="5577184"/>
          </a:xfrm>
          <a:prstGeom prst="rect">
            <a:avLst/>
          </a:prstGeom>
          <a:noFill/>
          <a:ln w="9525">
            <a:noFill/>
          </a:ln>
        </p:spPr>
      </p:pic>
      <p:sp>
        <p:nvSpPr>
          <p:cNvPr id="6147" name="标题 9"/>
          <p:cNvSpPr>
            <a:spLocks noGrp="1"/>
          </p:cNvSpPr>
          <p:nvPr>
            <p:ph type="title" idx="4294967295"/>
          </p:nvPr>
        </p:nvSpPr>
        <p:spPr>
          <a:xfrm>
            <a:off x="1223277" y="153974"/>
            <a:ext cx="9824288" cy="834832"/>
          </a:xfrm>
        </p:spPr>
        <p:txBody>
          <a:bodyPr vert="horz" wrap="square" lIns="91440" tIns="45720" rIns="91440" bIns="45720" anchor="ctr"/>
          <a:lstStyle/>
          <a:p>
            <a:pPr eaLnBrk="1" hangingPunct="1"/>
            <a:r>
              <a:rPr lang="zh-CN" altLang="en-US" sz="2800" dirty="0">
                <a:solidFill>
                  <a:srgbClr val="F79646"/>
                </a:solidFill>
              </a:rPr>
              <a:t>比较机构的学科发展状态（</a:t>
            </a:r>
            <a:r>
              <a:rPr lang="en-US" altLang="zh-CN" sz="2800" dirty="0">
                <a:solidFill>
                  <a:srgbClr val="F79646"/>
                </a:solidFill>
              </a:rPr>
              <a:t>In Cites</a:t>
            </a:r>
            <a:r>
              <a:rPr lang="zh-CN" altLang="en-US" sz="2800" dirty="0">
                <a:solidFill>
                  <a:srgbClr val="F79646"/>
                </a:solidFill>
              </a:rPr>
              <a:t>）</a:t>
            </a:r>
            <a:r>
              <a:rPr lang="en-US" altLang="zh-CN" sz="2800" dirty="0">
                <a:solidFill>
                  <a:srgbClr val="F79646"/>
                </a:solidFill>
              </a:rPr>
              <a:t/>
            </a:r>
            <a:br>
              <a:rPr lang="en-US" altLang="zh-CN" sz="2800" dirty="0">
                <a:solidFill>
                  <a:srgbClr val="F79646"/>
                </a:solidFill>
              </a:rPr>
            </a:br>
            <a:r>
              <a:rPr lang="en-US" altLang="zh-CN" sz="2800" dirty="0"/>
              <a:t>—</a:t>
            </a:r>
            <a:r>
              <a:rPr lang="zh-CN" altLang="en-US" sz="2800" dirty="0"/>
              <a:t>某大学与麻省理工学院的学科产出成果对比</a:t>
            </a:r>
          </a:p>
        </p:txBody>
      </p:sp>
      <p:sp>
        <p:nvSpPr>
          <p:cNvPr id="11" name="Rectangle 3"/>
          <p:cNvSpPr txBox="1">
            <a:spLocks noChangeArrowheads="1"/>
          </p:cNvSpPr>
          <p:nvPr/>
        </p:nvSpPr>
        <p:spPr bwMode="auto">
          <a:xfrm>
            <a:off x="7726945" y="4075778"/>
            <a:ext cx="3657124" cy="923330"/>
          </a:xfrm>
          <a:prstGeom prst="rect">
            <a:avLst/>
          </a:prstGeom>
          <a:gradFill>
            <a:gsLst>
              <a:gs pos="0">
                <a:srgbClr val="FBEAC7"/>
              </a:gs>
              <a:gs pos="17999">
                <a:srgbClr val="FEE7F2"/>
              </a:gs>
              <a:gs pos="36000">
                <a:srgbClr val="FAC77D"/>
              </a:gs>
              <a:gs pos="61000">
                <a:srgbClr val="FBA97D"/>
              </a:gs>
              <a:gs pos="82001">
                <a:srgbClr val="FBD49C"/>
              </a:gs>
              <a:gs pos="100000">
                <a:srgbClr val="FEE7F2"/>
              </a:gs>
            </a:gsLst>
            <a:lin ang="16200000" scaled="0"/>
          </a:gradFill>
          <a:ln>
            <a:noFill/>
          </a:ln>
        </p:spPr>
        <p:style>
          <a:lnRef idx="1">
            <a:schemeClr val="accent1"/>
          </a:lnRef>
          <a:fillRef idx="3">
            <a:schemeClr val="accent1"/>
          </a:fillRef>
          <a:effectRef idx="2">
            <a:schemeClr val="accent1"/>
          </a:effectRef>
          <a:fontRef idx="minor">
            <a:schemeClr val="lt1"/>
          </a:fontRef>
        </p:style>
        <p:txBody>
          <a:bodyPr>
            <a:spAutoFit/>
          </a:bodyPr>
          <a:lstStyle/>
          <a:p>
            <a:pPr fontAlgn="base">
              <a:spcBef>
                <a:spcPct val="0"/>
              </a:spcBef>
              <a:spcAft>
                <a:spcPct val="0"/>
              </a:spcAft>
              <a:buClr>
                <a:srgbClr val="FF8000"/>
              </a:buClr>
              <a:defRPr/>
            </a:pPr>
            <a:r>
              <a:rPr lang="zh-CN" altLang="en-US" dirty="0">
                <a:solidFill>
                  <a:prstClr val="black"/>
                </a:solidFill>
              </a:rPr>
              <a:t>某大学在化学、工程、环境</a:t>
            </a:r>
            <a:r>
              <a:rPr lang="en-US" altLang="zh-CN" dirty="0">
                <a:solidFill>
                  <a:prstClr val="black"/>
                </a:solidFill>
              </a:rPr>
              <a:t>/</a:t>
            </a:r>
            <a:r>
              <a:rPr lang="zh-CN" altLang="en-US" dirty="0">
                <a:solidFill>
                  <a:prstClr val="black"/>
                </a:solidFill>
              </a:rPr>
              <a:t>生态和材料科学领域的论文产出均超过了麻省理工学院</a:t>
            </a:r>
            <a:endParaRPr lang="en-US" altLang="zh-CN" dirty="0">
              <a:solidFill>
                <a:prstClr val="black"/>
              </a:solidFill>
            </a:endParaRPr>
          </a:p>
        </p:txBody>
      </p:sp>
      <p:sp>
        <p:nvSpPr>
          <p:cNvPr id="12" name="矩形 11"/>
          <p:cNvSpPr/>
          <p:nvPr/>
        </p:nvSpPr>
        <p:spPr>
          <a:xfrm>
            <a:off x="8926938" y="2439445"/>
            <a:ext cx="2975646" cy="150778"/>
          </a:xfrm>
          <a:prstGeom prst="rect">
            <a:avLst/>
          </a:prstGeom>
          <a:noFill/>
          <a:ln w="38100"/>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a:solidFill>
                <a:srgbClr val="4B4B4B"/>
              </a:solidFill>
            </a:endParaRPr>
          </a:p>
        </p:txBody>
      </p:sp>
      <p:sp>
        <p:nvSpPr>
          <p:cNvPr id="13" name="矩形 12"/>
          <p:cNvSpPr/>
          <p:nvPr/>
        </p:nvSpPr>
        <p:spPr>
          <a:xfrm>
            <a:off x="342884" y="3491692"/>
            <a:ext cx="6768219" cy="288858"/>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14" name="矩形 13"/>
          <p:cNvSpPr/>
          <p:nvPr/>
        </p:nvSpPr>
        <p:spPr>
          <a:xfrm>
            <a:off x="338651" y="4050362"/>
            <a:ext cx="6768219" cy="287271"/>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15" name="矩形 14"/>
          <p:cNvSpPr/>
          <p:nvPr/>
        </p:nvSpPr>
        <p:spPr>
          <a:xfrm>
            <a:off x="347117" y="4345569"/>
            <a:ext cx="6768219" cy="288858"/>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16" name="矩形 15"/>
          <p:cNvSpPr/>
          <p:nvPr/>
        </p:nvSpPr>
        <p:spPr>
          <a:xfrm>
            <a:off x="334418" y="4942352"/>
            <a:ext cx="6768219" cy="287271"/>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Tree>
    <p:extLst>
      <p:ext uri="{BB962C8B-B14F-4D97-AF65-F5344CB8AC3E}">
        <p14:creationId xmlns:p14="http://schemas.microsoft.com/office/powerpoint/2010/main" val="249910042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3"/>
          <p:cNvPicPr>
            <a:picLocks noChangeAspect="1"/>
          </p:cNvPicPr>
          <p:nvPr/>
        </p:nvPicPr>
        <p:blipFill>
          <a:blip r:embed="rId3"/>
          <a:stretch>
            <a:fillRect/>
          </a:stretch>
        </p:blipFill>
        <p:spPr>
          <a:xfrm>
            <a:off x="0" y="4286864"/>
            <a:ext cx="12190413" cy="2237857"/>
          </a:xfrm>
          <a:prstGeom prst="rect">
            <a:avLst/>
          </a:prstGeom>
          <a:noFill/>
          <a:ln w="9525">
            <a:noFill/>
          </a:ln>
        </p:spPr>
      </p:pic>
      <p:pic>
        <p:nvPicPr>
          <p:cNvPr id="8195" name="Picture 2"/>
          <p:cNvPicPr>
            <a:picLocks noChangeAspect="1"/>
          </p:cNvPicPr>
          <p:nvPr/>
        </p:nvPicPr>
        <p:blipFill>
          <a:blip r:embed="rId4"/>
          <a:stretch>
            <a:fillRect/>
          </a:stretch>
        </p:blipFill>
        <p:spPr>
          <a:xfrm>
            <a:off x="0" y="1701406"/>
            <a:ext cx="12190413" cy="2280710"/>
          </a:xfrm>
          <a:prstGeom prst="rect">
            <a:avLst/>
          </a:prstGeom>
          <a:noFill/>
          <a:ln w="9525">
            <a:noFill/>
          </a:ln>
        </p:spPr>
      </p:pic>
      <p:sp>
        <p:nvSpPr>
          <p:cNvPr id="8196" name="Title 9"/>
          <p:cNvSpPr>
            <a:spLocks noGrp="1"/>
          </p:cNvSpPr>
          <p:nvPr>
            <p:ph type="title" idx="4294967295"/>
          </p:nvPr>
        </p:nvSpPr>
        <p:spPr/>
        <p:txBody>
          <a:bodyPr vert="horz" wrap="square" lIns="91440" tIns="45720" rIns="91440" bIns="45720" anchor="ctr"/>
          <a:lstStyle/>
          <a:p>
            <a:pPr eaLnBrk="1" hangingPunct="1"/>
            <a:r>
              <a:rPr lang="zh-CN" altLang="en-US" sz="2800" dirty="0">
                <a:solidFill>
                  <a:srgbClr val="F79646"/>
                </a:solidFill>
              </a:rPr>
              <a:t>揭示学科研究重点的迁移（</a:t>
            </a:r>
            <a:r>
              <a:rPr lang="en-US" altLang="zh-CN" sz="2800" dirty="0">
                <a:solidFill>
                  <a:srgbClr val="F79646"/>
                </a:solidFill>
              </a:rPr>
              <a:t>In Cites</a:t>
            </a:r>
            <a:r>
              <a:rPr lang="zh-CN" altLang="en-US" sz="2800" dirty="0">
                <a:solidFill>
                  <a:srgbClr val="F79646"/>
                </a:solidFill>
              </a:rPr>
              <a:t>）</a:t>
            </a:r>
            <a:endParaRPr lang="en-US" altLang="en-US" sz="2800" dirty="0">
              <a:solidFill>
                <a:srgbClr val="F79646"/>
              </a:solidFill>
            </a:endParaRPr>
          </a:p>
        </p:txBody>
      </p:sp>
      <p:sp>
        <p:nvSpPr>
          <p:cNvPr id="8197" name="TextBox 7"/>
          <p:cNvSpPr txBox="1"/>
          <p:nvPr/>
        </p:nvSpPr>
        <p:spPr>
          <a:xfrm>
            <a:off x="527007" y="1403025"/>
            <a:ext cx="7775621" cy="36933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eaLnBrk="1" hangingPunct="1">
              <a:spcBef>
                <a:spcPct val="0"/>
              </a:spcBef>
              <a:buFont typeface="Arial" panose="020B0604020202020204" pitchFamily="34" charset="0"/>
              <a:buNone/>
            </a:pPr>
            <a:r>
              <a:rPr lang="en-US" altLang="zh-CN" sz="1800" dirty="0">
                <a:solidFill>
                  <a:srgbClr val="F79646"/>
                </a:solidFill>
                <a:latin typeface="Times New Roman" panose="02020603050405020304" pitchFamily="18" charset="0"/>
              </a:rPr>
              <a:t>1991~2000</a:t>
            </a:r>
            <a:r>
              <a:rPr lang="zh-CN" altLang="en-US" sz="1800" dirty="0">
                <a:solidFill>
                  <a:srgbClr val="F79646"/>
                </a:solidFill>
                <a:latin typeface="Times New Roman" panose="02020603050405020304" pitchFamily="18" charset="0"/>
              </a:rPr>
              <a:t>年间，生物化学与分子生物学的主题词分布</a:t>
            </a:r>
            <a:endParaRPr lang="en-US" altLang="zh-CN" sz="1800" dirty="0">
              <a:solidFill>
                <a:srgbClr val="F79646"/>
              </a:solidFill>
              <a:latin typeface="Times New Roman" panose="02020603050405020304" pitchFamily="18" charset="0"/>
            </a:endParaRPr>
          </a:p>
        </p:txBody>
      </p:sp>
      <p:sp>
        <p:nvSpPr>
          <p:cNvPr id="8198" name="TextBox 8"/>
          <p:cNvSpPr txBox="1"/>
          <p:nvPr/>
        </p:nvSpPr>
        <p:spPr>
          <a:xfrm>
            <a:off x="527007" y="4004336"/>
            <a:ext cx="7775621" cy="36933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eaLnBrk="1" hangingPunct="1">
              <a:spcBef>
                <a:spcPct val="0"/>
              </a:spcBef>
              <a:buFont typeface="Arial" panose="020B0604020202020204" pitchFamily="34" charset="0"/>
              <a:buNone/>
            </a:pPr>
            <a:r>
              <a:rPr lang="en-US" altLang="zh-CN" sz="1800" dirty="0">
                <a:solidFill>
                  <a:srgbClr val="F79646"/>
                </a:solidFill>
                <a:latin typeface="Times New Roman" panose="02020603050405020304" pitchFamily="18" charset="0"/>
              </a:rPr>
              <a:t>2001~2010</a:t>
            </a:r>
            <a:r>
              <a:rPr lang="zh-CN" altLang="en-US" sz="1800" dirty="0">
                <a:solidFill>
                  <a:srgbClr val="F79646"/>
                </a:solidFill>
                <a:latin typeface="Times New Roman" panose="02020603050405020304" pitchFamily="18" charset="0"/>
              </a:rPr>
              <a:t>年间，生物化学与分子生物学的主题词分布</a:t>
            </a:r>
            <a:endParaRPr lang="en-US" altLang="zh-CN" sz="1800" dirty="0">
              <a:solidFill>
                <a:srgbClr val="F79646"/>
              </a:solidFill>
              <a:latin typeface="Times New Roman" panose="02020603050405020304" pitchFamily="18" charset="0"/>
            </a:endParaRPr>
          </a:p>
        </p:txBody>
      </p:sp>
      <p:sp>
        <p:nvSpPr>
          <p:cNvPr id="12" name="Rectangle 3"/>
          <p:cNvSpPr txBox="1">
            <a:spLocks noChangeArrowheads="1"/>
          </p:cNvSpPr>
          <p:nvPr/>
        </p:nvSpPr>
        <p:spPr bwMode="auto">
          <a:xfrm>
            <a:off x="3887812" y="2204546"/>
            <a:ext cx="4990450" cy="646331"/>
          </a:xfrm>
          <a:prstGeom prst="rect">
            <a:avLst/>
          </a:prstGeom>
          <a:gradFill>
            <a:gsLst>
              <a:gs pos="0">
                <a:srgbClr val="FBEAC7"/>
              </a:gs>
              <a:gs pos="17999">
                <a:srgbClr val="FEE7F2"/>
              </a:gs>
              <a:gs pos="36000">
                <a:srgbClr val="FAC77D"/>
              </a:gs>
              <a:gs pos="61000">
                <a:srgbClr val="FBA97D"/>
              </a:gs>
              <a:gs pos="82001">
                <a:srgbClr val="FBD49C"/>
              </a:gs>
              <a:gs pos="100000">
                <a:srgbClr val="FEE7F2"/>
              </a:gs>
            </a:gsLst>
            <a:lin ang="16200000" scaled="0"/>
          </a:gradFill>
          <a:ln>
            <a:noFill/>
          </a:ln>
        </p:spPr>
        <p:style>
          <a:lnRef idx="1">
            <a:schemeClr val="accent1"/>
          </a:lnRef>
          <a:fillRef idx="3">
            <a:schemeClr val="accent1"/>
          </a:fillRef>
          <a:effectRef idx="2">
            <a:schemeClr val="accent1"/>
          </a:effectRef>
          <a:fontRef idx="minor">
            <a:schemeClr val="lt1"/>
          </a:fontRef>
        </p:style>
        <p:txBody>
          <a:bodyPr>
            <a:spAutoFit/>
          </a:bodyPr>
          <a:lstStyle/>
          <a:p>
            <a:pPr fontAlgn="base">
              <a:spcBef>
                <a:spcPct val="0"/>
              </a:spcBef>
              <a:spcAft>
                <a:spcPct val="0"/>
              </a:spcAft>
              <a:buClr>
                <a:prstClr val="white"/>
              </a:buClr>
              <a:defRPr/>
            </a:pPr>
            <a:r>
              <a:rPr lang="zh-CN" altLang="en-US" dirty="0">
                <a:solidFill>
                  <a:prstClr val="black"/>
                </a:solidFill>
              </a:rPr>
              <a:t>集中在失活、蛋白质变性、抑制、氨基酰化酶、肌酸激酶、构象转变等研究主题上</a:t>
            </a:r>
            <a:endParaRPr lang="en-US" altLang="zh-CN" dirty="0">
              <a:solidFill>
                <a:prstClr val="black"/>
              </a:solidFill>
            </a:endParaRPr>
          </a:p>
        </p:txBody>
      </p:sp>
      <p:sp>
        <p:nvSpPr>
          <p:cNvPr id="13" name="Rectangle 3"/>
          <p:cNvSpPr txBox="1">
            <a:spLocks noChangeArrowheads="1"/>
          </p:cNvSpPr>
          <p:nvPr/>
        </p:nvSpPr>
        <p:spPr bwMode="auto">
          <a:xfrm>
            <a:off x="3983073" y="4942349"/>
            <a:ext cx="4992567" cy="646331"/>
          </a:xfrm>
          <a:prstGeom prst="rect">
            <a:avLst/>
          </a:prstGeom>
          <a:gradFill>
            <a:gsLst>
              <a:gs pos="0">
                <a:srgbClr val="FBEAC7"/>
              </a:gs>
              <a:gs pos="17999">
                <a:srgbClr val="FEE7F2"/>
              </a:gs>
              <a:gs pos="36000">
                <a:srgbClr val="FAC77D"/>
              </a:gs>
              <a:gs pos="61000">
                <a:srgbClr val="FBA97D"/>
              </a:gs>
              <a:gs pos="82001">
                <a:srgbClr val="FBD49C"/>
              </a:gs>
              <a:gs pos="100000">
                <a:srgbClr val="FEE7F2"/>
              </a:gs>
            </a:gsLst>
            <a:lin ang="16200000" scaled="0"/>
          </a:gradFill>
          <a:ln>
            <a:noFill/>
          </a:ln>
        </p:spPr>
        <p:style>
          <a:lnRef idx="1">
            <a:schemeClr val="accent1"/>
          </a:lnRef>
          <a:fillRef idx="3">
            <a:schemeClr val="accent1"/>
          </a:fillRef>
          <a:effectRef idx="2">
            <a:schemeClr val="accent1"/>
          </a:effectRef>
          <a:fontRef idx="minor">
            <a:schemeClr val="lt1"/>
          </a:fontRef>
        </p:style>
        <p:txBody>
          <a:bodyPr>
            <a:spAutoFit/>
          </a:bodyPr>
          <a:lstStyle/>
          <a:p>
            <a:pPr fontAlgn="base">
              <a:spcBef>
                <a:spcPct val="0"/>
              </a:spcBef>
              <a:spcAft>
                <a:spcPct val="0"/>
              </a:spcAft>
              <a:buClr>
                <a:prstClr val="white"/>
              </a:buClr>
              <a:defRPr/>
            </a:pPr>
            <a:r>
              <a:rPr lang="zh-CN" altLang="en-US" dirty="0">
                <a:solidFill>
                  <a:prstClr val="black"/>
                </a:solidFill>
              </a:rPr>
              <a:t>集中在蛋白质表达、键、晶体结构、基因、聚合等研究主题上</a:t>
            </a:r>
            <a:endParaRPr lang="en-US" altLang="zh-CN" dirty="0">
              <a:solidFill>
                <a:prstClr val="black"/>
              </a:solidFill>
            </a:endParaRPr>
          </a:p>
        </p:txBody>
      </p:sp>
    </p:spTree>
    <p:extLst>
      <p:ext uri="{BB962C8B-B14F-4D97-AF65-F5344CB8AC3E}">
        <p14:creationId xmlns:p14="http://schemas.microsoft.com/office/powerpoint/2010/main" val="401914086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p:cNvPicPr>
          <p:nvPr/>
        </p:nvPicPr>
        <p:blipFill>
          <a:blip r:embed="rId3"/>
          <a:stretch>
            <a:fillRect/>
          </a:stretch>
        </p:blipFill>
        <p:spPr>
          <a:xfrm>
            <a:off x="0" y="504708"/>
            <a:ext cx="12190413" cy="5028036"/>
          </a:xfrm>
          <a:prstGeom prst="rect">
            <a:avLst/>
          </a:prstGeom>
          <a:noFill/>
          <a:ln w="9525">
            <a:noFill/>
          </a:ln>
        </p:spPr>
      </p:pic>
      <p:sp>
        <p:nvSpPr>
          <p:cNvPr id="14" name="Title 13"/>
          <p:cNvSpPr>
            <a:spLocks noGrp="1"/>
          </p:cNvSpPr>
          <p:nvPr>
            <p:ph type="title" idx="4294967295"/>
          </p:nvPr>
        </p:nvSpPr>
        <p:spPr>
          <a:xfrm>
            <a:off x="1223277" y="504708"/>
            <a:ext cx="9824288" cy="484076"/>
          </a:xfrm>
          <a:solidFill>
            <a:schemeClr val="bg1"/>
          </a:solidFill>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0" i="0" u="none" strike="noStrike" kern="1200" cap="none" spc="0" normalizeH="0" baseline="0" noProof="0" dirty="0" smtClean="0">
                <a:ln>
                  <a:noFill/>
                </a:ln>
                <a:solidFill>
                  <a:schemeClr val="accent6"/>
                </a:solidFill>
                <a:effectLst/>
                <a:uLnTx/>
                <a:uFillTx/>
                <a:latin typeface="+mn-ea"/>
                <a:ea typeface="+mn-ea"/>
                <a:cs typeface="+mj-cs"/>
              </a:rPr>
              <a:t>筛选高效合作伙伴</a:t>
            </a:r>
            <a:r>
              <a:rPr kumimoji="0" lang="zh-CN" altLang="en-US" sz="2800" b="0" i="0" u="none" strike="noStrike" kern="1200" cap="none" spc="0" normalizeH="0" baseline="0" noProof="0" dirty="0" smtClean="0">
                <a:ln>
                  <a:noFill/>
                </a:ln>
                <a:solidFill>
                  <a:schemeClr val="accent6"/>
                </a:solidFill>
                <a:effectLst/>
                <a:uLnTx/>
                <a:uFillTx/>
                <a:latin typeface="+mn-ea"/>
                <a:ea typeface="+mj-ea"/>
                <a:cs typeface="+mj-cs"/>
              </a:rPr>
              <a:t>（</a:t>
            </a:r>
            <a:r>
              <a:rPr kumimoji="0" lang="en-US" altLang="zh-CN" sz="2800" b="0" i="0" u="none" strike="noStrike" kern="1200" cap="none" spc="0" normalizeH="0" baseline="0" noProof="0" dirty="0" smtClean="0">
                <a:ln>
                  <a:noFill/>
                </a:ln>
                <a:solidFill>
                  <a:schemeClr val="accent6"/>
                </a:solidFill>
                <a:effectLst/>
                <a:uLnTx/>
                <a:uFillTx/>
                <a:latin typeface="+mn-ea"/>
                <a:ea typeface="+mj-ea"/>
                <a:cs typeface="+mj-cs"/>
              </a:rPr>
              <a:t>In Cites</a:t>
            </a:r>
            <a:r>
              <a:rPr kumimoji="0" lang="zh-CN" altLang="en-US" sz="2800" b="0" i="0" u="none" strike="noStrike" kern="1200" cap="none" spc="0" normalizeH="0" baseline="0" noProof="0" dirty="0" smtClean="0">
                <a:ln>
                  <a:noFill/>
                </a:ln>
                <a:solidFill>
                  <a:schemeClr val="accent6"/>
                </a:solidFill>
                <a:effectLst/>
                <a:uLnTx/>
                <a:uFillTx/>
                <a:latin typeface="+mn-ea"/>
                <a:ea typeface="+mj-ea"/>
                <a:cs typeface="+mj-cs"/>
              </a:rPr>
              <a:t>）</a:t>
            </a:r>
            <a:endParaRPr kumimoji="0" lang="en-US" altLang="en-US" sz="2800" b="0" i="0" u="none" strike="noStrike" kern="1200" cap="none" spc="0" normalizeH="0" baseline="0" noProof="0" dirty="0">
              <a:ln>
                <a:noFill/>
              </a:ln>
              <a:solidFill>
                <a:schemeClr val="accent6"/>
              </a:solidFill>
              <a:effectLst/>
              <a:uLnTx/>
              <a:uFillTx/>
              <a:latin typeface="+mn-ea"/>
              <a:ea typeface="+mn-ea"/>
              <a:cs typeface="+mj-cs"/>
            </a:endParaRPr>
          </a:p>
        </p:txBody>
      </p:sp>
      <p:sp>
        <p:nvSpPr>
          <p:cNvPr id="5" name="Rectangle 5"/>
          <p:cNvSpPr>
            <a:spLocks noChangeArrowheads="1"/>
          </p:cNvSpPr>
          <p:nvPr/>
        </p:nvSpPr>
        <p:spPr bwMode="auto">
          <a:xfrm>
            <a:off x="76190" y="4159875"/>
            <a:ext cx="11902584" cy="192044"/>
          </a:xfrm>
          <a:prstGeom prst="rect">
            <a:avLst/>
          </a:prstGeom>
          <a:noFill/>
          <a:ln w="28575" algn="ctr">
            <a:solidFill>
              <a:schemeClr val="accent6"/>
            </a:solidFill>
            <a:round/>
          </a:ln>
        </p:spPr>
        <p:txBody>
          <a:bodyPr lIns="0" tIns="0" rIns="182880" bIns="0"/>
          <a:lstStyle/>
          <a:p>
            <a:pPr fontAlgn="base">
              <a:spcBef>
                <a:spcPct val="50000"/>
              </a:spcBef>
              <a:spcAft>
                <a:spcPct val="0"/>
              </a:spcAft>
              <a:defRPr/>
            </a:pPr>
            <a:endParaRPr lang="zh-CN" altLang="zh-CN">
              <a:solidFill>
                <a:srgbClr val="4B4B4B"/>
              </a:solidFill>
              <a:latin typeface="Arial" panose="020B0604020202020204" pitchFamily="34" charset="0"/>
              <a:ea typeface="宋体" panose="02010600030101010101" pitchFamily="2" charset="-122"/>
            </a:endParaRPr>
          </a:p>
        </p:txBody>
      </p:sp>
      <p:sp>
        <p:nvSpPr>
          <p:cNvPr id="6" name="Rectangle 8"/>
          <p:cNvSpPr>
            <a:spLocks noChangeArrowheads="1"/>
          </p:cNvSpPr>
          <p:nvPr/>
        </p:nvSpPr>
        <p:spPr bwMode="auto">
          <a:xfrm>
            <a:off x="6806317" y="4172572"/>
            <a:ext cx="3983048" cy="161888"/>
          </a:xfrm>
          <a:prstGeom prst="rect">
            <a:avLst/>
          </a:prstGeom>
          <a:noFill/>
          <a:ln w="38100" algn="ctr">
            <a:solidFill>
              <a:schemeClr val="accent6"/>
            </a:solidFill>
            <a:round/>
          </a:ln>
        </p:spPr>
        <p:txBody>
          <a:bodyPr lIns="0" tIns="0" rIns="182880" bIns="0"/>
          <a:lstStyle/>
          <a:p>
            <a:pPr fontAlgn="base">
              <a:spcBef>
                <a:spcPct val="50000"/>
              </a:spcBef>
              <a:spcAft>
                <a:spcPct val="0"/>
              </a:spcAft>
              <a:defRPr/>
            </a:pPr>
            <a:endParaRPr lang="zh-CN" altLang="zh-CN">
              <a:solidFill>
                <a:srgbClr val="4B4B4B"/>
              </a:solidFill>
              <a:latin typeface="Arial" panose="020B0604020202020204" pitchFamily="34" charset="0"/>
              <a:ea typeface="宋体" panose="02010600030101010101" pitchFamily="2" charset="-122"/>
            </a:endParaRPr>
          </a:p>
        </p:txBody>
      </p:sp>
      <p:sp>
        <p:nvSpPr>
          <p:cNvPr id="7" name="Rectangle 5"/>
          <p:cNvSpPr>
            <a:spLocks noChangeArrowheads="1"/>
          </p:cNvSpPr>
          <p:nvPr/>
        </p:nvSpPr>
        <p:spPr bwMode="auto">
          <a:xfrm>
            <a:off x="88888" y="3671051"/>
            <a:ext cx="11902584" cy="204741"/>
          </a:xfrm>
          <a:prstGeom prst="rect">
            <a:avLst/>
          </a:prstGeom>
          <a:noFill/>
          <a:ln w="28575" algn="ctr">
            <a:solidFill>
              <a:schemeClr val="accent6"/>
            </a:solidFill>
            <a:round/>
          </a:ln>
        </p:spPr>
        <p:txBody>
          <a:bodyPr lIns="0" tIns="0" rIns="182880" bIns="0"/>
          <a:lstStyle/>
          <a:p>
            <a:pPr fontAlgn="base">
              <a:spcBef>
                <a:spcPct val="50000"/>
              </a:spcBef>
              <a:spcAft>
                <a:spcPct val="0"/>
              </a:spcAft>
              <a:defRPr/>
            </a:pPr>
            <a:endParaRPr lang="zh-CN" altLang="zh-CN">
              <a:solidFill>
                <a:srgbClr val="4B4B4B"/>
              </a:solidFill>
              <a:latin typeface="Arial" panose="020B0604020202020204" pitchFamily="34" charset="0"/>
              <a:ea typeface="宋体" panose="02010600030101010101" pitchFamily="2" charset="-122"/>
            </a:endParaRPr>
          </a:p>
        </p:txBody>
      </p:sp>
      <p:sp>
        <p:nvSpPr>
          <p:cNvPr id="8" name="Rectangle 8"/>
          <p:cNvSpPr>
            <a:spLocks noChangeArrowheads="1"/>
          </p:cNvSpPr>
          <p:nvPr/>
        </p:nvSpPr>
        <p:spPr bwMode="auto">
          <a:xfrm>
            <a:off x="6806317" y="3688496"/>
            <a:ext cx="3983048" cy="166649"/>
          </a:xfrm>
          <a:prstGeom prst="rect">
            <a:avLst/>
          </a:prstGeom>
          <a:noFill/>
          <a:ln w="38100" algn="ctr">
            <a:solidFill>
              <a:schemeClr val="accent6"/>
            </a:solidFill>
            <a:round/>
          </a:ln>
        </p:spPr>
        <p:txBody>
          <a:bodyPr lIns="0" tIns="0" rIns="182880" bIns="0"/>
          <a:lstStyle/>
          <a:p>
            <a:pPr fontAlgn="base">
              <a:spcBef>
                <a:spcPct val="50000"/>
              </a:spcBef>
              <a:spcAft>
                <a:spcPct val="0"/>
              </a:spcAft>
              <a:defRPr/>
            </a:pPr>
            <a:endParaRPr lang="zh-CN" altLang="zh-CN">
              <a:solidFill>
                <a:srgbClr val="4B4B4B"/>
              </a:solidFill>
              <a:latin typeface="Arial" panose="020B0604020202020204" pitchFamily="34" charset="0"/>
              <a:ea typeface="宋体" panose="02010600030101010101" pitchFamily="2" charset="-122"/>
            </a:endParaRPr>
          </a:p>
        </p:txBody>
      </p:sp>
      <p:sp>
        <p:nvSpPr>
          <p:cNvPr id="11" name="TextBox 10"/>
          <p:cNvSpPr txBox="1">
            <a:spLocks noChangeArrowheads="1"/>
          </p:cNvSpPr>
          <p:nvPr/>
        </p:nvSpPr>
        <p:spPr bwMode="auto">
          <a:xfrm>
            <a:off x="6575628" y="4797902"/>
            <a:ext cx="4539660" cy="646331"/>
          </a:xfrm>
          <a:prstGeom prst="rect">
            <a:avLst/>
          </a:prstGeom>
          <a:gradFill>
            <a:gsLst>
              <a:gs pos="0">
                <a:srgbClr val="FBEAC7"/>
              </a:gs>
              <a:gs pos="17999">
                <a:srgbClr val="FEE7F2"/>
              </a:gs>
              <a:gs pos="36000">
                <a:srgbClr val="FAC77D"/>
              </a:gs>
              <a:gs pos="61000">
                <a:srgbClr val="FBA97D"/>
              </a:gs>
              <a:gs pos="82001">
                <a:srgbClr val="FBD49C"/>
              </a:gs>
              <a:gs pos="100000">
                <a:srgbClr val="FEE7F2"/>
              </a:gs>
            </a:gsLst>
            <a:lin ang="16200000" scaled="0"/>
          </a:gradFill>
          <a:ln>
            <a:noFill/>
          </a:ln>
        </p:spPr>
        <p:style>
          <a:lnRef idx="1">
            <a:schemeClr val="accent1"/>
          </a:lnRef>
          <a:fillRef idx="3">
            <a:schemeClr val="accent1"/>
          </a:fillRef>
          <a:effectRef idx="2">
            <a:schemeClr val="accent1"/>
          </a:effectRef>
          <a:fontRef idx="minor">
            <a:schemeClr val="lt1"/>
          </a:fontRef>
        </p:style>
        <p:txBody>
          <a:bodyPr>
            <a:spAutoFit/>
          </a:bodyPr>
          <a:lstStyle/>
          <a:p>
            <a:pPr indent="-457200" fontAlgn="base">
              <a:spcBef>
                <a:spcPct val="0"/>
              </a:spcBef>
              <a:spcAft>
                <a:spcPct val="0"/>
              </a:spcAft>
              <a:buClr>
                <a:prstClr val="white"/>
              </a:buClr>
              <a:defRPr/>
            </a:pPr>
            <a:r>
              <a:rPr lang="zh-CN" altLang="en-US">
                <a:solidFill>
                  <a:prstClr val="black"/>
                </a:solidFill>
              </a:rPr>
              <a:t>       与麻省理工学院合作的论文比与马普学会合作的论文具有更高的相对影响力</a:t>
            </a:r>
            <a:endParaRPr lang="en-US" altLang="zh-CN">
              <a:solidFill>
                <a:prstClr val="black"/>
              </a:solidFill>
            </a:endParaRPr>
          </a:p>
        </p:txBody>
      </p:sp>
      <p:sp>
        <p:nvSpPr>
          <p:cNvPr id="12" name="矩形 11"/>
          <p:cNvSpPr/>
          <p:nvPr/>
        </p:nvSpPr>
        <p:spPr>
          <a:xfrm>
            <a:off x="101588" y="1271294"/>
            <a:ext cx="4063471" cy="380912"/>
          </a:xfrm>
          <a:prstGeom prst="rect">
            <a:avLst/>
          </a:prstGeom>
          <a:noFill/>
          <a:ln w="38100">
            <a:solidFill>
              <a:schemeClr val="accent6"/>
            </a:solidFill>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a:solidFill>
                <a:srgbClr val="4B4B4B"/>
              </a:solidFill>
            </a:endParaRPr>
          </a:p>
        </p:txBody>
      </p:sp>
      <p:sp>
        <p:nvSpPr>
          <p:cNvPr id="13" name="圆角矩形标注 12"/>
          <p:cNvSpPr/>
          <p:nvPr/>
        </p:nvSpPr>
        <p:spPr>
          <a:xfrm>
            <a:off x="5282530" y="1405055"/>
            <a:ext cx="2637023" cy="408623"/>
          </a:xfrm>
          <a:prstGeom prst="wedgeRoundRectCallout">
            <a:avLst>
              <a:gd name="adj1" fmla="val -92882"/>
              <a:gd name="adj2" fmla="val -6881"/>
              <a:gd name="adj3" fmla="val 16667"/>
            </a:avLst>
          </a:prstGeom>
          <a:ln w="28575">
            <a:solidFill>
              <a:schemeClr val="accent6"/>
            </a:solidFill>
          </a:ln>
        </p:spPr>
        <p:style>
          <a:lnRef idx="2">
            <a:schemeClr val="accent1"/>
          </a:lnRef>
          <a:fillRef idx="1">
            <a:schemeClr val="lt1"/>
          </a:fillRef>
          <a:effectRef idx="0">
            <a:schemeClr val="accent1"/>
          </a:effectRef>
          <a:fontRef idx="minor">
            <a:schemeClr val="dk1"/>
          </a:fontRef>
        </p:style>
        <p:txBody>
          <a:bodyPr anchor="ctr">
            <a:spAutoFit/>
          </a:bodyPr>
          <a:lstStyle/>
          <a:p>
            <a:pPr fontAlgn="base">
              <a:spcBef>
                <a:spcPct val="50000"/>
              </a:spcBef>
              <a:spcAft>
                <a:spcPct val="0"/>
              </a:spcAft>
              <a:buClr>
                <a:srgbClr val="FF8000"/>
              </a:buClr>
              <a:defRPr/>
            </a:pPr>
            <a:r>
              <a:rPr lang="zh-CN" altLang="en-US" dirty="0">
                <a:solidFill>
                  <a:srgbClr val="4B4B4B"/>
                </a:solidFill>
                <a:latin typeface="黑体" panose="02010609060101010101" pitchFamily="49" charset="-122"/>
                <a:ea typeface="黑体" panose="02010609060101010101" pitchFamily="49" charset="-122"/>
              </a:rPr>
              <a:t>合作机构的分析</a:t>
            </a:r>
            <a:endParaRPr lang="en-US" altLang="zh-CN" dirty="0">
              <a:solidFill>
                <a:srgbClr val="4B4B4B"/>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675685590"/>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idx="4294967295"/>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2800" b="0" i="0" u="none" strike="noStrike" kern="1200" cap="none" spc="0" normalizeH="0" baseline="0" noProof="0" dirty="0" smtClean="0">
                <a:ln>
                  <a:noFill/>
                </a:ln>
                <a:solidFill>
                  <a:schemeClr val="accent6"/>
                </a:solidFill>
                <a:effectLst/>
                <a:uLnTx/>
                <a:uFillTx/>
                <a:latin typeface="+mn-ea"/>
                <a:ea typeface="+mn-ea"/>
                <a:cs typeface="+mj-cs"/>
              </a:rPr>
              <a:t>Henry Small</a:t>
            </a:r>
            <a:r>
              <a:rPr kumimoji="0" lang="zh-CN" altLang="en-US" sz="2800" b="0" i="0" u="none" strike="noStrike" kern="1200" cap="none" spc="0" normalizeH="0" baseline="0" noProof="0" dirty="0" smtClean="0">
                <a:ln>
                  <a:noFill/>
                </a:ln>
                <a:solidFill>
                  <a:schemeClr val="accent6"/>
                </a:solidFill>
                <a:effectLst/>
                <a:uLnTx/>
                <a:uFillTx/>
                <a:latin typeface="+mn-ea"/>
                <a:ea typeface="+mn-ea"/>
                <a:cs typeface="+mj-cs"/>
              </a:rPr>
              <a:t>：共被引</a:t>
            </a:r>
            <a:r>
              <a:rPr kumimoji="0" lang="en-US" altLang="zh-CN" sz="2800" b="0" i="0" u="none" strike="noStrike" kern="1200" cap="none" spc="0" normalizeH="0" baseline="0" noProof="0" dirty="0" smtClean="0">
                <a:ln>
                  <a:noFill/>
                </a:ln>
                <a:solidFill>
                  <a:schemeClr val="accent6"/>
                </a:solidFill>
                <a:effectLst/>
                <a:uLnTx/>
                <a:uFillTx/>
                <a:latin typeface="+mn-ea"/>
                <a:ea typeface="+mn-ea"/>
                <a:cs typeface="+mj-cs"/>
              </a:rPr>
              <a:t>(co-citation)</a:t>
            </a:r>
            <a:r>
              <a:rPr kumimoji="0" lang="zh-CN" altLang="en-US" sz="2800" b="0" i="0" u="none" strike="noStrike" kern="1200" cap="none" spc="0" normalizeH="0" baseline="0" noProof="0" dirty="0" smtClean="0">
                <a:ln>
                  <a:noFill/>
                </a:ln>
                <a:solidFill>
                  <a:schemeClr val="accent6"/>
                </a:solidFill>
                <a:effectLst/>
                <a:uLnTx/>
                <a:uFillTx/>
                <a:latin typeface="+mn-ea"/>
                <a:ea typeface="+mn-ea"/>
                <a:cs typeface="+mj-cs"/>
              </a:rPr>
              <a:t>分析的创始人</a:t>
            </a:r>
            <a:endParaRPr kumimoji="0" lang="en-US" altLang="en-US" sz="2800" b="0" i="0" u="none" strike="noStrike" kern="1200" cap="none" spc="0" normalizeH="0" baseline="0" noProof="0" dirty="0" smtClean="0">
              <a:ln>
                <a:noFill/>
              </a:ln>
              <a:solidFill>
                <a:schemeClr val="accent6"/>
              </a:solidFill>
              <a:effectLst/>
              <a:uLnTx/>
              <a:uFillTx/>
              <a:latin typeface="+mn-ea"/>
              <a:ea typeface="+mn-ea"/>
              <a:cs typeface="+mj-cs"/>
            </a:endParaRPr>
          </a:p>
        </p:txBody>
      </p:sp>
      <p:sp>
        <p:nvSpPr>
          <p:cNvPr id="19458" name="Rectangle 3"/>
          <p:cNvSpPr>
            <a:spLocks noGrp="1" noChangeArrowheads="1"/>
          </p:cNvSpPr>
          <p:nvPr>
            <p:ph idx="4294967295"/>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ts val="575"/>
              </a:spcAft>
              <a:buClr>
                <a:schemeClr val="accent6">
                  <a:lumMod val="75000"/>
                </a:schemeClr>
              </a:buClr>
              <a:buSzTx/>
              <a:buFont typeface="Arial" panose="020B0604020202020204" pitchFamily="34" charset="0"/>
              <a:buChar char="•"/>
              <a:defRPr/>
            </a:pPr>
            <a:r>
              <a:rPr kumimoji="0" lang="zh-CN" altLang="en-US" sz="2400" b="0" i="0" u="none" strike="noStrike" kern="1200" cap="none" spc="0" normalizeH="0" baseline="0" noProof="0" dirty="0" smtClean="0">
                <a:ln>
                  <a:noFill/>
                </a:ln>
                <a:solidFill>
                  <a:schemeClr val="tx1"/>
                </a:solidFill>
                <a:effectLst/>
                <a:uLnTx/>
                <a:uFillTx/>
                <a:latin typeface="+mn-ea"/>
                <a:ea typeface="+mn-ea"/>
                <a:cs typeface="Times New Roman" panose="02020603050405020304" pitchFamily="18" charset="0"/>
              </a:rPr>
              <a:t>“共被引”是一种新的文献耦合形式，即两篇文献被共同引用的情形。两篇文献的共被引频率是通过对比</a:t>
            </a:r>
            <a:r>
              <a:rPr kumimoji="0" lang="en-US" altLang="zh-CN" sz="2400" b="0" i="0" u="none" strike="noStrike" kern="1200" cap="none" spc="0" normalizeH="0" baseline="0" noProof="0" dirty="0" smtClean="0">
                <a:ln>
                  <a:noFill/>
                </a:ln>
                <a:solidFill>
                  <a:schemeClr val="tx1"/>
                </a:solidFill>
                <a:effectLst/>
                <a:uLnTx/>
                <a:uFillTx/>
                <a:latin typeface="+mn-ea"/>
                <a:ea typeface="+mn-ea"/>
                <a:cs typeface="Times New Roman" panose="02020603050405020304" pitchFamily="18" charset="0"/>
              </a:rPr>
              <a:t>SCI</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Times New Roman" panose="02020603050405020304" pitchFamily="18" charset="0"/>
              </a:rPr>
              <a:t>中施引文献列表并计算相同条目得到的；</a:t>
            </a:r>
            <a:endParaRPr kumimoji="0" lang="en-US" sz="2400" b="0" i="0" u="none" strike="noStrike" kern="1200" cap="none" spc="0" normalizeH="0" baseline="0" noProof="0" dirty="0" smtClean="0">
              <a:ln>
                <a:noFill/>
              </a:ln>
              <a:solidFill>
                <a:schemeClr val="tx1"/>
              </a:solidFill>
              <a:effectLst/>
              <a:uLnTx/>
              <a:uFillTx/>
              <a:latin typeface="+mn-ea"/>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ts val="575"/>
              </a:spcAft>
              <a:buClr>
                <a:schemeClr val="accent6">
                  <a:lumMod val="75000"/>
                </a:schemeClr>
              </a:buClr>
              <a:buSzTx/>
              <a:buFont typeface="Arial" panose="020B0604020202020204" pitchFamily="34" charset="0"/>
              <a:buChar char="•"/>
              <a:defRPr/>
            </a:pPr>
            <a:r>
              <a:rPr kumimoji="0" lang="zh-CN" altLang="en-US" sz="2400" b="0" i="0" u="none" strike="noStrike" kern="1200" cap="none" spc="0" normalizeH="0" baseline="0" noProof="0" dirty="0" smtClean="0">
                <a:ln>
                  <a:noFill/>
                </a:ln>
                <a:solidFill>
                  <a:schemeClr val="tx1"/>
                </a:solidFill>
                <a:effectLst/>
                <a:uLnTx/>
                <a:uFillTx/>
                <a:latin typeface="+mn-ea"/>
                <a:ea typeface="+mn-ea"/>
                <a:cs typeface="Times New Roman" panose="02020603050405020304" pitchFamily="18" charset="0"/>
              </a:rPr>
              <a:t>共被引文献形成的网络能够用来</a:t>
            </a:r>
            <a:r>
              <a:rPr kumimoji="0" lang="en-US" altLang="zh-CN" sz="2400" b="0" i="0" u="none" strike="noStrike" kern="1200" cap="none" spc="0" normalizeH="0" baseline="0" noProof="0" dirty="0" smtClean="0">
                <a:ln>
                  <a:noFill/>
                </a:ln>
                <a:solidFill>
                  <a:schemeClr val="tx1"/>
                </a:solidFill>
                <a:effectLst/>
                <a:uLnTx/>
                <a:uFillTx/>
                <a:latin typeface="+mn-ea"/>
                <a:ea typeface="+mn-ea"/>
                <a:cs typeface="Times New Roman" panose="02020603050405020304" pitchFamily="18" charset="0"/>
              </a:rPr>
              <a:t/>
            </a:r>
            <a:br>
              <a:rPr kumimoji="0" lang="en-US" altLang="zh-CN" sz="2400" b="0" i="0" u="none" strike="noStrike" kern="1200" cap="none" spc="0" normalizeH="0" baseline="0" noProof="0" dirty="0" smtClean="0">
                <a:ln>
                  <a:noFill/>
                </a:ln>
                <a:solidFill>
                  <a:schemeClr val="tx1"/>
                </a:solidFill>
                <a:effectLst/>
                <a:uLnTx/>
                <a:uFillTx/>
                <a:latin typeface="+mn-ea"/>
                <a:ea typeface="+mn-ea"/>
                <a:cs typeface="Times New Roman" panose="02020603050405020304" pitchFamily="18" charset="0"/>
              </a:rPr>
            </a:br>
            <a:r>
              <a:rPr kumimoji="0" lang="zh-CN" altLang="en-US" sz="2400" b="0" i="0" u="none" strike="noStrike" kern="1200" cap="none" spc="0" normalizeH="0" baseline="0" noProof="0" dirty="0" smtClean="0">
                <a:ln>
                  <a:noFill/>
                </a:ln>
                <a:solidFill>
                  <a:schemeClr val="tx1"/>
                </a:solidFill>
                <a:effectLst/>
                <a:uLnTx/>
                <a:uFillTx/>
                <a:latin typeface="+mn-ea"/>
                <a:ea typeface="+mn-ea"/>
                <a:cs typeface="Times New Roman" panose="02020603050405020304" pitchFamily="18" charset="0"/>
              </a:rPr>
              <a:t>定义特定的科学领域；</a:t>
            </a:r>
            <a:endParaRPr kumimoji="0" lang="en-US" sz="2400" b="0" i="0" u="none" strike="noStrike" kern="1200" cap="none" spc="0" normalizeH="0" baseline="0" noProof="0" dirty="0" smtClean="0">
              <a:ln>
                <a:noFill/>
              </a:ln>
              <a:solidFill>
                <a:schemeClr val="tx1"/>
              </a:solidFill>
              <a:effectLst/>
              <a:uLnTx/>
              <a:uFillTx/>
              <a:latin typeface="+mn-ea"/>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ts val="575"/>
              </a:spcAft>
              <a:buClr>
                <a:schemeClr val="accent6">
                  <a:lumMod val="75000"/>
                </a:schemeClr>
              </a:buClr>
              <a:buSzTx/>
              <a:buFont typeface="Arial" panose="020B0604020202020204" pitchFamily="34" charset="0"/>
              <a:buChar char="•"/>
              <a:defRPr/>
            </a:pPr>
            <a:r>
              <a:rPr kumimoji="0" lang="zh-CN" altLang="en-US" sz="2400" b="0" i="0" u="none" strike="noStrike" kern="1200" cap="none" spc="0" normalizeH="0" baseline="0" noProof="0" dirty="0" smtClean="0">
                <a:ln>
                  <a:noFill/>
                </a:ln>
                <a:solidFill>
                  <a:schemeClr val="tx1"/>
                </a:solidFill>
                <a:effectLst/>
                <a:uLnTx/>
                <a:uFillTx/>
                <a:latin typeface="+mn-ea"/>
                <a:ea typeface="+mn-ea"/>
                <a:cs typeface="Times New Roman" panose="02020603050405020304" pitchFamily="18" charset="0"/>
              </a:rPr>
              <a:t>共被引文献聚类能够为我们提供</a:t>
            </a:r>
            <a:r>
              <a:rPr kumimoji="0" lang="en-US" altLang="zh-CN" sz="2400" b="0" i="0" u="none" strike="noStrike" kern="1200" cap="none" spc="0" normalizeH="0" baseline="0" noProof="0" dirty="0" smtClean="0">
                <a:ln>
                  <a:noFill/>
                </a:ln>
                <a:solidFill>
                  <a:schemeClr val="tx1"/>
                </a:solidFill>
                <a:effectLst/>
                <a:uLnTx/>
                <a:uFillTx/>
                <a:latin typeface="+mn-ea"/>
                <a:ea typeface="+mn-ea"/>
                <a:cs typeface="Times New Roman" panose="02020603050405020304" pitchFamily="18" charset="0"/>
              </a:rPr>
              <a:t/>
            </a:r>
            <a:br>
              <a:rPr kumimoji="0" lang="en-US" altLang="zh-CN" sz="2400" b="0" i="0" u="none" strike="noStrike" kern="1200" cap="none" spc="0" normalizeH="0" baseline="0" noProof="0" dirty="0" smtClean="0">
                <a:ln>
                  <a:noFill/>
                </a:ln>
                <a:solidFill>
                  <a:schemeClr val="tx1"/>
                </a:solidFill>
                <a:effectLst/>
                <a:uLnTx/>
                <a:uFillTx/>
                <a:latin typeface="+mn-ea"/>
                <a:ea typeface="+mn-ea"/>
                <a:cs typeface="Times New Roman" panose="02020603050405020304" pitchFamily="18" charset="0"/>
              </a:rPr>
            </a:br>
            <a:r>
              <a:rPr kumimoji="0" lang="zh-CN" altLang="en-US" sz="2400" b="0" i="0" u="none" strike="noStrike" kern="1200" cap="none" spc="0" normalizeH="0" baseline="0" noProof="0" dirty="0" smtClean="0">
                <a:ln>
                  <a:noFill/>
                </a:ln>
                <a:solidFill>
                  <a:schemeClr val="tx1"/>
                </a:solidFill>
                <a:effectLst/>
                <a:uLnTx/>
                <a:uFillTx/>
                <a:latin typeface="+mn-ea"/>
                <a:ea typeface="+mn-ea"/>
                <a:cs typeface="Times New Roman" panose="02020603050405020304" pitchFamily="18" charset="0"/>
              </a:rPr>
              <a:t>一种全新的视角来探索科学的结构。</a:t>
            </a:r>
            <a:endParaRPr kumimoji="0" lang="en-US" sz="2400" b="0" i="0" u="none" strike="noStrike" kern="1200" cap="none" spc="0" normalizeH="0" baseline="0" noProof="0" dirty="0" smtClean="0">
              <a:ln>
                <a:noFill/>
              </a:ln>
              <a:solidFill>
                <a:schemeClr val="tx1"/>
              </a:solidFill>
              <a:effectLst/>
              <a:uLnTx/>
              <a:uFillTx/>
              <a:latin typeface="+mn-ea"/>
              <a:ea typeface="+mn-ea"/>
              <a:cs typeface="Times New Roman" panose="02020603050405020304" pitchFamily="18" charset="0"/>
            </a:endParaRPr>
          </a:p>
        </p:txBody>
      </p:sp>
      <p:pic>
        <p:nvPicPr>
          <p:cNvPr id="19459" name="Picture 4" descr="small_high"/>
          <p:cNvPicPr>
            <a:picLocks noChangeAspect="1" noChangeArrowheads="1"/>
          </p:cNvPicPr>
          <p:nvPr/>
        </p:nvPicPr>
        <p:blipFill>
          <a:blip r:embed="rId2" cstate="print"/>
          <a:srcRect/>
          <a:stretch>
            <a:fillRect/>
          </a:stretch>
        </p:blipFill>
        <p:spPr bwMode="auto">
          <a:xfrm>
            <a:off x="8690286" y="2686869"/>
            <a:ext cx="2133322" cy="21338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4581" name="Rectangle 5"/>
          <p:cNvSpPr>
            <a:spLocks noChangeArrowheads="1"/>
          </p:cNvSpPr>
          <p:nvPr/>
        </p:nvSpPr>
        <p:spPr bwMode="auto">
          <a:xfrm>
            <a:off x="2844430" y="5712991"/>
            <a:ext cx="8431702" cy="461665"/>
          </a:xfrm>
          <a:prstGeom prst="rect">
            <a:avLst/>
          </a:prstGeom>
          <a:noFill/>
          <a:ln w="9525">
            <a:noFill/>
            <a:miter lim="800000"/>
          </a:ln>
          <a:effectLst>
            <a:prstShdw prst="shdw17" dist="17961" dir="2700000">
              <a:schemeClr val="accent1">
                <a:gamma/>
                <a:shade val="60000"/>
                <a:invGamma/>
              </a:schemeClr>
            </a:prstShdw>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Henry Small, “Co-Citation in the Scientific Literature: A New Measure of the Relationship Between Two Documents,” </a:t>
            </a:r>
            <a:r>
              <a:rPr kumimoji="0" lang="en-US" sz="1200" b="0" i="1"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Journal of the American Society for Information Science,</a:t>
            </a: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 24(4): 265-69, July/August 1973</a:t>
            </a:r>
          </a:p>
        </p:txBody>
      </p:sp>
    </p:spTree>
    <p:extLst>
      <p:ext uri="{BB962C8B-B14F-4D97-AF65-F5344CB8AC3E}">
        <p14:creationId xmlns:p14="http://schemas.microsoft.com/office/powerpoint/2010/main" val="1579253725"/>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Documents and Settings\Administrator.pc1\桌面\QQ截图20140509155952.jpg"/>
          <p:cNvPicPr>
            <a:picLocks noChangeAspect="1"/>
          </p:cNvPicPr>
          <p:nvPr/>
        </p:nvPicPr>
        <p:blipFill>
          <a:blip r:embed="rId2"/>
          <a:stretch>
            <a:fillRect/>
          </a:stretch>
        </p:blipFill>
        <p:spPr>
          <a:xfrm>
            <a:off x="143915" y="-12697"/>
            <a:ext cx="11997822" cy="5453387"/>
          </a:xfrm>
          <a:prstGeom prst="rect">
            <a:avLst/>
          </a:prstGeom>
          <a:noFill/>
          <a:ln w="9525">
            <a:noFill/>
          </a:ln>
        </p:spPr>
      </p:pic>
      <p:pic>
        <p:nvPicPr>
          <p:cNvPr id="13315" name="Picture 3" descr="C:\Documents and Settings\Administrator.pc1\桌面\QQ截图20140509160006.jpg"/>
          <p:cNvPicPr>
            <a:picLocks noChangeAspect="1"/>
          </p:cNvPicPr>
          <p:nvPr/>
        </p:nvPicPr>
        <p:blipFill>
          <a:blip r:embed="rId3"/>
          <a:srcRect t="39832" b="12035"/>
          <a:stretch>
            <a:fillRect/>
          </a:stretch>
        </p:blipFill>
        <p:spPr>
          <a:xfrm>
            <a:off x="2543902" y="4969312"/>
            <a:ext cx="9599950" cy="1934714"/>
          </a:xfrm>
          <a:prstGeom prst="rect">
            <a:avLst/>
          </a:prstGeom>
          <a:noFill/>
          <a:ln w="9525">
            <a:noFill/>
          </a:ln>
        </p:spPr>
      </p:pic>
      <p:pic>
        <p:nvPicPr>
          <p:cNvPr id="13316" name="Picture 2" descr="C:\Documents and Settings\Administrator.pc1\桌面\QQ截图20140514123507.jpg"/>
          <p:cNvPicPr>
            <a:picLocks noChangeAspect="1"/>
          </p:cNvPicPr>
          <p:nvPr/>
        </p:nvPicPr>
        <p:blipFill>
          <a:blip r:embed="rId4"/>
          <a:stretch>
            <a:fillRect/>
          </a:stretch>
        </p:blipFill>
        <p:spPr>
          <a:xfrm>
            <a:off x="143915" y="5440690"/>
            <a:ext cx="2419036" cy="1417310"/>
          </a:xfrm>
          <a:prstGeom prst="rect">
            <a:avLst/>
          </a:prstGeom>
          <a:noFill/>
          <a:ln w="9525">
            <a:noFill/>
          </a:ln>
        </p:spPr>
      </p:pic>
      <p:sp>
        <p:nvSpPr>
          <p:cNvPr id="13317" name="TextBox 5"/>
          <p:cNvSpPr txBox="1"/>
          <p:nvPr/>
        </p:nvSpPr>
        <p:spPr>
          <a:xfrm>
            <a:off x="5902617" y="2239456"/>
            <a:ext cx="1031051" cy="769441"/>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4400" dirty="0">
                <a:solidFill>
                  <a:schemeClr val="bg1"/>
                </a:solidFill>
                <a:latin typeface="Times New Roman" panose="02020603050405020304" pitchFamily="18" charset="0"/>
                <a:ea typeface="宋体" panose="02010600030101010101" pitchFamily="2" charset="-122"/>
              </a:rPr>
              <a:t>ESI</a:t>
            </a:r>
            <a:endParaRPr lang="zh-CN" altLang="en-US" sz="4400" dirty="0">
              <a:solidFill>
                <a:schemeClr val="bg1"/>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0373861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3"/>
          <p:cNvSpPr txBox="1"/>
          <p:nvPr/>
        </p:nvSpPr>
        <p:spPr>
          <a:xfrm>
            <a:off x="5134365" y="136506"/>
            <a:ext cx="1261884" cy="4616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400" dirty="0">
                <a:latin typeface="Times New Roman" panose="02020603050405020304" pitchFamily="18" charset="0"/>
              </a:rPr>
              <a:t>（</a:t>
            </a:r>
            <a:r>
              <a:rPr lang="en-US" altLang="zh-CN" sz="2400" dirty="0">
                <a:latin typeface="Times New Roman" panose="02020603050405020304" pitchFamily="18" charset="0"/>
              </a:rPr>
              <a:t>ESI</a:t>
            </a:r>
            <a:r>
              <a:rPr lang="zh-CN" altLang="en-US" sz="2400" dirty="0">
                <a:latin typeface="Times New Roman" panose="02020603050405020304" pitchFamily="18" charset="0"/>
              </a:rPr>
              <a:t>）</a:t>
            </a:r>
          </a:p>
        </p:txBody>
      </p:sp>
      <p:pic>
        <p:nvPicPr>
          <p:cNvPr id="14339" name="Picture 5" descr="OLG2XT)KBL%9BOYOE~3V549"/>
          <p:cNvPicPr>
            <a:picLocks noChangeAspect="1"/>
          </p:cNvPicPr>
          <p:nvPr/>
        </p:nvPicPr>
        <p:blipFill>
          <a:blip r:embed="rId2"/>
          <a:stretch>
            <a:fillRect/>
          </a:stretch>
        </p:blipFill>
        <p:spPr>
          <a:xfrm>
            <a:off x="526999" y="136506"/>
            <a:ext cx="4203153" cy="703100"/>
          </a:xfrm>
          <a:prstGeom prst="rect">
            <a:avLst/>
          </a:prstGeom>
          <a:noFill/>
          <a:ln w="9525">
            <a:noFill/>
          </a:ln>
        </p:spPr>
      </p:pic>
      <p:pic>
        <p:nvPicPr>
          <p:cNvPr id="14340" name="Picture 6" descr="PJNCNKCDE[DK99`UU{$Z6)5"/>
          <p:cNvPicPr>
            <a:picLocks noChangeAspect="1"/>
          </p:cNvPicPr>
          <p:nvPr/>
        </p:nvPicPr>
        <p:blipFill>
          <a:blip r:embed="rId3"/>
          <a:stretch>
            <a:fillRect/>
          </a:stretch>
        </p:blipFill>
        <p:spPr>
          <a:xfrm>
            <a:off x="526982" y="839606"/>
            <a:ext cx="10435924" cy="5481956"/>
          </a:xfrm>
          <a:prstGeom prst="rect">
            <a:avLst/>
          </a:prstGeom>
          <a:noFill/>
          <a:ln w="9525">
            <a:noFill/>
          </a:ln>
        </p:spPr>
      </p:pic>
    </p:spTree>
    <p:extLst>
      <p:ext uri="{BB962C8B-B14F-4D97-AF65-F5344CB8AC3E}">
        <p14:creationId xmlns:p14="http://schemas.microsoft.com/office/powerpoint/2010/main" val="18422113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7" descr="J8~`A~JFPKL5`J5U3%{8X7O"/>
          <p:cNvPicPr>
            <a:picLocks noChangeAspect="1"/>
          </p:cNvPicPr>
          <p:nvPr/>
        </p:nvPicPr>
        <p:blipFill>
          <a:blip r:embed="rId2"/>
          <a:stretch>
            <a:fillRect/>
          </a:stretch>
        </p:blipFill>
        <p:spPr>
          <a:xfrm>
            <a:off x="222238" y="46027"/>
            <a:ext cx="8368211" cy="2742565"/>
          </a:xfrm>
          <a:prstGeom prst="rect">
            <a:avLst/>
          </a:prstGeom>
          <a:noFill/>
          <a:ln w="9525">
            <a:noFill/>
          </a:ln>
        </p:spPr>
      </p:pic>
      <p:pic>
        <p:nvPicPr>
          <p:cNvPr id="15363" name="Picture 8" descr="[EL6Z8]K@27OJS083U9_])E"/>
          <p:cNvPicPr>
            <a:picLocks noChangeAspect="1"/>
          </p:cNvPicPr>
          <p:nvPr/>
        </p:nvPicPr>
        <p:blipFill>
          <a:blip r:embed="rId3"/>
          <a:stretch>
            <a:fillRect/>
          </a:stretch>
        </p:blipFill>
        <p:spPr>
          <a:xfrm>
            <a:off x="222238" y="2788592"/>
            <a:ext cx="8368211" cy="577716"/>
          </a:xfrm>
          <a:prstGeom prst="rect">
            <a:avLst/>
          </a:prstGeom>
          <a:noFill/>
          <a:ln w="9525">
            <a:noFill/>
          </a:ln>
        </p:spPr>
      </p:pic>
      <p:pic>
        <p:nvPicPr>
          <p:cNvPr id="15364" name="Picture 10" descr="R8L}0B6P_BO1@DWY)I1TWJC"/>
          <p:cNvPicPr>
            <a:picLocks noChangeAspect="1"/>
          </p:cNvPicPr>
          <p:nvPr/>
        </p:nvPicPr>
        <p:blipFill>
          <a:blip r:embed="rId4"/>
          <a:stretch>
            <a:fillRect/>
          </a:stretch>
        </p:blipFill>
        <p:spPr>
          <a:xfrm>
            <a:off x="239169" y="3499627"/>
            <a:ext cx="8368211" cy="2398157"/>
          </a:xfrm>
          <a:prstGeom prst="rect">
            <a:avLst/>
          </a:prstGeom>
          <a:noFill/>
          <a:ln w="9525">
            <a:noFill/>
          </a:ln>
        </p:spPr>
      </p:pic>
      <p:pic>
        <p:nvPicPr>
          <p:cNvPr id="15365" name="Picture 11" descr="QQ截图20141114110926"/>
          <p:cNvPicPr>
            <a:picLocks noChangeAspect="1"/>
          </p:cNvPicPr>
          <p:nvPr/>
        </p:nvPicPr>
        <p:blipFill>
          <a:blip r:embed="rId5"/>
          <a:stretch>
            <a:fillRect/>
          </a:stretch>
        </p:blipFill>
        <p:spPr>
          <a:xfrm>
            <a:off x="7032769" y="2453707"/>
            <a:ext cx="4548124" cy="912602"/>
          </a:xfrm>
          <a:prstGeom prst="rect">
            <a:avLst/>
          </a:prstGeom>
          <a:noFill/>
          <a:ln w="9525">
            <a:noFill/>
          </a:ln>
        </p:spPr>
      </p:pic>
    </p:spTree>
    <p:extLst>
      <p:ext uri="{BB962C8B-B14F-4D97-AF65-F5344CB8AC3E}">
        <p14:creationId xmlns:p14="http://schemas.microsoft.com/office/powerpoint/2010/main" val="22153247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4"/>
          <p:cNvGrpSpPr/>
          <p:nvPr/>
        </p:nvGrpSpPr>
        <p:grpSpPr>
          <a:xfrm>
            <a:off x="8666640" y="5854960"/>
            <a:ext cx="3428578" cy="931651"/>
            <a:chOff x="6500826" y="5854935"/>
            <a:chExt cx="2571768" cy="931651"/>
          </a:xfrm>
        </p:grpSpPr>
        <p:pic>
          <p:nvPicPr>
            <p:cNvPr id="4" name="Picture 2" descr="C:\Users\SCU-lnqn\Desktop\四川大学图书馆logo.jpg"/>
            <p:cNvPicPr>
              <a:picLocks noChangeAspect="1" noChangeArrowheads="1"/>
            </p:cNvPicPr>
            <p:nvPr/>
          </p:nvPicPr>
          <p:blipFill>
            <a:blip r:embed="rId2" cstate="print"/>
            <a:srcRect r="74000"/>
            <a:stretch>
              <a:fillRect/>
            </a:stretch>
          </p:blipFill>
          <p:spPr bwMode="auto">
            <a:xfrm>
              <a:off x="8143900" y="5854935"/>
              <a:ext cx="928694" cy="890261"/>
            </a:xfrm>
            <a:prstGeom prst="rect">
              <a:avLst/>
            </a:prstGeom>
            <a:noFill/>
          </p:spPr>
        </p:pic>
        <p:pic>
          <p:nvPicPr>
            <p:cNvPr id="5" name="Picture 2" descr="C:\Users\SCU-lnqn\Desktop\四川大学图书馆logo.jpg"/>
            <p:cNvPicPr>
              <a:picLocks noChangeAspect="1" noChangeArrowheads="1"/>
            </p:cNvPicPr>
            <p:nvPr/>
          </p:nvPicPr>
          <p:blipFill>
            <a:blip r:embed="rId2" cstate="print"/>
            <a:srcRect l="28000"/>
            <a:stretch>
              <a:fillRect/>
            </a:stretch>
          </p:blipFill>
          <p:spPr bwMode="auto">
            <a:xfrm>
              <a:off x="6500826" y="6242538"/>
              <a:ext cx="1571636" cy="544048"/>
            </a:xfrm>
            <a:prstGeom prst="rect">
              <a:avLst/>
            </a:prstGeom>
            <a:noFill/>
          </p:spPr>
        </p:pic>
      </p:grpSp>
      <p:sp>
        <p:nvSpPr>
          <p:cNvPr id="6" name="TextBox 5"/>
          <p:cNvSpPr txBox="1"/>
          <p:nvPr/>
        </p:nvSpPr>
        <p:spPr>
          <a:xfrm>
            <a:off x="285672" y="1196775"/>
            <a:ext cx="11619069" cy="4185761"/>
          </a:xfrm>
          <a:prstGeom prst="rect">
            <a:avLst/>
          </a:prstGeom>
          <a:noFill/>
        </p:spPr>
        <p:txBody>
          <a:bodyPr wrap="square" rtlCol="0">
            <a:spAutoFit/>
          </a:bodyPr>
          <a:lstStyle/>
          <a:p>
            <a:pPr lvl="1">
              <a:spcBef>
                <a:spcPts val="600"/>
              </a:spcBef>
              <a:spcAft>
                <a:spcPts val="600"/>
              </a:spcAft>
              <a:buFont typeface="Wingdings" panose="05000000000000000000" pitchFamily="2" charset="2"/>
              <a:buChar char="p"/>
            </a:pPr>
            <a:r>
              <a:rPr lang="zh-CN" altLang="en-US" sz="3600" dirty="0" smtClean="0"/>
              <a:t>布尔</a:t>
            </a:r>
            <a:r>
              <a:rPr lang="zh-CN" altLang="en-US" sz="3600" dirty="0"/>
              <a:t>检索（</a:t>
            </a:r>
            <a:r>
              <a:rPr lang="en-US" altLang="zh-CN" sz="3600" dirty="0"/>
              <a:t>and, or, not</a:t>
            </a:r>
            <a:r>
              <a:rPr lang="zh-CN" altLang="en-US" sz="3600" dirty="0"/>
              <a:t>）</a:t>
            </a:r>
            <a:endParaRPr lang="en-US" altLang="zh-CN" sz="3600" dirty="0"/>
          </a:p>
          <a:p>
            <a:pPr lvl="1">
              <a:spcBef>
                <a:spcPts val="600"/>
              </a:spcBef>
              <a:spcAft>
                <a:spcPts val="600"/>
              </a:spcAft>
              <a:buFont typeface="Wingdings" panose="05000000000000000000" pitchFamily="2" charset="2"/>
              <a:buChar char="p"/>
            </a:pPr>
            <a:r>
              <a:rPr lang="zh-CN" altLang="en-US" sz="3600" dirty="0"/>
              <a:t>邻近检索（</a:t>
            </a:r>
            <a:r>
              <a:rPr lang="en-US" altLang="zh-CN" sz="3600" dirty="0" smtClean="0"/>
              <a:t>near/</a:t>
            </a:r>
            <a:r>
              <a:rPr lang="en-US" altLang="zh-CN" sz="3600" dirty="0" err="1" smtClean="0"/>
              <a:t>x,SAME</a:t>
            </a:r>
            <a:r>
              <a:rPr lang="zh-CN" altLang="en-US" sz="3600" dirty="0" smtClean="0"/>
              <a:t>）</a:t>
            </a:r>
            <a:endParaRPr lang="en-US" altLang="zh-CN" sz="3600" dirty="0"/>
          </a:p>
          <a:p>
            <a:pPr lvl="1">
              <a:spcBef>
                <a:spcPts val="600"/>
              </a:spcBef>
              <a:spcAft>
                <a:spcPts val="600"/>
              </a:spcAft>
              <a:buFont typeface="Wingdings" panose="05000000000000000000" pitchFamily="2" charset="2"/>
              <a:buChar char="p"/>
            </a:pPr>
            <a:r>
              <a:rPr lang="zh-CN" altLang="en-US" sz="3600" dirty="0"/>
              <a:t>截词检索（*</a:t>
            </a:r>
            <a:r>
              <a:rPr lang="en-US" altLang="zh-CN" sz="3600" dirty="0"/>
              <a:t>,$,?</a:t>
            </a:r>
            <a:r>
              <a:rPr lang="zh-CN" altLang="en-US" sz="3600" dirty="0"/>
              <a:t>）</a:t>
            </a:r>
            <a:endParaRPr lang="en-US" altLang="zh-CN" sz="3600" dirty="0"/>
          </a:p>
          <a:p>
            <a:pPr lvl="1">
              <a:spcBef>
                <a:spcPts val="600"/>
              </a:spcBef>
              <a:spcAft>
                <a:spcPts val="600"/>
              </a:spcAft>
              <a:buFont typeface="Wingdings" panose="05000000000000000000" pitchFamily="2" charset="2"/>
              <a:buChar char="p"/>
            </a:pPr>
            <a:r>
              <a:rPr lang="zh-CN" altLang="en-US" sz="3600" dirty="0"/>
              <a:t>精确短语检索（“”）</a:t>
            </a:r>
            <a:endParaRPr lang="en-US" altLang="zh-CN" sz="3600" dirty="0"/>
          </a:p>
          <a:p>
            <a:pPr lvl="1">
              <a:spcBef>
                <a:spcPts val="600"/>
              </a:spcBef>
              <a:spcAft>
                <a:spcPts val="600"/>
              </a:spcAft>
              <a:buFont typeface="Wingdings" panose="05000000000000000000" pitchFamily="2" charset="2"/>
              <a:buChar char="p"/>
            </a:pPr>
            <a:r>
              <a:rPr lang="zh-CN" altLang="en-US" sz="3600" dirty="0"/>
              <a:t>词形还原检索（</a:t>
            </a:r>
            <a:r>
              <a:rPr lang="en-US" altLang="zh-CN" sz="3600" dirty="0"/>
              <a:t>Lemmatization</a:t>
            </a:r>
            <a:r>
              <a:rPr lang="zh-CN" altLang="en-US" sz="3600" dirty="0"/>
              <a:t>）</a:t>
            </a:r>
            <a:endParaRPr lang="en-US" altLang="zh-CN" sz="3600" dirty="0"/>
          </a:p>
          <a:p>
            <a:pPr lvl="1">
              <a:spcBef>
                <a:spcPts val="600"/>
              </a:spcBef>
              <a:spcAft>
                <a:spcPts val="600"/>
              </a:spcAft>
              <a:buFont typeface="Wingdings" panose="05000000000000000000" pitchFamily="2" charset="2"/>
              <a:buChar char="p"/>
            </a:pPr>
            <a:r>
              <a:rPr lang="zh-CN" altLang="en-US" sz="3600" dirty="0"/>
              <a:t>逻辑算符及其先后次序</a:t>
            </a:r>
          </a:p>
        </p:txBody>
      </p:sp>
      <p:sp>
        <p:nvSpPr>
          <p:cNvPr id="7" name="TextBox 6"/>
          <p:cNvSpPr txBox="1"/>
          <p:nvPr/>
        </p:nvSpPr>
        <p:spPr>
          <a:xfrm>
            <a:off x="1270699" y="404664"/>
            <a:ext cx="3528393" cy="461665"/>
          </a:xfrm>
          <a:prstGeom prst="rect">
            <a:avLst/>
          </a:prstGeom>
          <a:noFill/>
        </p:spPr>
        <p:txBody>
          <a:bodyPr wrap="square" rtlCol="0">
            <a:spAutoFit/>
          </a:bodyPr>
          <a:lstStyle/>
          <a:p>
            <a:r>
              <a:rPr lang="zh-CN" altLang="en-US" sz="2400" dirty="0" smtClean="0">
                <a:solidFill>
                  <a:srgbClr val="C00000"/>
                </a:solidFill>
              </a:rPr>
              <a:t>检索技术</a:t>
            </a:r>
            <a:endParaRPr lang="zh-CN" altLang="en-US" sz="2400" dirty="0">
              <a:solidFill>
                <a:srgbClr val="C00000"/>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4"/>
          <p:cNvGrpSpPr/>
          <p:nvPr/>
        </p:nvGrpSpPr>
        <p:grpSpPr>
          <a:xfrm>
            <a:off x="8666640" y="5854960"/>
            <a:ext cx="3428578" cy="931651"/>
            <a:chOff x="6500826" y="5854935"/>
            <a:chExt cx="2571768" cy="931651"/>
          </a:xfrm>
        </p:grpSpPr>
        <p:pic>
          <p:nvPicPr>
            <p:cNvPr id="4" name="Picture 2" descr="C:\Users\SCU-lnqn\Desktop\四川大学图书馆logo.jpg"/>
            <p:cNvPicPr>
              <a:picLocks noChangeAspect="1" noChangeArrowheads="1"/>
            </p:cNvPicPr>
            <p:nvPr/>
          </p:nvPicPr>
          <p:blipFill>
            <a:blip r:embed="rId2" cstate="print"/>
            <a:srcRect r="74000"/>
            <a:stretch>
              <a:fillRect/>
            </a:stretch>
          </p:blipFill>
          <p:spPr bwMode="auto">
            <a:xfrm>
              <a:off x="8143900" y="5854935"/>
              <a:ext cx="928694" cy="890261"/>
            </a:xfrm>
            <a:prstGeom prst="rect">
              <a:avLst/>
            </a:prstGeom>
            <a:noFill/>
          </p:spPr>
        </p:pic>
        <p:pic>
          <p:nvPicPr>
            <p:cNvPr id="5" name="Picture 2" descr="C:\Users\SCU-lnqn\Desktop\四川大学图书馆logo.jpg"/>
            <p:cNvPicPr>
              <a:picLocks noChangeAspect="1" noChangeArrowheads="1"/>
            </p:cNvPicPr>
            <p:nvPr/>
          </p:nvPicPr>
          <p:blipFill>
            <a:blip r:embed="rId2" cstate="print"/>
            <a:srcRect l="28000"/>
            <a:stretch>
              <a:fillRect/>
            </a:stretch>
          </p:blipFill>
          <p:spPr bwMode="auto">
            <a:xfrm>
              <a:off x="6500826" y="6242538"/>
              <a:ext cx="1571636" cy="544048"/>
            </a:xfrm>
            <a:prstGeom prst="rect">
              <a:avLst/>
            </a:prstGeom>
            <a:noFill/>
          </p:spPr>
        </p:pic>
      </p:grpSp>
      <p:sp>
        <p:nvSpPr>
          <p:cNvPr id="7" name="TextBox 6"/>
          <p:cNvSpPr txBox="1"/>
          <p:nvPr/>
        </p:nvSpPr>
        <p:spPr>
          <a:xfrm>
            <a:off x="1054645" y="369096"/>
            <a:ext cx="8123449" cy="1231106"/>
          </a:xfrm>
          <a:prstGeom prst="rect">
            <a:avLst/>
          </a:prstGeom>
          <a:noFill/>
        </p:spPr>
        <p:txBody>
          <a:bodyPr wrap="square" rtlCol="0">
            <a:spAutoFit/>
          </a:bodyPr>
          <a:lstStyle/>
          <a:p>
            <a:r>
              <a:rPr lang="zh-CN" altLang="en-US" sz="2800" b="1" dirty="0" smtClean="0">
                <a:solidFill>
                  <a:srgbClr val="C00000"/>
                </a:solidFill>
              </a:rPr>
              <a:t>布尔检索</a:t>
            </a:r>
            <a:endParaRPr lang="en-US" altLang="zh-CN" sz="2800" b="1" dirty="0" smtClean="0">
              <a:solidFill>
                <a:srgbClr val="C00000"/>
              </a:solidFill>
            </a:endParaRPr>
          </a:p>
          <a:p>
            <a:pPr>
              <a:buFont typeface="Wingdings" panose="05000000000000000000" pitchFamily="2" charset="2"/>
              <a:buChar char="Ø"/>
            </a:pPr>
            <a:endParaRPr lang="en-US" altLang="zh-CN" b="1" dirty="0" smtClean="0">
              <a:solidFill>
                <a:srgbClr val="0070C0"/>
              </a:solidFill>
            </a:endParaRPr>
          </a:p>
          <a:p>
            <a:pPr lvl="1">
              <a:buFont typeface="Wingdings" panose="05000000000000000000" pitchFamily="2" charset="2"/>
              <a:buChar char="Ø"/>
            </a:pPr>
            <a:endParaRPr lang="zh-CN" altLang="en-US" sz="2800" b="1" dirty="0">
              <a:solidFill>
                <a:srgbClr val="0070C0"/>
              </a:solidFill>
            </a:endParaRPr>
          </a:p>
        </p:txBody>
      </p:sp>
      <p:graphicFrame>
        <p:nvGraphicFramePr>
          <p:cNvPr id="9" name="Group 3"/>
          <p:cNvGraphicFramePr>
            <a:graphicFrameLocks noGrp="1"/>
          </p:cNvGraphicFramePr>
          <p:nvPr/>
        </p:nvGraphicFramePr>
        <p:xfrm>
          <a:off x="406348" y="1447800"/>
          <a:ext cx="11377719" cy="4267200"/>
        </p:xfrm>
        <a:graphic>
          <a:graphicData uri="http://schemas.openxmlformats.org/drawingml/2006/table">
            <a:tbl>
              <a:tblPr/>
              <a:tblGrid>
                <a:gridCol w="1930149"/>
                <a:gridCol w="9447570"/>
              </a:tblGrid>
              <a:tr h="1397000">
                <a:tc>
                  <a:txBody>
                    <a:bodyPr/>
                    <a:lstStyle/>
                    <a:p>
                      <a:pPr marL="0" marR="0" lvl="0" indent="0" algn="l" defTabSz="914400" rtl="0" eaLnBrk="1" fontAlgn="base" latinLnBrk="0" hangingPunct="1">
                        <a:lnSpc>
                          <a:spcPct val="100000"/>
                        </a:lnSpc>
                        <a:spcBef>
                          <a:spcPct val="50000"/>
                        </a:spcBef>
                        <a:spcAft>
                          <a:spcPct val="0"/>
                        </a:spcAft>
                        <a:buClr>
                          <a:schemeClr val="tx2"/>
                        </a:buClr>
                        <a:buSzTx/>
                        <a:buFontTx/>
                        <a:buNone/>
                      </a:pPr>
                      <a:endParaRPr kumimoji="0" lang="zh-CN" altLang="zh-CN" sz="20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121904" marR="1219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600"/>
                        </a:spcBef>
                        <a:spcAft>
                          <a:spcPct val="0"/>
                        </a:spcAft>
                        <a:buClr>
                          <a:schemeClr val="tx2"/>
                        </a:buClr>
                        <a:buSzTx/>
                        <a:buFontTx/>
                        <a:buNone/>
                      </a:pPr>
                      <a:r>
                        <a:rPr kumimoji="0" lang="zh-CN" altLang="en-US" sz="1600" b="0" i="0" u="none" strike="noStrike" cap="none" normalizeH="0" baseline="0" dirty="0" smtClean="0">
                          <a:ln>
                            <a:noFill/>
                          </a:ln>
                          <a:solidFill>
                            <a:schemeClr val="tx1"/>
                          </a:solidFill>
                          <a:effectLst/>
                          <a:latin typeface="Times New Roman" panose="02020603050405020304" pitchFamily="18" charset="0"/>
                          <a:ea typeface="楷体_GB2312" panose="02010609030101010101" pitchFamily="49" charset="-122"/>
                        </a:rPr>
                        <a:t>检索包含所有关键字的数据。</a:t>
                      </a:r>
                    </a:p>
                    <a:p>
                      <a:pPr marL="0" marR="0" lvl="0" indent="0" algn="l" defTabSz="914400" rtl="0" eaLnBrk="1" fontAlgn="base" latinLnBrk="0" hangingPunct="1">
                        <a:lnSpc>
                          <a:spcPct val="100000"/>
                        </a:lnSpc>
                        <a:spcBef>
                          <a:spcPts val="600"/>
                        </a:spcBef>
                        <a:spcAft>
                          <a:spcPct val="0"/>
                        </a:spcAft>
                        <a:buClr>
                          <a:schemeClr val="tx2"/>
                        </a:buClr>
                        <a:buSzTx/>
                        <a:buFontTx/>
                        <a:buNone/>
                      </a:pPr>
                      <a:r>
                        <a:rPr kumimoji="0" lang="zh-CN" altLang="en-US" sz="1600" b="0" i="0" u="none" strike="noStrike" cap="none" normalizeH="0" baseline="0" dirty="0" smtClean="0">
                          <a:ln>
                            <a:noFill/>
                          </a:ln>
                          <a:solidFill>
                            <a:schemeClr val="tx1"/>
                          </a:solidFill>
                          <a:effectLst/>
                          <a:latin typeface="Times New Roman" panose="02020603050405020304" pitchFamily="18" charset="0"/>
                          <a:ea typeface="楷体_GB2312" panose="02010609030101010101" pitchFamily="49" charset="-122"/>
                        </a:rPr>
                        <a:t>标题</a:t>
                      </a:r>
                      <a:r>
                        <a:rPr kumimoji="0" lang="en-US" altLang="zh-CN" sz="1600" b="0" i="0" u="none" strike="noStrike" cap="none" normalizeH="0" baseline="0" dirty="0" smtClean="0">
                          <a:ln>
                            <a:noFill/>
                          </a:ln>
                          <a:solidFill>
                            <a:schemeClr val="tx1"/>
                          </a:solidFill>
                          <a:effectLst/>
                          <a:latin typeface="Times New Roman" panose="02020603050405020304" pitchFamily="18" charset="0"/>
                          <a:ea typeface="楷体_GB2312" panose="02010609030101010101" pitchFamily="49" charset="-122"/>
                        </a:rPr>
                        <a:t>= “Multi-sensor” AND fusion</a:t>
                      </a:r>
                    </a:p>
                    <a:p>
                      <a:pPr marL="0" marR="0" lvl="0" indent="0" algn="l" defTabSz="914400" rtl="0" eaLnBrk="1" fontAlgn="base" latinLnBrk="0" hangingPunct="1">
                        <a:lnSpc>
                          <a:spcPct val="100000"/>
                        </a:lnSpc>
                        <a:spcBef>
                          <a:spcPts val="600"/>
                        </a:spcBef>
                        <a:spcAft>
                          <a:spcPct val="0"/>
                        </a:spcAft>
                        <a:buClr>
                          <a:schemeClr val="tx2"/>
                        </a:buClr>
                        <a:buSzTx/>
                        <a:buFontTx/>
                        <a:buNone/>
                      </a:pPr>
                      <a:r>
                        <a:rPr kumimoji="0" lang="zh-CN" altLang="en-US" sz="1600" b="0" i="0" u="none" strike="noStrike" cap="none" normalizeH="0" baseline="0" dirty="0" smtClean="0">
                          <a:ln>
                            <a:noFill/>
                          </a:ln>
                          <a:solidFill>
                            <a:schemeClr val="tx1"/>
                          </a:solidFill>
                          <a:effectLst/>
                          <a:latin typeface="Times New Roman" panose="02020603050405020304" pitchFamily="18" charset="0"/>
                          <a:ea typeface="楷体_GB2312" panose="02010609030101010101" pitchFamily="49" charset="-122"/>
                        </a:rPr>
                        <a:t>检索含有</a:t>
                      </a:r>
                      <a:r>
                        <a:rPr kumimoji="0" lang="en-US" altLang="zh-CN" sz="1600" b="0" i="0" u="none" strike="noStrike" cap="none" normalizeH="0" baseline="0" dirty="0" smtClean="0">
                          <a:ln>
                            <a:noFill/>
                          </a:ln>
                          <a:solidFill>
                            <a:schemeClr val="tx1"/>
                          </a:solidFill>
                          <a:effectLst/>
                          <a:latin typeface="Times New Roman" panose="02020603050405020304" pitchFamily="18" charset="0"/>
                          <a:ea typeface="楷体_GB2312" panose="02010609030101010101" pitchFamily="49" charset="-122"/>
                        </a:rPr>
                        <a:t>“Multi-sensor”</a:t>
                      </a:r>
                      <a:r>
                        <a:rPr kumimoji="0" lang="zh-CN" altLang="en-US" sz="1600" b="0" i="0" u="none" strike="noStrike" cap="none" normalizeH="0" baseline="0" dirty="0" smtClean="0">
                          <a:ln>
                            <a:noFill/>
                          </a:ln>
                          <a:solidFill>
                            <a:schemeClr val="tx1"/>
                          </a:solidFill>
                          <a:effectLst/>
                          <a:latin typeface="Times New Roman" panose="02020603050405020304" pitchFamily="18" charset="0"/>
                          <a:ea typeface="楷体_GB2312" panose="02010609030101010101" pitchFamily="49" charset="-122"/>
                        </a:rPr>
                        <a:t>同时含有及词语 </a:t>
                      </a:r>
                      <a:r>
                        <a:rPr kumimoji="0" lang="en-US" altLang="zh-CN" sz="1600" b="0" i="0" u="none" strike="noStrike" cap="none" normalizeH="0" baseline="0" dirty="0" smtClean="0">
                          <a:ln>
                            <a:noFill/>
                          </a:ln>
                          <a:solidFill>
                            <a:schemeClr val="tx1"/>
                          </a:solidFill>
                          <a:effectLst/>
                          <a:latin typeface="Times New Roman" panose="02020603050405020304" pitchFamily="18" charset="0"/>
                          <a:ea typeface="楷体_GB2312" panose="02010609030101010101" pitchFamily="49" charset="-122"/>
                        </a:rPr>
                        <a:t>“fusion” </a:t>
                      </a:r>
                    </a:p>
                  </a:txBody>
                  <a:tcPr marL="121904" marR="12190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73200">
                <a:tc>
                  <a:txBody>
                    <a:bodyPr/>
                    <a:lstStyle/>
                    <a:p>
                      <a:pPr marL="0" marR="0" lvl="0" indent="0" algn="l" defTabSz="914400" rtl="0" eaLnBrk="1" fontAlgn="base" latinLnBrk="0" hangingPunct="1">
                        <a:lnSpc>
                          <a:spcPct val="100000"/>
                        </a:lnSpc>
                        <a:spcBef>
                          <a:spcPct val="50000"/>
                        </a:spcBef>
                        <a:spcAft>
                          <a:spcPct val="0"/>
                        </a:spcAft>
                        <a:buClr>
                          <a:schemeClr val="tx2"/>
                        </a:buClr>
                        <a:buSzTx/>
                        <a:buFontTx/>
                        <a:buNone/>
                      </a:pPr>
                      <a:endParaRPr kumimoji="0" lang="zh-CN"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121904" marR="1219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600"/>
                        </a:spcBef>
                        <a:spcAft>
                          <a:spcPct val="0"/>
                        </a:spcAft>
                        <a:buClr>
                          <a:schemeClr val="tx2"/>
                        </a:buClr>
                        <a:buSzTx/>
                        <a:buFontTx/>
                        <a:buNone/>
                      </a:pPr>
                      <a:r>
                        <a:rPr kumimoji="0" lang="zh-CN" altLang="en-US" sz="1600" b="0" i="0" u="none" strike="noStrike" kern="1200" cap="none" normalizeH="0" baseline="0" dirty="0" smtClean="0">
                          <a:ln>
                            <a:noFill/>
                          </a:ln>
                          <a:solidFill>
                            <a:schemeClr val="tx1"/>
                          </a:solidFill>
                          <a:effectLst/>
                          <a:latin typeface="Times New Roman" panose="02020603050405020304" pitchFamily="18" charset="0"/>
                          <a:ea typeface="楷体_GB2312" panose="02010609030101010101" pitchFamily="49" charset="-122"/>
                          <a:cs typeface="+mn-cs"/>
                        </a:rPr>
                        <a:t>检索的数据中至少含有一个所给关键字。用于检索同义词或者词的不同表达方式</a:t>
                      </a:r>
                    </a:p>
                    <a:p>
                      <a:pPr marL="0" marR="0" lvl="0" indent="0" algn="l" defTabSz="914400" rtl="0" eaLnBrk="1" fontAlgn="base" latinLnBrk="0" hangingPunct="1">
                        <a:lnSpc>
                          <a:spcPct val="100000"/>
                        </a:lnSpc>
                        <a:spcBef>
                          <a:spcPts val="600"/>
                        </a:spcBef>
                        <a:spcAft>
                          <a:spcPct val="0"/>
                        </a:spcAft>
                        <a:buClr>
                          <a:schemeClr val="tx2"/>
                        </a:buClr>
                        <a:buSzTx/>
                        <a:buFontTx/>
                        <a:buNone/>
                      </a:pPr>
                      <a:r>
                        <a:rPr kumimoji="0" lang="zh-CN" altLang="en-US" sz="1600" b="0" i="0" u="none" strike="noStrike" kern="1200" cap="none" normalizeH="0" baseline="0" dirty="0" smtClean="0">
                          <a:ln>
                            <a:noFill/>
                          </a:ln>
                          <a:solidFill>
                            <a:schemeClr val="tx1"/>
                          </a:solidFill>
                          <a:effectLst/>
                          <a:latin typeface="Times New Roman" panose="02020603050405020304" pitchFamily="18" charset="0"/>
                          <a:ea typeface="楷体_GB2312" panose="02010609030101010101" pitchFamily="49" charset="-122"/>
                          <a:cs typeface="+mn-cs"/>
                        </a:rPr>
                        <a:t>标题</a:t>
                      </a:r>
                      <a:r>
                        <a:rPr kumimoji="0" lang="en-US" altLang="zh-CN" sz="1600" b="0" i="0" u="none" strike="noStrike" kern="1200" cap="none" normalizeH="0" baseline="0" dirty="0" smtClean="0">
                          <a:ln>
                            <a:noFill/>
                          </a:ln>
                          <a:solidFill>
                            <a:schemeClr val="tx1"/>
                          </a:solidFill>
                          <a:effectLst/>
                          <a:latin typeface="Times New Roman" panose="02020603050405020304" pitchFamily="18" charset="0"/>
                          <a:ea typeface="楷体_GB2312" panose="02010609030101010101" pitchFamily="49" charset="-122"/>
                          <a:cs typeface="+mn-cs"/>
                        </a:rPr>
                        <a:t>=radar OR GPS </a:t>
                      </a:r>
                    </a:p>
                    <a:p>
                      <a:pPr marL="0" marR="0" lvl="0" indent="0" algn="l" defTabSz="914400" rtl="0" eaLnBrk="1" fontAlgn="base" latinLnBrk="0" hangingPunct="1">
                        <a:lnSpc>
                          <a:spcPct val="100000"/>
                        </a:lnSpc>
                        <a:spcBef>
                          <a:spcPts val="600"/>
                        </a:spcBef>
                        <a:spcAft>
                          <a:spcPct val="0"/>
                        </a:spcAft>
                        <a:buClr>
                          <a:schemeClr val="tx2"/>
                        </a:buClr>
                        <a:buSzTx/>
                        <a:buFontTx/>
                        <a:buNone/>
                      </a:pPr>
                      <a:r>
                        <a:rPr kumimoji="0" lang="zh-CN" altLang="en-US" sz="1600" b="0" i="0" u="none" strike="noStrike" kern="1200" cap="none" normalizeH="0" baseline="0" dirty="0" smtClean="0">
                          <a:ln>
                            <a:noFill/>
                          </a:ln>
                          <a:solidFill>
                            <a:schemeClr val="tx1"/>
                          </a:solidFill>
                          <a:effectLst/>
                          <a:latin typeface="Times New Roman" panose="02020603050405020304" pitchFamily="18" charset="0"/>
                          <a:ea typeface="楷体_GB2312" panose="02010609030101010101" pitchFamily="49" charset="-122"/>
                          <a:cs typeface="+mn-cs"/>
                        </a:rPr>
                        <a:t>检索至少含有其中一个关键字的数据</a:t>
                      </a:r>
                    </a:p>
                  </a:txBody>
                  <a:tcPr marL="121904" marR="12190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97000">
                <a:tc>
                  <a:txBody>
                    <a:bodyPr/>
                    <a:lstStyle/>
                    <a:p>
                      <a:pPr marL="0" marR="0" lvl="0" indent="0" algn="l" defTabSz="914400" rtl="0" eaLnBrk="1" fontAlgn="base" latinLnBrk="0" hangingPunct="1">
                        <a:lnSpc>
                          <a:spcPct val="100000"/>
                        </a:lnSpc>
                        <a:spcBef>
                          <a:spcPct val="50000"/>
                        </a:spcBef>
                        <a:spcAft>
                          <a:spcPct val="0"/>
                        </a:spcAft>
                        <a:buClr>
                          <a:schemeClr val="tx2"/>
                        </a:buClr>
                        <a:buSzTx/>
                        <a:buFontTx/>
                        <a:buNone/>
                      </a:pPr>
                      <a:endParaRPr kumimoji="0" lang="zh-CN"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121904" marR="1219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600"/>
                        </a:spcBef>
                        <a:spcAft>
                          <a:spcPct val="0"/>
                        </a:spcAft>
                        <a:buClr>
                          <a:schemeClr val="tx2"/>
                        </a:buClr>
                        <a:buSzTx/>
                        <a:buFontTx/>
                        <a:buNone/>
                      </a:pPr>
                      <a:r>
                        <a:rPr kumimoji="0" lang="zh-CN" altLang="en-US" sz="1600" b="0" i="0" u="none" strike="noStrike" kern="1200" cap="none" normalizeH="0" baseline="0" dirty="0" smtClean="0">
                          <a:ln>
                            <a:noFill/>
                          </a:ln>
                          <a:solidFill>
                            <a:schemeClr val="tx1"/>
                          </a:solidFill>
                          <a:effectLst/>
                          <a:latin typeface="Times New Roman" panose="02020603050405020304" pitchFamily="18" charset="0"/>
                          <a:ea typeface="楷体_GB2312" panose="02010609030101010101" pitchFamily="49" charset="-122"/>
                          <a:cs typeface="+mn-cs"/>
                        </a:rPr>
                        <a:t>排除含有某一特定关键字的数据</a:t>
                      </a:r>
                    </a:p>
                    <a:p>
                      <a:pPr marL="0" marR="0" lvl="0" indent="0" algn="l" defTabSz="914400" rtl="0" eaLnBrk="1" fontAlgn="base" latinLnBrk="0" hangingPunct="1">
                        <a:lnSpc>
                          <a:spcPct val="100000"/>
                        </a:lnSpc>
                        <a:spcBef>
                          <a:spcPts val="600"/>
                        </a:spcBef>
                        <a:spcAft>
                          <a:spcPct val="0"/>
                        </a:spcAft>
                        <a:buClr>
                          <a:schemeClr val="tx2"/>
                        </a:buClr>
                        <a:buSzTx/>
                        <a:buFontTx/>
                        <a:buNone/>
                      </a:pPr>
                      <a:r>
                        <a:rPr kumimoji="0" lang="zh-CN" altLang="en-US" sz="1600" b="0" i="0" u="none" strike="noStrike" kern="1200" cap="none" normalizeH="0" baseline="0" dirty="0" smtClean="0">
                          <a:ln>
                            <a:noFill/>
                          </a:ln>
                          <a:solidFill>
                            <a:schemeClr val="tx1"/>
                          </a:solidFill>
                          <a:effectLst/>
                          <a:latin typeface="Times New Roman" panose="02020603050405020304" pitchFamily="18" charset="0"/>
                          <a:ea typeface="楷体_GB2312" panose="02010609030101010101" pitchFamily="49" charset="-122"/>
                          <a:cs typeface="+mn-cs"/>
                        </a:rPr>
                        <a:t>标题</a:t>
                      </a:r>
                      <a:r>
                        <a:rPr kumimoji="0" lang="en-US" altLang="zh-CN" sz="1600" b="0" i="0" u="none" strike="noStrike" kern="1200" cap="none" normalizeH="0" baseline="0" dirty="0" smtClean="0">
                          <a:ln>
                            <a:noFill/>
                          </a:ln>
                          <a:solidFill>
                            <a:schemeClr val="tx1"/>
                          </a:solidFill>
                          <a:effectLst/>
                          <a:latin typeface="Times New Roman" panose="02020603050405020304" pitchFamily="18" charset="0"/>
                          <a:ea typeface="楷体_GB2312" panose="02010609030101010101" pitchFamily="49" charset="-122"/>
                          <a:cs typeface="+mn-cs"/>
                        </a:rPr>
                        <a:t>=Artificial Intelligence NOT genetic algorithm</a:t>
                      </a:r>
                    </a:p>
                    <a:p>
                      <a:pPr marL="0" marR="0" lvl="0" indent="0" algn="l" defTabSz="914400" rtl="0" eaLnBrk="1" fontAlgn="base" latinLnBrk="0" hangingPunct="1">
                        <a:lnSpc>
                          <a:spcPct val="100000"/>
                        </a:lnSpc>
                        <a:spcBef>
                          <a:spcPts val="600"/>
                        </a:spcBef>
                        <a:spcAft>
                          <a:spcPct val="0"/>
                        </a:spcAft>
                        <a:buClr>
                          <a:schemeClr val="tx2"/>
                        </a:buClr>
                        <a:buSzTx/>
                        <a:buFontTx/>
                        <a:buNone/>
                      </a:pPr>
                      <a:r>
                        <a:rPr kumimoji="0" lang="zh-CN" altLang="en-US" sz="1600" b="0" i="0" u="none" strike="noStrike" kern="1200" cap="none" normalizeH="0" baseline="0" dirty="0" smtClean="0">
                          <a:ln>
                            <a:noFill/>
                          </a:ln>
                          <a:solidFill>
                            <a:schemeClr val="tx1"/>
                          </a:solidFill>
                          <a:effectLst/>
                          <a:latin typeface="Times New Roman" panose="02020603050405020304" pitchFamily="18" charset="0"/>
                          <a:ea typeface="楷体_GB2312" panose="02010609030101010101" pitchFamily="49" charset="-122"/>
                          <a:cs typeface="+mn-cs"/>
                        </a:rPr>
                        <a:t>检索含有</a:t>
                      </a:r>
                      <a:r>
                        <a:rPr kumimoji="0" lang="en-US" altLang="zh-CN" sz="1600" b="0" i="0" u="none" strike="noStrike" cap="none" normalizeH="0" baseline="0" dirty="0" smtClean="0">
                          <a:ln>
                            <a:noFill/>
                          </a:ln>
                          <a:solidFill>
                            <a:schemeClr val="tx1"/>
                          </a:solidFill>
                          <a:effectLst/>
                          <a:latin typeface="Times New Roman" panose="02020603050405020304" pitchFamily="18" charset="0"/>
                          <a:ea typeface="楷体_GB2312" panose="02010609030101010101" pitchFamily="49" charset="-122"/>
                        </a:rPr>
                        <a:t>“</a:t>
                      </a:r>
                      <a:r>
                        <a:rPr kumimoji="0" lang="en-US" altLang="zh-CN" sz="1600" b="0" i="0" u="none" strike="noStrike" kern="1200" cap="none" normalizeH="0" baseline="0" dirty="0" smtClean="0">
                          <a:ln>
                            <a:noFill/>
                          </a:ln>
                          <a:solidFill>
                            <a:schemeClr val="tx1"/>
                          </a:solidFill>
                          <a:effectLst/>
                          <a:latin typeface="Times New Roman" panose="02020603050405020304" pitchFamily="18" charset="0"/>
                          <a:ea typeface="楷体_GB2312" panose="02010609030101010101" pitchFamily="49" charset="-122"/>
                          <a:cs typeface="+mn-cs"/>
                        </a:rPr>
                        <a:t>Artificial Intelligence”</a:t>
                      </a:r>
                      <a:r>
                        <a:rPr kumimoji="0" lang="zh-CN" altLang="en-US" sz="1600" b="0" i="0" u="none" strike="noStrike" kern="1200" cap="none" normalizeH="0" baseline="0" dirty="0" smtClean="0">
                          <a:ln>
                            <a:noFill/>
                          </a:ln>
                          <a:solidFill>
                            <a:schemeClr val="tx1"/>
                          </a:solidFill>
                          <a:effectLst/>
                          <a:latin typeface="Times New Roman" panose="02020603050405020304" pitchFamily="18" charset="0"/>
                          <a:ea typeface="楷体_GB2312" panose="02010609030101010101" pitchFamily="49" charset="-122"/>
                          <a:cs typeface="+mn-cs"/>
                        </a:rPr>
                        <a:t>的数据，排除含有</a:t>
                      </a:r>
                      <a:r>
                        <a:rPr kumimoji="0" lang="en-US" altLang="zh-CN" sz="1600" b="0" i="0" u="none" strike="noStrike" cap="none" normalizeH="0" baseline="0" dirty="0" smtClean="0">
                          <a:ln>
                            <a:noFill/>
                          </a:ln>
                          <a:solidFill>
                            <a:schemeClr val="tx1"/>
                          </a:solidFill>
                          <a:effectLst/>
                          <a:latin typeface="Times New Roman" panose="02020603050405020304" pitchFamily="18" charset="0"/>
                          <a:ea typeface="楷体_GB2312" panose="02010609030101010101" pitchFamily="49" charset="-122"/>
                        </a:rPr>
                        <a:t>“</a:t>
                      </a:r>
                      <a:r>
                        <a:rPr kumimoji="0" lang="en-US" altLang="zh-CN" sz="1600" b="0" i="0" u="none" strike="noStrike" kern="1200" cap="none" normalizeH="0" baseline="0" dirty="0" smtClean="0">
                          <a:ln>
                            <a:noFill/>
                          </a:ln>
                          <a:solidFill>
                            <a:schemeClr val="tx1"/>
                          </a:solidFill>
                          <a:effectLst/>
                          <a:latin typeface="Times New Roman" panose="02020603050405020304" pitchFamily="18" charset="0"/>
                          <a:ea typeface="楷体_GB2312" panose="02010609030101010101" pitchFamily="49" charset="-122"/>
                          <a:cs typeface="+mn-cs"/>
                        </a:rPr>
                        <a:t>genetic algorithm”</a:t>
                      </a:r>
                      <a:r>
                        <a:rPr kumimoji="0" lang="zh-CN" altLang="en-US" sz="1600" b="0" i="0" u="none" strike="noStrike" kern="1200" cap="none" normalizeH="0" baseline="0" dirty="0" smtClean="0">
                          <a:ln>
                            <a:noFill/>
                          </a:ln>
                          <a:solidFill>
                            <a:schemeClr val="tx1"/>
                          </a:solidFill>
                          <a:effectLst/>
                          <a:latin typeface="Times New Roman" panose="02020603050405020304" pitchFamily="18" charset="0"/>
                          <a:ea typeface="楷体_GB2312" panose="02010609030101010101" pitchFamily="49" charset="-122"/>
                          <a:cs typeface="+mn-cs"/>
                        </a:rPr>
                        <a:t>的文献</a:t>
                      </a:r>
                    </a:p>
                  </a:txBody>
                  <a:tcPr marL="121904" marR="12190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10" name="Picture 17" descr="a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934" y="1600225"/>
            <a:ext cx="165078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8" descr="or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937" y="2971825"/>
            <a:ext cx="1815864"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9" descr="n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7934" y="4419625"/>
            <a:ext cx="1701578"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2" descr="http://pic22.nipic.com/20120627/10197997_124943716000_2.jpg"/>
          <p:cNvPicPr>
            <a:picLocks noChangeAspect="1" noChangeArrowheads="1"/>
          </p:cNvPicPr>
          <p:nvPr/>
        </p:nvPicPr>
        <p:blipFill>
          <a:blip r:embed="rId3" cstate="print"/>
          <a:srcRect l="6277" t="9245" r="50618" b="6380"/>
          <a:stretch>
            <a:fillRect/>
          </a:stretch>
        </p:blipFill>
        <p:spPr bwMode="auto">
          <a:xfrm>
            <a:off x="2" y="2285992"/>
            <a:ext cx="3238058" cy="3601496"/>
          </a:xfrm>
          <a:prstGeom prst="rect">
            <a:avLst/>
          </a:prstGeom>
          <a:noFill/>
          <a:ln w="9525">
            <a:noFill/>
            <a:miter lim="800000"/>
            <a:headEnd/>
            <a:tailEnd/>
          </a:ln>
        </p:spPr>
      </p:pic>
      <p:sp>
        <p:nvSpPr>
          <p:cNvPr id="5" name="Rectangle 3"/>
          <p:cNvSpPr txBox="1">
            <a:spLocks noChangeArrowheads="1"/>
          </p:cNvSpPr>
          <p:nvPr/>
        </p:nvSpPr>
        <p:spPr>
          <a:xfrm>
            <a:off x="3428537" y="1142984"/>
            <a:ext cx="8666682" cy="4786346"/>
          </a:xfrm>
          <a:prstGeom prst="rect">
            <a:avLst/>
          </a:prstGeom>
        </p:spPr>
        <p:txBody>
          <a:bodyPr/>
          <a:lstStyle/>
          <a:p>
            <a:pPr marR="0" lvl="0" algn="l" defTabSz="914400" rtl="0" eaLnBrk="1" fontAlgn="auto" latinLnBrk="0" hangingPunct="1">
              <a:lnSpc>
                <a:spcPct val="100000"/>
              </a:lnSpc>
              <a:spcBef>
                <a:spcPct val="20000"/>
              </a:spcBef>
              <a:spcAft>
                <a:spcPct val="20000"/>
              </a:spcAft>
              <a:buClr>
                <a:schemeClr val="hlink"/>
              </a:buClr>
              <a:buSzPct val="90000"/>
              <a:defRPr/>
            </a:pPr>
            <a:endParaRPr kumimoji="0" lang="zh-CN" altLang="en-US" sz="3600" b="1"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10000"/>
              </a:lnSpc>
              <a:spcBef>
                <a:spcPct val="20000"/>
              </a:spcBef>
              <a:spcAft>
                <a:spcPts val="0"/>
              </a:spcAft>
              <a:buClr>
                <a:schemeClr val="hlink"/>
              </a:buClr>
              <a:buSzPct val="120000"/>
              <a:buFont typeface="Wingdings" panose="05000000000000000000" pitchFamily="2" charset="2"/>
              <a:buChar char="Ø"/>
              <a:defRPr/>
            </a:pPr>
            <a:r>
              <a:rPr lang="zh-CN" altLang="en-US" sz="2400" b="1" dirty="0" smtClean="0">
                <a:latin typeface="楷体_GB2312" panose="02010609030101010101" pitchFamily="49" charset="-122"/>
                <a:ea typeface="楷体_GB2312" panose="02010609030101010101" pitchFamily="49" charset="-122"/>
              </a:rPr>
              <a:t>熟悉和了解</a:t>
            </a:r>
            <a:r>
              <a:rPr lang="en-US" altLang="zh-CN" sz="2400" b="1" dirty="0" smtClean="0">
                <a:latin typeface="Times New Roman" panose="02020603050405020304" pitchFamily="18" charset="0"/>
                <a:ea typeface="楷体_GB2312" panose="02010609030101010101" pitchFamily="49" charset="-122"/>
                <a:cs typeface="Times New Roman" panose="02020603050405020304" pitchFamily="18" charset="0"/>
              </a:rPr>
              <a:t>SCIE</a:t>
            </a:r>
            <a:r>
              <a:rPr lang="zh-CN" altLang="en-US" sz="2400" b="1" dirty="0" smtClean="0">
                <a:latin typeface="楷体_GB2312" panose="02010609030101010101" pitchFamily="49" charset="-122"/>
                <a:ea typeface="楷体_GB2312" panose="02010609030101010101" pitchFamily="49" charset="-122"/>
              </a:rPr>
              <a:t>数据库的各种功能</a:t>
            </a:r>
          </a:p>
          <a:p>
            <a:pPr marL="342900" marR="0" lvl="0" indent="-342900" algn="l" defTabSz="914400" rtl="0" eaLnBrk="1" fontAlgn="auto" latinLnBrk="0" hangingPunct="1">
              <a:lnSpc>
                <a:spcPct val="110000"/>
              </a:lnSpc>
              <a:spcBef>
                <a:spcPct val="20000"/>
              </a:spcBef>
              <a:spcAft>
                <a:spcPts val="0"/>
              </a:spcAft>
              <a:buClr>
                <a:schemeClr val="hlink"/>
              </a:buClr>
              <a:buSzTx/>
              <a:buFont typeface="Wingdings" panose="05000000000000000000" pitchFamily="2" charset="2"/>
              <a:buChar char="Ø"/>
              <a:defRPr/>
            </a:pPr>
            <a:endParaRPr kumimoji="0" lang="zh-CN" altLang="en-US" sz="1050" b="1"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ct val="20000"/>
              </a:spcAft>
              <a:buClr>
                <a:schemeClr val="hlink"/>
              </a:buClr>
              <a:buSzPct val="90000"/>
              <a:buFont typeface="Wingdings" panose="05000000000000000000" pitchFamily="2" charset="2"/>
              <a:buChar char="l"/>
              <a:defRPr/>
            </a:pPr>
            <a:r>
              <a:rPr kumimoji="0" lang="zh-CN" altLang="en-US" sz="3600" b="1" i="0" u="none" strike="noStrike" kern="1200" cap="none" spc="0" normalizeH="0" baseline="0" noProof="0" dirty="0" smtClean="0">
                <a:ln>
                  <a:noFill/>
                </a:ln>
                <a:solidFill>
                  <a:schemeClr val="tx1"/>
                </a:solidFill>
                <a:effectLst/>
                <a:uLnTx/>
                <a:uFillTx/>
                <a:latin typeface="+mn-lt"/>
                <a:ea typeface="+mn-ea"/>
                <a:cs typeface="+mn-cs"/>
              </a:rPr>
              <a:t>学习重点和难点：</a:t>
            </a:r>
          </a:p>
          <a:p>
            <a:pPr marL="342900" marR="0" lvl="0" indent="-342900" algn="l" defTabSz="914400" rtl="0" eaLnBrk="1" fontAlgn="auto" latinLnBrk="0" hangingPunct="1">
              <a:lnSpc>
                <a:spcPct val="110000"/>
              </a:lnSpc>
              <a:spcBef>
                <a:spcPct val="20000"/>
              </a:spcBef>
              <a:spcAft>
                <a:spcPts val="0"/>
              </a:spcAft>
              <a:buClr>
                <a:schemeClr val="hlink"/>
              </a:buClr>
              <a:buSzPct val="120000"/>
              <a:buFont typeface="Wingdings" panose="05000000000000000000" pitchFamily="2" charset="2"/>
              <a:buChar char="Ø"/>
              <a:defRPr/>
            </a:pPr>
            <a:r>
              <a:rPr lang="zh-CN" altLang="en-US" sz="2400" b="1" dirty="0" smtClean="0">
                <a:latin typeface="楷体_GB2312" panose="02010609030101010101" pitchFamily="49" charset="-122"/>
                <a:ea typeface="楷体_GB2312" panose="02010609030101010101" pitchFamily="49" charset="-122"/>
              </a:rPr>
              <a:t>了解</a:t>
            </a:r>
            <a:r>
              <a:rPr lang="en-US" altLang="zh-CN" sz="2400" b="1" dirty="0">
                <a:latin typeface="Times New Roman" panose="02020603050405020304" pitchFamily="18" charset="0"/>
                <a:ea typeface="楷体_GB2312" panose="02010609030101010101" pitchFamily="49" charset="-122"/>
                <a:cs typeface="Times New Roman" panose="02020603050405020304" pitchFamily="18" charset="0"/>
              </a:rPr>
              <a:t>SCIE</a:t>
            </a:r>
            <a:r>
              <a:rPr lang="zh-CN" altLang="en-US" sz="2400" b="1" dirty="0">
                <a:latin typeface="Times New Roman" panose="02020603050405020304" pitchFamily="18" charset="0"/>
                <a:ea typeface="楷体_GB2312" panose="02010609030101010101" pitchFamily="49" charset="-122"/>
                <a:cs typeface="Times New Roman" panose="02020603050405020304" pitchFamily="18" charset="0"/>
              </a:rPr>
              <a:t>数据库的重要性（三大检索工具之一）；</a:t>
            </a:r>
            <a:endParaRPr lang="en-US" altLang="zh-CN" sz="2400" b="1" dirty="0">
              <a:latin typeface="Times New Roman" panose="02020603050405020304" pitchFamily="18" charset="0"/>
              <a:ea typeface="楷体_GB2312" panose="02010609030101010101" pitchFamily="49" charset="-122"/>
              <a:cs typeface="Times New Roman" panose="02020603050405020304" pitchFamily="18" charset="0"/>
            </a:endParaRPr>
          </a:p>
          <a:p>
            <a:pPr marL="342900" marR="0" lvl="0" indent="-342900" algn="l" defTabSz="914400" rtl="0" eaLnBrk="1" fontAlgn="auto" latinLnBrk="0" hangingPunct="1">
              <a:lnSpc>
                <a:spcPct val="110000"/>
              </a:lnSpc>
              <a:spcBef>
                <a:spcPct val="20000"/>
              </a:spcBef>
              <a:spcAft>
                <a:spcPts val="0"/>
              </a:spcAft>
              <a:buClr>
                <a:schemeClr val="hlink"/>
              </a:buClr>
              <a:buSzPct val="120000"/>
              <a:buFont typeface="Wingdings" panose="05000000000000000000" pitchFamily="2" charset="2"/>
              <a:buChar char="Ø"/>
              <a:defRPr/>
            </a:pPr>
            <a:r>
              <a:rPr lang="zh-CN" altLang="en-US" sz="2400" b="1" dirty="0">
                <a:latin typeface="Times New Roman" panose="02020603050405020304" pitchFamily="18" charset="0"/>
                <a:ea typeface="楷体_GB2312" panose="02010609030101010101" pitchFamily="49" charset="-122"/>
                <a:cs typeface="Times New Roman" panose="02020603050405020304" pitchFamily="18" charset="0"/>
              </a:rPr>
              <a:t>掌握</a:t>
            </a:r>
            <a:r>
              <a:rPr lang="en-US" altLang="zh-CN" sz="2400" b="1" dirty="0">
                <a:latin typeface="Times New Roman" panose="02020603050405020304" pitchFamily="18" charset="0"/>
                <a:ea typeface="楷体_GB2312" panose="02010609030101010101" pitchFamily="49" charset="-122"/>
                <a:cs typeface="Times New Roman" panose="02020603050405020304" pitchFamily="18" charset="0"/>
              </a:rPr>
              <a:t>SCIE</a:t>
            </a:r>
            <a:r>
              <a:rPr lang="zh-CN" altLang="en-US" sz="2400" b="1" dirty="0">
                <a:latin typeface="Times New Roman" panose="02020603050405020304" pitchFamily="18" charset="0"/>
                <a:ea typeface="楷体_GB2312" panose="02010609030101010101" pitchFamily="49" charset="-122"/>
                <a:cs typeface="Times New Roman" panose="02020603050405020304" pitchFamily="18" charset="0"/>
              </a:rPr>
              <a:t>数据库的检索技术；</a:t>
            </a:r>
            <a:endParaRPr lang="en-US" altLang="zh-CN" sz="2400" b="1" dirty="0">
              <a:latin typeface="Times New Roman" panose="02020603050405020304" pitchFamily="18" charset="0"/>
              <a:ea typeface="楷体_GB2312" panose="02010609030101010101" pitchFamily="49" charset="-122"/>
              <a:cs typeface="Times New Roman" panose="02020603050405020304" pitchFamily="18" charset="0"/>
            </a:endParaRPr>
          </a:p>
          <a:p>
            <a:pPr marL="342900" marR="0" lvl="0" indent="-342900" algn="l" defTabSz="914400" rtl="0" eaLnBrk="1" fontAlgn="auto" latinLnBrk="0" hangingPunct="1">
              <a:lnSpc>
                <a:spcPct val="110000"/>
              </a:lnSpc>
              <a:spcBef>
                <a:spcPct val="20000"/>
              </a:spcBef>
              <a:spcAft>
                <a:spcPts val="0"/>
              </a:spcAft>
              <a:buClr>
                <a:schemeClr val="hlink"/>
              </a:buClr>
              <a:buSzPct val="120000"/>
              <a:buFont typeface="Wingdings" panose="05000000000000000000" pitchFamily="2" charset="2"/>
              <a:buChar char="Ø"/>
              <a:defRPr/>
            </a:pPr>
            <a:r>
              <a:rPr lang="zh-CN" altLang="en-US" sz="2400" b="1" dirty="0">
                <a:latin typeface="Times New Roman" panose="02020603050405020304" pitchFamily="18" charset="0"/>
                <a:ea typeface="楷体_GB2312" panose="02010609030101010101" pitchFamily="49" charset="-122"/>
                <a:cs typeface="Times New Roman" panose="02020603050405020304" pitchFamily="18" charset="0"/>
              </a:rPr>
              <a:t>掌握</a:t>
            </a:r>
            <a:r>
              <a:rPr lang="en-US" altLang="zh-CN" sz="2400" b="1" dirty="0">
                <a:latin typeface="Times New Roman" panose="02020603050405020304" pitchFamily="18" charset="0"/>
                <a:ea typeface="楷体_GB2312" panose="02010609030101010101" pitchFamily="49" charset="-122"/>
                <a:cs typeface="Times New Roman" panose="02020603050405020304" pitchFamily="18" charset="0"/>
              </a:rPr>
              <a:t>SCIE</a:t>
            </a:r>
            <a:r>
              <a:rPr lang="zh-CN" altLang="en-US" sz="2400" b="1" dirty="0">
                <a:latin typeface="Times New Roman" panose="02020603050405020304" pitchFamily="18" charset="0"/>
                <a:ea typeface="楷体_GB2312" panose="02010609030101010101" pitchFamily="49" charset="-122"/>
                <a:cs typeface="Times New Roman" panose="02020603050405020304" pitchFamily="18" charset="0"/>
              </a:rPr>
              <a:t>数据库的分析功能；</a:t>
            </a:r>
            <a:endParaRPr lang="en-US" altLang="zh-CN" sz="2400" b="1" dirty="0">
              <a:latin typeface="Times New Roman" panose="02020603050405020304" pitchFamily="18" charset="0"/>
              <a:ea typeface="楷体_GB2312" panose="02010609030101010101" pitchFamily="49" charset="-122"/>
              <a:cs typeface="Times New Roman" panose="02020603050405020304" pitchFamily="18" charset="0"/>
            </a:endParaRPr>
          </a:p>
          <a:p>
            <a:pPr marL="342900" marR="0" lvl="0" indent="-342900" algn="l" defTabSz="914400" rtl="0" eaLnBrk="1" fontAlgn="auto" latinLnBrk="0" hangingPunct="1">
              <a:lnSpc>
                <a:spcPct val="110000"/>
              </a:lnSpc>
              <a:spcBef>
                <a:spcPct val="20000"/>
              </a:spcBef>
              <a:spcAft>
                <a:spcPts val="0"/>
              </a:spcAft>
              <a:buClr>
                <a:schemeClr val="hlink"/>
              </a:buClr>
              <a:buSzPct val="120000"/>
              <a:buFont typeface="Wingdings" panose="05000000000000000000" pitchFamily="2" charset="2"/>
              <a:buChar char="Ø"/>
              <a:defRPr/>
            </a:pPr>
            <a:r>
              <a:rPr lang="zh-CN" altLang="en-US" sz="2400" b="1" dirty="0">
                <a:latin typeface="Times New Roman" panose="02020603050405020304" pitchFamily="18" charset="0"/>
                <a:ea typeface="楷体_GB2312" panose="02010609030101010101" pitchFamily="49" charset="-122"/>
                <a:cs typeface="Times New Roman" panose="02020603050405020304" pitchFamily="18" charset="0"/>
              </a:rPr>
              <a:t>掌握</a:t>
            </a:r>
            <a:r>
              <a:rPr lang="en-US" altLang="zh-CN" sz="2400" b="1" dirty="0">
                <a:latin typeface="Times New Roman" panose="02020603050405020304" pitchFamily="18" charset="0"/>
                <a:ea typeface="楷体_GB2312" panose="02010609030101010101" pitchFamily="49" charset="-122"/>
                <a:cs typeface="Times New Roman" panose="02020603050405020304" pitchFamily="18" charset="0"/>
              </a:rPr>
              <a:t>SCIE</a:t>
            </a:r>
            <a:r>
              <a:rPr lang="zh-CN" altLang="en-US" sz="2400" b="1" dirty="0" smtClean="0">
                <a:latin typeface="楷体_GB2312" panose="02010609030101010101" pitchFamily="49" charset="-122"/>
                <a:ea typeface="楷体_GB2312" panose="02010609030101010101" pitchFamily="49" charset="-122"/>
              </a:rPr>
              <a:t>收录检索的各种功能。</a:t>
            </a:r>
          </a:p>
        </p:txBody>
      </p:sp>
      <p:sp>
        <p:nvSpPr>
          <p:cNvPr id="2" name="矩形 1"/>
          <p:cNvSpPr/>
          <p:nvPr/>
        </p:nvSpPr>
        <p:spPr>
          <a:xfrm>
            <a:off x="1270671" y="404664"/>
            <a:ext cx="3024336" cy="584775"/>
          </a:xfrm>
          <a:prstGeom prst="rect">
            <a:avLst/>
          </a:prstGeom>
          <a:solidFill>
            <a:schemeClr val="bg1"/>
          </a:solidFill>
        </p:spPr>
        <p:txBody>
          <a:bodyPr wrap="square">
            <a:spAutoFit/>
          </a:bodyPr>
          <a:lstStyle/>
          <a:p>
            <a:r>
              <a:rPr lang="zh-CN" altLang="en-US" sz="3200" dirty="0">
                <a:solidFill>
                  <a:srgbClr val="C00000"/>
                </a:solidFill>
              </a:rPr>
              <a:t>学习目标</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1552383444"/>
              </p:ext>
            </p:extLst>
          </p:nvPr>
        </p:nvGraphicFramePr>
        <p:xfrm>
          <a:off x="190476" y="142852"/>
          <a:ext cx="9047593" cy="4286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组合 4"/>
          <p:cNvGrpSpPr/>
          <p:nvPr/>
        </p:nvGrpSpPr>
        <p:grpSpPr>
          <a:xfrm>
            <a:off x="8666640" y="5854960"/>
            <a:ext cx="3428578" cy="931651"/>
            <a:chOff x="6500826" y="5854935"/>
            <a:chExt cx="2571768" cy="931651"/>
          </a:xfrm>
        </p:grpSpPr>
        <p:pic>
          <p:nvPicPr>
            <p:cNvPr id="4" name="Picture 2" descr="C:\Users\SCU-lnqn\Desktop\四川大学图书馆logo.jpg"/>
            <p:cNvPicPr>
              <a:picLocks noChangeAspect="1" noChangeArrowheads="1"/>
            </p:cNvPicPr>
            <p:nvPr/>
          </p:nvPicPr>
          <p:blipFill>
            <a:blip r:embed="rId7" cstate="print"/>
            <a:srcRect r="74000"/>
            <a:stretch>
              <a:fillRect/>
            </a:stretch>
          </p:blipFill>
          <p:spPr bwMode="auto">
            <a:xfrm>
              <a:off x="8143900" y="5854935"/>
              <a:ext cx="928694" cy="890261"/>
            </a:xfrm>
            <a:prstGeom prst="rect">
              <a:avLst/>
            </a:prstGeom>
            <a:noFill/>
          </p:spPr>
        </p:pic>
        <p:pic>
          <p:nvPicPr>
            <p:cNvPr id="5" name="Picture 2" descr="C:\Users\SCU-lnqn\Desktop\四川大学图书馆logo.jpg"/>
            <p:cNvPicPr>
              <a:picLocks noChangeAspect="1" noChangeArrowheads="1"/>
            </p:cNvPicPr>
            <p:nvPr/>
          </p:nvPicPr>
          <p:blipFill>
            <a:blip r:embed="rId7" cstate="print"/>
            <a:srcRect l="28000"/>
            <a:stretch>
              <a:fillRect/>
            </a:stretch>
          </p:blipFill>
          <p:spPr bwMode="auto">
            <a:xfrm>
              <a:off x="6500826" y="6242538"/>
              <a:ext cx="1571636" cy="544048"/>
            </a:xfrm>
            <a:prstGeom prst="rect">
              <a:avLst/>
            </a:prstGeom>
            <a:noFill/>
          </p:spPr>
        </p:pic>
      </p:grpSp>
      <p:sp>
        <p:nvSpPr>
          <p:cNvPr id="6" name="TextBox 5"/>
          <p:cNvSpPr txBox="1"/>
          <p:nvPr/>
        </p:nvSpPr>
        <p:spPr>
          <a:xfrm>
            <a:off x="910631" y="334012"/>
            <a:ext cx="8380968" cy="523220"/>
          </a:xfrm>
          <a:prstGeom prst="rect">
            <a:avLst/>
          </a:prstGeom>
          <a:noFill/>
        </p:spPr>
        <p:txBody>
          <a:bodyPr wrap="square" rtlCol="0">
            <a:spAutoFit/>
          </a:bodyPr>
          <a:lstStyle/>
          <a:p>
            <a:r>
              <a:rPr lang="zh-CN" altLang="en-US" sz="2800" b="1" dirty="0" smtClean="0">
                <a:solidFill>
                  <a:srgbClr val="C00000"/>
                </a:solidFill>
              </a:rPr>
              <a:t>邻近检索</a:t>
            </a:r>
            <a:r>
              <a:rPr lang="en-US" altLang="zh-CN" sz="2800" b="1" dirty="0">
                <a:solidFill>
                  <a:srgbClr val="C00000"/>
                </a:solidFill>
              </a:rPr>
              <a:t>——NEAR/x </a:t>
            </a:r>
            <a:r>
              <a:rPr lang="zh-CN" altLang="en-US" sz="2800" b="1" dirty="0">
                <a:solidFill>
                  <a:srgbClr val="C00000"/>
                </a:solidFill>
              </a:rPr>
              <a:t>，</a:t>
            </a:r>
            <a:r>
              <a:rPr lang="en-US" altLang="zh-CN" sz="2800" b="1" dirty="0">
                <a:solidFill>
                  <a:srgbClr val="C00000"/>
                </a:solidFill>
              </a:rPr>
              <a:t>SAME</a:t>
            </a:r>
            <a:endParaRPr lang="zh-CN" altLang="en-US" sz="2800" b="1" dirty="0">
              <a:solidFill>
                <a:srgbClr val="C00000"/>
              </a:solidFill>
            </a:endParaRPr>
          </a:p>
        </p:txBody>
      </p:sp>
      <p:sp>
        <p:nvSpPr>
          <p:cNvPr id="7" name="Rectangle 3"/>
          <p:cNvSpPr txBox="1">
            <a:spLocks noChangeArrowheads="1"/>
          </p:cNvSpPr>
          <p:nvPr/>
        </p:nvSpPr>
        <p:spPr>
          <a:xfrm>
            <a:off x="431319" y="1402812"/>
            <a:ext cx="10656030" cy="511175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25000"/>
              </a:lnSpc>
              <a:buFont typeface="Wingdings" panose="05000000000000000000" pitchFamily="2" charset="2"/>
              <a:buChar char="Ø"/>
            </a:pPr>
            <a:r>
              <a:rPr lang="en-US" altLang="zh-CN" sz="2800" b="1" dirty="0" smtClean="0">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NEAR/x </a:t>
            </a:r>
          </a:p>
          <a:p>
            <a:pPr>
              <a:lnSpc>
                <a:spcPct val="125000"/>
              </a:lnSpc>
              <a:buSzPct val="85000"/>
              <a:buFont typeface="Wingdings" panose="05000000000000000000" pitchFamily="2" charset="2"/>
              <a:buChar char="p"/>
            </a:pPr>
            <a:r>
              <a:rPr lang="zh-CN" altLang="en-US" sz="2000" dirty="0" smtClean="0">
                <a:solidFill>
                  <a:srgbClr val="000000"/>
                </a:solidFill>
                <a:latin typeface="Times New Roman" panose="02020603050405020304" pitchFamily="18" charset="0"/>
                <a:ea typeface="楷体_GB2312" panose="02010609030101010101" pitchFamily="49" charset="-122"/>
              </a:rPr>
              <a:t>使用 </a:t>
            </a:r>
            <a:r>
              <a:rPr lang="en-US" altLang="zh-CN" sz="2000" dirty="0" smtClean="0">
                <a:solidFill>
                  <a:srgbClr val="000000"/>
                </a:solidFill>
                <a:latin typeface="Times New Roman" panose="02020603050405020304" pitchFamily="18" charset="0"/>
                <a:ea typeface="楷体_GB2312" panose="02010609030101010101" pitchFamily="49" charset="-122"/>
              </a:rPr>
              <a:t>NEAR/x </a:t>
            </a:r>
            <a:r>
              <a:rPr lang="zh-CN" altLang="en-US" sz="2000" dirty="0" smtClean="0">
                <a:solidFill>
                  <a:srgbClr val="000000"/>
                </a:solidFill>
                <a:latin typeface="Times New Roman" panose="02020603050405020304" pitchFamily="18" charset="0"/>
                <a:ea typeface="楷体_GB2312" panose="02010609030101010101" pitchFamily="49" charset="-122"/>
              </a:rPr>
              <a:t>可查找由该运算符连接的检索词之间</a:t>
            </a:r>
            <a:r>
              <a:rPr lang="zh-CN" altLang="en-US" sz="2000" b="1" dirty="0" smtClean="0">
                <a:solidFill>
                  <a:srgbClr val="FF0000"/>
                </a:solidFill>
                <a:latin typeface="Times New Roman" panose="02020603050405020304" pitchFamily="18" charset="0"/>
                <a:ea typeface="楷体_GB2312" panose="02010609030101010101" pitchFamily="49" charset="-122"/>
              </a:rPr>
              <a:t>相隔指定数量的单词</a:t>
            </a:r>
            <a:r>
              <a:rPr lang="zh-CN" altLang="en-US" sz="2000" dirty="0" smtClean="0">
                <a:solidFill>
                  <a:srgbClr val="000000"/>
                </a:solidFill>
                <a:latin typeface="Times New Roman" panose="02020603050405020304" pitchFamily="18" charset="0"/>
                <a:ea typeface="楷体_GB2312" panose="02010609030101010101" pitchFamily="49" charset="-122"/>
              </a:rPr>
              <a:t>的记录。该规则也适用于单词处于不同字段的情况。</a:t>
            </a:r>
            <a:endParaRPr lang="en-US" altLang="zh-CN" sz="2000" dirty="0" smtClean="0">
              <a:solidFill>
                <a:srgbClr val="000000"/>
              </a:solidFill>
              <a:latin typeface="Times New Roman" panose="02020603050405020304" pitchFamily="18" charset="0"/>
              <a:ea typeface="楷体_GB2312" panose="02010609030101010101" pitchFamily="49" charset="-122"/>
            </a:endParaRPr>
          </a:p>
          <a:p>
            <a:pPr>
              <a:lnSpc>
                <a:spcPct val="125000"/>
              </a:lnSpc>
              <a:buSzPct val="85000"/>
              <a:buFont typeface="Wingdings" panose="05000000000000000000" pitchFamily="2" charset="2"/>
              <a:buChar char="p"/>
            </a:pPr>
            <a:r>
              <a:rPr lang="zh-CN" altLang="en-US" sz="2000" dirty="0" smtClean="0">
                <a:solidFill>
                  <a:srgbClr val="000000"/>
                </a:solidFill>
                <a:latin typeface="Times New Roman" panose="02020603050405020304" pitchFamily="18" charset="0"/>
                <a:ea typeface="楷体_GB2312" panose="02010609030101010101" pitchFamily="49" charset="-122"/>
              </a:rPr>
              <a:t>用数字取代 </a:t>
            </a:r>
            <a:r>
              <a:rPr lang="en-US" altLang="zh-CN" sz="2000" dirty="0" smtClean="0">
                <a:solidFill>
                  <a:srgbClr val="000000"/>
                </a:solidFill>
                <a:latin typeface="Times New Roman" panose="02020603050405020304" pitchFamily="18" charset="0"/>
                <a:ea typeface="楷体_GB2312" panose="02010609030101010101" pitchFamily="49" charset="-122"/>
              </a:rPr>
              <a:t>x </a:t>
            </a:r>
            <a:r>
              <a:rPr lang="zh-CN" altLang="en-US" sz="2000" dirty="0" smtClean="0">
                <a:solidFill>
                  <a:srgbClr val="000000"/>
                </a:solidFill>
                <a:latin typeface="Times New Roman" panose="02020603050405020304" pitchFamily="18" charset="0"/>
                <a:ea typeface="楷体_GB2312" panose="02010609030101010101" pitchFamily="49" charset="-122"/>
              </a:rPr>
              <a:t>可指定将检索词分开的最大单词数， </a:t>
            </a:r>
            <a:r>
              <a:rPr lang="en-US" altLang="zh-CN" sz="2000" dirty="0" smtClean="0">
                <a:solidFill>
                  <a:srgbClr val="FF0000"/>
                </a:solidFill>
                <a:latin typeface="Times New Roman" panose="02020603050405020304" pitchFamily="18" charset="0"/>
                <a:ea typeface="楷体_GB2312" panose="02010609030101010101" pitchFamily="49" charset="-122"/>
              </a:rPr>
              <a:t>x ≤15</a:t>
            </a:r>
            <a:r>
              <a:rPr lang="zh-CN" altLang="en-US" sz="2000" dirty="0" smtClean="0">
                <a:solidFill>
                  <a:srgbClr val="000000"/>
                </a:solidFill>
                <a:latin typeface="Times New Roman" panose="02020603050405020304" pitchFamily="18" charset="0"/>
                <a:ea typeface="楷体_GB2312" panose="02010609030101010101" pitchFamily="49" charset="-122"/>
              </a:rPr>
              <a:t>。</a:t>
            </a:r>
            <a:endParaRPr lang="en-US" altLang="zh-CN" sz="2000" dirty="0" smtClean="0">
              <a:solidFill>
                <a:srgbClr val="000000"/>
              </a:solidFill>
              <a:latin typeface="Times New Roman" panose="02020603050405020304" pitchFamily="18" charset="0"/>
              <a:ea typeface="楷体_GB2312" panose="02010609030101010101" pitchFamily="49" charset="-122"/>
            </a:endParaRPr>
          </a:p>
          <a:p>
            <a:pPr>
              <a:lnSpc>
                <a:spcPct val="125000"/>
              </a:lnSpc>
              <a:buSzPct val="85000"/>
              <a:buFont typeface="Wingdings" panose="05000000000000000000" pitchFamily="2" charset="2"/>
              <a:buChar char="p"/>
            </a:pPr>
            <a:r>
              <a:rPr lang="zh-CN" altLang="en-US" sz="2000" dirty="0" smtClean="0">
                <a:solidFill>
                  <a:srgbClr val="000000"/>
                </a:solidFill>
                <a:latin typeface="Times New Roman" panose="02020603050405020304" pitchFamily="18" charset="0"/>
                <a:ea typeface="楷体_GB2312" panose="02010609030101010101" pitchFamily="49" charset="-122"/>
              </a:rPr>
              <a:t>大小写均可，检索词顺序任意。</a:t>
            </a:r>
            <a:endParaRPr lang="en-US" altLang="zh-CN" sz="2000" dirty="0" smtClean="0">
              <a:solidFill>
                <a:srgbClr val="000000"/>
              </a:solidFill>
              <a:latin typeface="Times New Roman" panose="02020603050405020304" pitchFamily="18" charset="0"/>
              <a:ea typeface="楷体_GB2312" panose="02010609030101010101" pitchFamily="49" charset="-122"/>
            </a:endParaRPr>
          </a:p>
          <a:p>
            <a:pPr>
              <a:lnSpc>
                <a:spcPct val="125000"/>
              </a:lnSpc>
              <a:buSzPct val="85000"/>
              <a:buFont typeface="Wingdings" panose="05000000000000000000" pitchFamily="2" charset="2"/>
              <a:buChar char="p"/>
            </a:pPr>
            <a:r>
              <a:rPr lang="zh-CN" altLang="en-US" sz="2000" dirty="0" smtClean="0">
                <a:solidFill>
                  <a:srgbClr val="000000"/>
                </a:solidFill>
                <a:latin typeface="Times New Roman" panose="02020603050405020304" pitchFamily="18" charset="0"/>
                <a:ea typeface="楷体_GB2312" panose="02010609030101010101" pitchFamily="49" charset="-122"/>
              </a:rPr>
              <a:t>如果只使用 </a:t>
            </a:r>
            <a:r>
              <a:rPr lang="en-US" altLang="zh-CN" sz="2000" dirty="0" smtClean="0">
                <a:solidFill>
                  <a:srgbClr val="000000"/>
                </a:solidFill>
                <a:latin typeface="Times New Roman" panose="02020603050405020304" pitchFamily="18" charset="0"/>
                <a:ea typeface="楷体_GB2312" panose="02010609030101010101" pitchFamily="49" charset="-122"/>
              </a:rPr>
              <a:t>NEAR </a:t>
            </a:r>
            <a:r>
              <a:rPr lang="zh-CN" altLang="en-US" sz="2000" dirty="0" smtClean="0">
                <a:solidFill>
                  <a:srgbClr val="000000"/>
                </a:solidFill>
                <a:latin typeface="Times New Roman" panose="02020603050405020304" pitchFamily="18" charset="0"/>
                <a:ea typeface="楷体_GB2312" panose="02010609030101010101" pitchFamily="49" charset="-122"/>
              </a:rPr>
              <a:t>而不使用 </a:t>
            </a:r>
            <a:r>
              <a:rPr lang="en-US" altLang="zh-CN" sz="2000" dirty="0" smtClean="0">
                <a:solidFill>
                  <a:srgbClr val="000000"/>
                </a:solidFill>
                <a:latin typeface="Times New Roman" panose="02020603050405020304" pitchFamily="18" charset="0"/>
                <a:ea typeface="楷体_GB2312" panose="02010609030101010101" pitchFamily="49" charset="-122"/>
              </a:rPr>
              <a:t>/x</a:t>
            </a:r>
            <a:r>
              <a:rPr lang="zh-CN" altLang="en-US" sz="2000" dirty="0" smtClean="0">
                <a:solidFill>
                  <a:srgbClr val="000000"/>
                </a:solidFill>
                <a:latin typeface="Times New Roman" panose="02020603050405020304" pitchFamily="18" charset="0"/>
                <a:ea typeface="楷体_GB2312" panose="02010609030101010101" pitchFamily="49" charset="-122"/>
              </a:rPr>
              <a:t>，则系统将查找其中的检索词由 </a:t>
            </a:r>
            <a:r>
              <a:rPr lang="en-US" altLang="zh-CN" sz="2000" dirty="0" smtClean="0">
                <a:solidFill>
                  <a:srgbClr val="000000"/>
                </a:solidFill>
                <a:latin typeface="Times New Roman" panose="02020603050405020304" pitchFamily="18" charset="0"/>
                <a:ea typeface="楷体_GB2312" panose="02010609030101010101" pitchFamily="49" charset="-122"/>
              </a:rPr>
              <a:t>NEAR </a:t>
            </a:r>
            <a:r>
              <a:rPr lang="zh-CN" altLang="en-US" sz="2000" dirty="0" smtClean="0">
                <a:solidFill>
                  <a:srgbClr val="000000"/>
                </a:solidFill>
                <a:latin typeface="Times New Roman" panose="02020603050405020304" pitchFamily="18" charset="0"/>
                <a:ea typeface="楷体_GB2312" panose="02010609030101010101" pitchFamily="49" charset="-122"/>
              </a:rPr>
              <a:t>连接且彼此相隔不到 </a:t>
            </a:r>
            <a:r>
              <a:rPr lang="en-US" altLang="zh-CN" sz="2000" dirty="0" smtClean="0">
                <a:solidFill>
                  <a:srgbClr val="000000"/>
                </a:solidFill>
                <a:latin typeface="Times New Roman" panose="02020603050405020304" pitchFamily="18" charset="0"/>
                <a:ea typeface="楷体_GB2312" panose="02010609030101010101" pitchFamily="49" charset="-122"/>
              </a:rPr>
              <a:t>15 </a:t>
            </a:r>
            <a:r>
              <a:rPr lang="zh-CN" altLang="en-US" sz="2000" dirty="0" smtClean="0">
                <a:solidFill>
                  <a:srgbClr val="000000"/>
                </a:solidFill>
                <a:latin typeface="Times New Roman" panose="02020603050405020304" pitchFamily="18" charset="0"/>
                <a:ea typeface="楷体_GB2312" panose="02010609030101010101" pitchFamily="49" charset="-122"/>
              </a:rPr>
              <a:t>个单词的记录。</a:t>
            </a:r>
            <a:endParaRPr lang="zh-CN" altLang="en-US" sz="2400" dirty="0" smtClean="0">
              <a:solidFill>
                <a:srgbClr val="000000"/>
              </a:solidFill>
              <a:latin typeface="Times New Roman" panose="02020603050405020304" pitchFamily="18" charset="0"/>
              <a:ea typeface="楷体_GB2312" panose="02010609030101010101" pitchFamily="49" charset="-122"/>
            </a:endParaRPr>
          </a:p>
          <a:p>
            <a:pPr marL="609600" indent="-609600">
              <a:lnSpc>
                <a:spcPct val="125000"/>
              </a:lnSpc>
              <a:buFontTx/>
              <a:buNone/>
            </a:pPr>
            <a:r>
              <a:rPr lang="zh-CN" altLang="en-US" sz="2000" dirty="0" smtClean="0">
                <a:latin typeface="Times New Roman" panose="02020603050405020304" pitchFamily="18" charset="0"/>
                <a:ea typeface="楷体_GB2312" panose="02010609030101010101" pitchFamily="49" charset="-122"/>
              </a:rPr>
              <a:t>          例如，以下检索式</a:t>
            </a:r>
            <a:r>
              <a:rPr lang="zh-CN" altLang="en-US" sz="2000" dirty="0" smtClean="0">
                <a:solidFill>
                  <a:srgbClr val="FF0000"/>
                </a:solidFill>
                <a:latin typeface="Times New Roman" panose="02020603050405020304" pitchFamily="18" charset="0"/>
                <a:ea typeface="楷体_GB2312" panose="02010609030101010101" pitchFamily="49" charset="-122"/>
              </a:rPr>
              <a:t>效果相同</a:t>
            </a:r>
            <a:r>
              <a:rPr lang="zh-CN" altLang="en-US" sz="2000" dirty="0" smtClean="0">
                <a:latin typeface="Times New Roman" panose="02020603050405020304" pitchFamily="18" charset="0"/>
                <a:ea typeface="楷体_GB2312" panose="02010609030101010101" pitchFamily="49" charset="-122"/>
              </a:rPr>
              <a:t>：</a:t>
            </a:r>
          </a:p>
          <a:p>
            <a:pPr marL="609600" indent="-609600">
              <a:lnSpc>
                <a:spcPct val="125000"/>
              </a:lnSpc>
              <a:buClr>
                <a:srgbClr val="CC0099"/>
              </a:buClr>
              <a:buSzPct val="85000"/>
              <a:buFont typeface="Wingdings" panose="05000000000000000000" pitchFamily="2" charset="2"/>
              <a:buNone/>
            </a:pPr>
            <a:r>
              <a:rPr lang="zh-CN" altLang="en-US" sz="2000" dirty="0" smtClean="0">
                <a:latin typeface="Times New Roman" panose="02020603050405020304" pitchFamily="18" charset="0"/>
                <a:ea typeface="楷体_GB2312" panose="02010609030101010101" pitchFamily="49" charset="-122"/>
              </a:rPr>
              <a:t>              </a:t>
            </a:r>
            <a:r>
              <a:rPr lang="en-US" altLang="zh-CN" sz="2000" dirty="0" smtClean="0">
                <a:latin typeface="Times New Roman" panose="02020603050405020304" pitchFamily="18" charset="0"/>
                <a:ea typeface="楷体_GB2312" panose="02010609030101010101" pitchFamily="49" charset="-122"/>
              </a:rPr>
              <a:t>digital </a:t>
            </a:r>
            <a:r>
              <a:rPr lang="en-US" altLang="zh-CN" sz="2000" dirty="0" smtClean="0">
                <a:solidFill>
                  <a:srgbClr val="FF0000"/>
                </a:solidFill>
                <a:latin typeface="Times New Roman" panose="02020603050405020304" pitchFamily="18" charset="0"/>
                <a:ea typeface="楷体_GB2312" panose="02010609030101010101" pitchFamily="49" charset="-122"/>
              </a:rPr>
              <a:t>NEAR</a:t>
            </a:r>
            <a:r>
              <a:rPr lang="en-US" altLang="zh-CN" sz="2000" dirty="0" smtClean="0">
                <a:latin typeface="Times New Roman" panose="02020603050405020304" pitchFamily="18" charset="0"/>
                <a:ea typeface="楷体_GB2312" panose="02010609030101010101" pitchFamily="49" charset="-122"/>
              </a:rPr>
              <a:t> communication</a:t>
            </a:r>
          </a:p>
          <a:p>
            <a:pPr marL="609600" indent="-609600">
              <a:lnSpc>
                <a:spcPct val="125000"/>
              </a:lnSpc>
              <a:buClr>
                <a:srgbClr val="CC0099"/>
              </a:buClr>
              <a:buSzPct val="85000"/>
              <a:buFont typeface="Wingdings" panose="05000000000000000000" pitchFamily="2" charset="2"/>
              <a:buNone/>
            </a:pPr>
            <a:r>
              <a:rPr lang="en-US" altLang="zh-CN" sz="2000" dirty="0" smtClean="0">
                <a:latin typeface="Times New Roman" panose="02020603050405020304" pitchFamily="18" charset="0"/>
                <a:ea typeface="楷体_GB2312" panose="02010609030101010101" pitchFamily="49" charset="-122"/>
              </a:rPr>
              <a:t>              digital </a:t>
            </a:r>
            <a:r>
              <a:rPr lang="en-US" altLang="zh-CN" sz="2000" dirty="0" smtClean="0">
                <a:solidFill>
                  <a:srgbClr val="FF0000"/>
                </a:solidFill>
                <a:latin typeface="Times New Roman" panose="02020603050405020304" pitchFamily="18" charset="0"/>
                <a:ea typeface="楷体_GB2312" panose="02010609030101010101" pitchFamily="49" charset="-122"/>
              </a:rPr>
              <a:t>NEAR/15</a:t>
            </a:r>
            <a:r>
              <a:rPr lang="en-US" altLang="zh-CN" sz="2000" dirty="0" smtClean="0">
                <a:latin typeface="Times New Roman" panose="02020603050405020304" pitchFamily="18" charset="0"/>
                <a:ea typeface="楷体_GB2312" panose="02010609030101010101" pitchFamily="49" charset="-122"/>
              </a:rPr>
              <a:t> communication</a:t>
            </a:r>
            <a:endParaRPr lang="en-US" altLang="zh-CN" sz="2000"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778249095"/>
              </p:ext>
            </p:extLst>
          </p:nvPr>
        </p:nvGraphicFramePr>
        <p:xfrm>
          <a:off x="190476" y="142852"/>
          <a:ext cx="9047593" cy="4286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组合 4"/>
          <p:cNvGrpSpPr/>
          <p:nvPr/>
        </p:nvGrpSpPr>
        <p:grpSpPr>
          <a:xfrm>
            <a:off x="8666640" y="5854960"/>
            <a:ext cx="3428578" cy="931651"/>
            <a:chOff x="6500826" y="5854935"/>
            <a:chExt cx="2571768" cy="931651"/>
          </a:xfrm>
        </p:grpSpPr>
        <p:pic>
          <p:nvPicPr>
            <p:cNvPr id="4" name="Picture 2" descr="C:\Users\SCU-lnqn\Desktop\四川大学图书馆logo.jpg"/>
            <p:cNvPicPr>
              <a:picLocks noChangeAspect="1" noChangeArrowheads="1"/>
            </p:cNvPicPr>
            <p:nvPr/>
          </p:nvPicPr>
          <p:blipFill>
            <a:blip r:embed="rId7" cstate="print"/>
            <a:srcRect r="74000"/>
            <a:stretch>
              <a:fillRect/>
            </a:stretch>
          </p:blipFill>
          <p:spPr bwMode="auto">
            <a:xfrm>
              <a:off x="8143900" y="5854935"/>
              <a:ext cx="928694" cy="890261"/>
            </a:xfrm>
            <a:prstGeom prst="rect">
              <a:avLst/>
            </a:prstGeom>
            <a:noFill/>
          </p:spPr>
        </p:pic>
        <p:pic>
          <p:nvPicPr>
            <p:cNvPr id="5" name="Picture 2" descr="C:\Users\SCU-lnqn\Desktop\四川大学图书馆logo.jpg"/>
            <p:cNvPicPr>
              <a:picLocks noChangeAspect="1" noChangeArrowheads="1"/>
            </p:cNvPicPr>
            <p:nvPr/>
          </p:nvPicPr>
          <p:blipFill>
            <a:blip r:embed="rId7" cstate="print"/>
            <a:srcRect l="28000"/>
            <a:stretch>
              <a:fillRect/>
            </a:stretch>
          </p:blipFill>
          <p:spPr bwMode="auto">
            <a:xfrm>
              <a:off x="6500826" y="6242538"/>
              <a:ext cx="1571636" cy="544048"/>
            </a:xfrm>
            <a:prstGeom prst="rect">
              <a:avLst/>
            </a:prstGeom>
            <a:noFill/>
          </p:spPr>
        </p:pic>
      </p:grpSp>
      <p:pic>
        <p:nvPicPr>
          <p:cNvPr id="6" name="Picture 1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gray">
          <a:xfrm>
            <a:off x="210714" y="764729"/>
            <a:ext cx="11644385" cy="1304925"/>
          </a:xfrm>
          <a:prstGeom prst="rect">
            <a:avLst/>
          </a:prstGeom>
          <a:noFill/>
          <a:ln w="19050"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11"/>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9834"/>
          <a:stretch>
            <a:fillRect/>
          </a:stretch>
        </p:blipFill>
        <p:spPr bwMode="gray">
          <a:xfrm>
            <a:off x="1003826" y="1688749"/>
            <a:ext cx="9155508" cy="4568976"/>
          </a:xfrm>
          <a:prstGeom prst="rect">
            <a:avLst/>
          </a:prstGeom>
          <a:noFill/>
          <a:ln w="19050"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8" name="矩形 7"/>
          <p:cNvSpPr/>
          <p:nvPr/>
        </p:nvSpPr>
        <p:spPr>
          <a:xfrm>
            <a:off x="335318" y="1296000"/>
            <a:ext cx="3071941" cy="360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271445" y="2988023"/>
            <a:ext cx="2015962" cy="288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591663" y="3973260"/>
            <a:ext cx="4559406" cy="288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线形标注 1 10"/>
          <p:cNvSpPr/>
          <p:nvPr/>
        </p:nvSpPr>
        <p:spPr>
          <a:xfrm>
            <a:off x="7055188" y="2426470"/>
            <a:ext cx="2056962" cy="342642"/>
          </a:xfrm>
          <a:prstGeom prst="borderCallout1">
            <a:avLst>
              <a:gd name="adj1" fmla="val 49845"/>
              <a:gd name="adj2" fmla="val -2777"/>
              <a:gd name="adj3" fmla="val 157544"/>
              <a:gd name="adj4" fmla="val -35426"/>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400" b="1" dirty="0" smtClean="0"/>
              <a:t>两词间距</a:t>
            </a:r>
            <a:r>
              <a:rPr lang="en-US" altLang="zh-CN" sz="1400" b="1" dirty="0" smtClean="0">
                <a:solidFill>
                  <a:srgbClr val="FF0000"/>
                </a:solidFill>
              </a:rPr>
              <a:t>0</a:t>
            </a:r>
            <a:r>
              <a:rPr lang="zh-CN" altLang="en-US" sz="1400" b="1" dirty="0" smtClean="0">
                <a:solidFill>
                  <a:srgbClr val="FF0000"/>
                </a:solidFill>
              </a:rPr>
              <a:t>个</a:t>
            </a:r>
            <a:r>
              <a:rPr lang="zh-CN" altLang="en-US" sz="1400" b="1" dirty="0" smtClean="0"/>
              <a:t>单词</a:t>
            </a:r>
            <a:endParaRPr lang="zh-CN" altLang="en-US" sz="1400" b="1" dirty="0"/>
          </a:p>
        </p:txBody>
      </p:sp>
      <p:sp>
        <p:nvSpPr>
          <p:cNvPr id="12" name="线形标注 1 11"/>
          <p:cNvSpPr/>
          <p:nvPr/>
        </p:nvSpPr>
        <p:spPr>
          <a:xfrm>
            <a:off x="4206499" y="953381"/>
            <a:ext cx="2368700" cy="522642"/>
          </a:xfrm>
          <a:prstGeom prst="borderCallout1">
            <a:avLst>
              <a:gd name="adj1" fmla="val 49845"/>
              <a:gd name="adj2" fmla="val -2777"/>
              <a:gd name="adj3" fmla="val 95462"/>
              <a:gd name="adj4" fmla="val -31276"/>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400" b="1" dirty="0" smtClean="0"/>
              <a:t>表示两词之间的</a:t>
            </a:r>
            <a:r>
              <a:rPr lang="zh-CN" altLang="en-US" sz="1400" b="1" dirty="0" smtClean="0">
                <a:solidFill>
                  <a:srgbClr val="FF0000"/>
                </a:solidFill>
              </a:rPr>
              <a:t>间距</a:t>
            </a:r>
            <a:r>
              <a:rPr lang="zh-CN" altLang="en-US" sz="1400" b="1" dirty="0">
                <a:solidFill>
                  <a:srgbClr val="FF0000"/>
                </a:solidFill>
              </a:rPr>
              <a:t>不</a:t>
            </a:r>
            <a:r>
              <a:rPr lang="zh-CN" altLang="en-US" sz="1400" b="1" dirty="0" smtClean="0">
                <a:solidFill>
                  <a:srgbClr val="FF0000"/>
                </a:solidFill>
              </a:rPr>
              <a:t>超过</a:t>
            </a:r>
            <a:r>
              <a:rPr lang="en-US" altLang="zh-CN" sz="1400" b="1" dirty="0" smtClean="0">
                <a:solidFill>
                  <a:srgbClr val="FF0000"/>
                </a:solidFill>
              </a:rPr>
              <a:t>4</a:t>
            </a:r>
            <a:r>
              <a:rPr lang="zh-CN" altLang="en-US" sz="1400" b="1" dirty="0" smtClean="0">
                <a:solidFill>
                  <a:srgbClr val="FF0000"/>
                </a:solidFill>
              </a:rPr>
              <a:t>个</a:t>
            </a:r>
            <a:r>
              <a:rPr lang="zh-CN" altLang="en-US" sz="1400" b="1" dirty="0" smtClean="0"/>
              <a:t>单词</a:t>
            </a:r>
            <a:endParaRPr lang="zh-CN" altLang="en-US" sz="1400" b="1" dirty="0"/>
          </a:p>
        </p:txBody>
      </p:sp>
      <p:sp>
        <p:nvSpPr>
          <p:cNvPr id="13" name="线形标注 1 12"/>
          <p:cNvSpPr/>
          <p:nvPr/>
        </p:nvSpPr>
        <p:spPr>
          <a:xfrm>
            <a:off x="7439181" y="3429000"/>
            <a:ext cx="2056962" cy="342642"/>
          </a:xfrm>
          <a:prstGeom prst="borderCallout1">
            <a:avLst>
              <a:gd name="adj1" fmla="val 49845"/>
              <a:gd name="adj2" fmla="val -2777"/>
              <a:gd name="adj3" fmla="val 157544"/>
              <a:gd name="adj4" fmla="val -35426"/>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400" b="1" dirty="0" smtClean="0"/>
              <a:t>两词间距</a:t>
            </a:r>
            <a:r>
              <a:rPr lang="en-US" altLang="zh-CN" sz="1400" b="1" dirty="0" smtClean="0">
                <a:solidFill>
                  <a:srgbClr val="FF0000"/>
                </a:solidFill>
              </a:rPr>
              <a:t>3</a:t>
            </a:r>
            <a:r>
              <a:rPr lang="zh-CN" altLang="en-US" sz="1400" b="1" dirty="0" smtClean="0">
                <a:solidFill>
                  <a:srgbClr val="FF0000"/>
                </a:solidFill>
              </a:rPr>
              <a:t>个</a:t>
            </a:r>
            <a:r>
              <a:rPr lang="zh-CN" altLang="en-US" sz="1400" b="1" dirty="0" smtClean="0"/>
              <a:t>单词</a:t>
            </a:r>
            <a:endParaRPr lang="zh-CN" altLang="en-US" sz="1400" b="1" dirty="0"/>
          </a:p>
        </p:txBody>
      </p:sp>
      <p:sp>
        <p:nvSpPr>
          <p:cNvPr id="14" name="矩形 13"/>
          <p:cNvSpPr/>
          <p:nvPr/>
        </p:nvSpPr>
        <p:spPr>
          <a:xfrm>
            <a:off x="7007088" y="5184000"/>
            <a:ext cx="3119594" cy="216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线形标注 1 14"/>
          <p:cNvSpPr/>
          <p:nvPr/>
        </p:nvSpPr>
        <p:spPr>
          <a:xfrm>
            <a:off x="9009558" y="4581151"/>
            <a:ext cx="2056962" cy="342642"/>
          </a:xfrm>
          <a:prstGeom prst="borderCallout1">
            <a:avLst>
              <a:gd name="adj1" fmla="val 49845"/>
              <a:gd name="adj2" fmla="val -2777"/>
              <a:gd name="adj3" fmla="val 157544"/>
              <a:gd name="adj4" fmla="val -35426"/>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400" b="1" dirty="0" smtClean="0"/>
              <a:t>两词间距</a:t>
            </a:r>
            <a:r>
              <a:rPr lang="en-US" altLang="zh-CN" sz="1400" b="1" dirty="0" smtClean="0">
                <a:solidFill>
                  <a:srgbClr val="FF0000"/>
                </a:solidFill>
              </a:rPr>
              <a:t>2</a:t>
            </a:r>
            <a:r>
              <a:rPr lang="zh-CN" altLang="en-US" sz="1400" b="1" dirty="0" smtClean="0">
                <a:solidFill>
                  <a:srgbClr val="FF0000"/>
                </a:solidFill>
              </a:rPr>
              <a:t>个</a:t>
            </a:r>
            <a:r>
              <a:rPr lang="zh-CN" altLang="en-US" sz="1400" b="1" dirty="0" smtClean="0"/>
              <a:t>单词</a:t>
            </a:r>
            <a:endParaRPr lang="zh-CN" altLang="en-US" sz="1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down)">
                                      <p:cBhvr>
                                        <p:cTn id="8" dur="500"/>
                                        <p:tgtEl>
                                          <p:spTgt spid="7"/>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1000"/>
                            </p:stCondLst>
                            <p:childTnLst>
                              <p:par>
                                <p:cTn id="14" presetID="18" presetClass="entr" presetSubtype="3"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strips(upRight)">
                                      <p:cBhvr>
                                        <p:cTn id="16" dur="500"/>
                                        <p:tgtEl>
                                          <p:spTgt spid="11"/>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2000"/>
                            </p:stCondLst>
                            <p:childTnLst>
                              <p:par>
                                <p:cTn id="22" presetID="18" presetClass="entr" presetSubtype="3"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strips(upRight)">
                                      <p:cBhvr>
                                        <p:cTn id="24" dur="500"/>
                                        <p:tgtEl>
                                          <p:spTgt spid="13"/>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par>
                          <p:cTn id="29" fill="hold">
                            <p:stCondLst>
                              <p:cond delay="3000"/>
                            </p:stCondLst>
                            <p:childTnLst>
                              <p:par>
                                <p:cTn id="30" presetID="18" presetClass="entr" presetSubtype="3"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strips(upRight)">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3" grpId="0" animBg="1"/>
      <p:bldP spid="14" grpId="0" animBg="1"/>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1014202416"/>
              </p:ext>
            </p:extLst>
          </p:nvPr>
        </p:nvGraphicFramePr>
        <p:xfrm>
          <a:off x="190476" y="142852"/>
          <a:ext cx="9047593" cy="4286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组合 4"/>
          <p:cNvGrpSpPr/>
          <p:nvPr/>
        </p:nvGrpSpPr>
        <p:grpSpPr>
          <a:xfrm>
            <a:off x="8666640" y="5854960"/>
            <a:ext cx="3428578" cy="931651"/>
            <a:chOff x="6500826" y="5854935"/>
            <a:chExt cx="2571768" cy="931651"/>
          </a:xfrm>
        </p:grpSpPr>
        <p:pic>
          <p:nvPicPr>
            <p:cNvPr id="4" name="Picture 2" descr="C:\Users\SCU-lnqn\Desktop\四川大学图书馆logo.jpg"/>
            <p:cNvPicPr>
              <a:picLocks noChangeAspect="1" noChangeArrowheads="1"/>
            </p:cNvPicPr>
            <p:nvPr/>
          </p:nvPicPr>
          <p:blipFill>
            <a:blip r:embed="rId7" cstate="print"/>
            <a:srcRect r="74000"/>
            <a:stretch>
              <a:fillRect/>
            </a:stretch>
          </p:blipFill>
          <p:spPr bwMode="auto">
            <a:xfrm>
              <a:off x="8143900" y="5854935"/>
              <a:ext cx="928694" cy="890261"/>
            </a:xfrm>
            <a:prstGeom prst="rect">
              <a:avLst/>
            </a:prstGeom>
            <a:noFill/>
          </p:spPr>
        </p:pic>
        <p:pic>
          <p:nvPicPr>
            <p:cNvPr id="5" name="Picture 2" descr="C:\Users\SCU-lnqn\Desktop\四川大学图书馆logo.jpg"/>
            <p:cNvPicPr>
              <a:picLocks noChangeAspect="1" noChangeArrowheads="1"/>
            </p:cNvPicPr>
            <p:nvPr/>
          </p:nvPicPr>
          <p:blipFill>
            <a:blip r:embed="rId7" cstate="print"/>
            <a:srcRect l="28000"/>
            <a:stretch>
              <a:fillRect/>
            </a:stretch>
          </p:blipFill>
          <p:spPr bwMode="auto">
            <a:xfrm>
              <a:off x="6500826" y="6242538"/>
              <a:ext cx="1571636" cy="544048"/>
            </a:xfrm>
            <a:prstGeom prst="rect">
              <a:avLst/>
            </a:prstGeom>
            <a:noFill/>
          </p:spPr>
        </p:pic>
      </p:grpSp>
      <p:sp>
        <p:nvSpPr>
          <p:cNvPr id="6" name="TextBox 5"/>
          <p:cNvSpPr txBox="1"/>
          <p:nvPr/>
        </p:nvSpPr>
        <p:spPr>
          <a:xfrm>
            <a:off x="982639" y="320783"/>
            <a:ext cx="8380968" cy="523220"/>
          </a:xfrm>
          <a:prstGeom prst="rect">
            <a:avLst/>
          </a:prstGeom>
          <a:noFill/>
        </p:spPr>
        <p:txBody>
          <a:bodyPr wrap="square" rtlCol="0">
            <a:spAutoFit/>
          </a:bodyPr>
          <a:lstStyle/>
          <a:p>
            <a:r>
              <a:rPr lang="zh-CN" altLang="en-US" sz="2800" b="1" dirty="0" smtClean="0">
                <a:solidFill>
                  <a:srgbClr val="C00000"/>
                </a:solidFill>
              </a:rPr>
              <a:t>邻近检索</a:t>
            </a:r>
            <a:r>
              <a:rPr lang="en-US" altLang="zh-CN" sz="2800" b="1" dirty="0">
                <a:solidFill>
                  <a:srgbClr val="C00000"/>
                </a:solidFill>
              </a:rPr>
              <a:t>——NEAR/x </a:t>
            </a:r>
            <a:r>
              <a:rPr lang="zh-CN" altLang="en-US" sz="2800" b="1" dirty="0">
                <a:solidFill>
                  <a:srgbClr val="C00000"/>
                </a:solidFill>
              </a:rPr>
              <a:t>，</a:t>
            </a:r>
            <a:r>
              <a:rPr lang="en-US" altLang="zh-CN" sz="2800" b="1" dirty="0">
                <a:solidFill>
                  <a:srgbClr val="C00000"/>
                </a:solidFill>
              </a:rPr>
              <a:t>SAME</a:t>
            </a:r>
            <a:endParaRPr lang="zh-CN" altLang="en-US" sz="2800" b="1" dirty="0">
              <a:solidFill>
                <a:srgbClr val="C00000"/>
              </a:solidFill>
            </a:endParaRPr>
          </a:p>
        </p:txBody>
      </p:sp>
      <p:sp>
        <p:nvSpPr>
          <p:cNvPr id="7" name="Rectangle 3"/>
          <p:cNvSpPr txBox="1">
            <a:spLocks noChangeArrowheads="1"/>
          </p:cNvSpPr>
          <p:nvPr/>
        </p:nvSpPr>
        <p:spPr>
          <a:xfrm>
            <a:off x="431316" y="1402812"/>
            <a:ext cx="11044855" cy="511175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25000"/>
              </a:lnSpc>
              <a:buFont typeface="Wingdings" panose="05000000000000000000" pitchFamily="2" charset="2"/>
              <a:buChar char="Ø"/>
            </a:pPr>
            <a:r>
              <a:rPr lang="en-US" altLang="zh-CN" sz="2800" b="1" dirty="0" smtClean="0">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SAME</a:t>
            </a:r>
          </a:p>
          <a:p>
            <a:pPr>
              <a:lnSpc>
                <a:spcPct val="125000"/>
              </a:lnSpc>
              <a:spcBef>
                <a:spcPts val="0"/>
              </a:spcBef>
              <a:buSzPct val="85000"/>
              <a:buFont typeface="Wingdings" panose="05000000000000000000" pitchFamily="2" charset="2"/>
              <a:buChar char="p"/>
            </a:pPr>
            <a:r>
              <a:rPr lang="zh-CN" altLang="en-US" sz="2000" dirty="0" smtClean="0">
                <a:solidFill>
                  <a:srgbClr val="000000"/>
                </a:solidFill>
                <a:latin typeface="Times New Roman" panose="02020603050405020304" pitchFamily="18" charset="0"/>
                <a:ea typeface="楷体_GB2312" panose="02010609030101010101" pitchFamily="49" charset="-122"/>
              </a:rPr>
              <a:t>检索词必须</a:t>
            </a:r>
            <a:r>
              <a:rPr lang="zh-CN" altLang="en-US" sz="2000" b="1" dirty="0" smtClean="0">
                <a:solidFill>
                  <a:srgbClr val="FF0000"/>
                </a:solidFill>
                <a:latin typeface="Times New Roman" panose="02020603050405020304" pitchFamily="18" charset="0"/>
                <a:ea typeface="楷体_GB2312" panose="02010609030101010101" pitchFamily="49" charset="-122"/>
              </a:rPr>
              <a:t>出现在同一句子中</a:t>
            </a:r>
            <a:r>
              <a:rPr lang="zh-CN" altLang="en-US" sz="2000" dirty="0" smtClean="0">
                <a:solidFill>
                  <a:srgbClr val="000000"/>
                </a:solidFill>
                <a:latin typeface="Times New Roman" panose="02020603050405020304" pitchFamily="18" charset="0"/>
                <a:ea typeface="楷体_GB2312" panose="02010609030101010101" pitchFamily="49" charset="-122"/>
              </a:rPr>
              <a:t>（指两个句号之间的字符串），检索词在句子中的顺序任意。</a:t>
            </a:r>
            <a:endParaRPr lang="en-US" altLang="zh-CN" sz="2000" dirty="0" smtClean="0">
              <a:solidFill>
                <a:srgbClr val="000000"/>
              </a:solidFill>
              <a:latin typeface="Times New Roman" panose="02020603050405020304" pitchFamily="18" charset="0"/>
              <a:ea typeface="楷体_GB2312" panose="02010609030101010101" pitchFamily="49" charset="-122"/>
            </a:endParaRPr>
          </a:p>
          <a:p>
            <a:pPr>
              <a:lnSpc>
                <a:spcPct val="125000"/>
              </a:lnSpc>
              <a:spcBef>
                <a:spcPts val="0"/>
              </a:spcBef>
              <a:buSzPct val="85000"/>
              <a:buFont typeface="Wingdings" panose="05000000000000000000" pitchFamily="2" charset="2"/>
              <a:buChar char="p"/>
            </a:pPr>
            <a:r>
              <a:rPr lang="zh-CN" altLang="en-US" sz="2000" dirty="0" smtClean="0">
                <a:solidFill>
                  <a:srgbClr val="000000"/>
                </a:solidFill>
                <a:latin typeface="Times New Roman" panose="02020603050405020304" pitchFamily="18" charset="0"/>
                <a:ea typeface="楷体_GB2312" panose="02010609030101010101" pitchFamily="49" charset="-122"/>
              </a:rPr>
              <a:t>大小写均可，检索词顺序任意。</a:t>
            </a:r>
            <a:endParaRPr lang="en-US" altLang="zh-CN" sz="2000" dirty="0" smtClean="0">
              <a:solidFill>
                <a:srgbClr val="000000"/>
              </a:solidFill>
              <a:latin typeface="Times New Roman" panose="02020603050405020304" pitchFamily="18" charset="0"/>
              <a:ea typeface="楷体_GB2312" panose="02010609030101010101" pitchFamily="49" charset="-122"/>
            </a:endParaRPr>
          </a:p>
          <a:p>
            <a:pPr>
              <a:lnSpc>
                <a:spcPct val="125000"/>
              </a:lnSpc>
              <a:spcBef>
                <a:spcPts val="0"/>
              </a:spcBef>
              <a:buSzPct val="85000"/>
              <a:buFont typeface="Wingdings" panose="05000000000000000000" pitchFamily="2" charset="2"/>
              <a:buChar char="p"/>
            </a:pPr>
            <a:r>
              <a:rPr lang="en-US" altLang="zh-CN" sz="2000" dirty="0" smtClean="0">
                <a:solidFill>
                  <a:srgbClr val="000000"/>
                </a:solidFill>
                <a:latin typeface="Times New Roman" panose="02020603050405020304" pitchFamily="18" charset="0"/>
                <a:ea typeface="楷体_GB2312" panose="02010609030101010101" pitchFamily="49" charset="-122"/>
              </a:rPr>
              <a:t>SAME</a:t>
            </a:r>
            <a:r>
              <a:rPr lang="zh-CN" altLang="en-US" sz="2000" dirty="0" smtClean="0">
                <a:solidFill>
                  <a:srgbClr val="000000"/>
                </a:solidFill>
                <a:latin typeface="Times New Roman" panose="02020603050405020304" pitchFamily="18" charset="0"/>
                <a:ea typeface="楷体_GB2312" panose="02010609030101010101" pitchFamily="49" charset="-122"/>
              </a:rPr>
              <a:t>通常用在在“</a:t>
            </a:r>
            <a:r>
              <a:rPr lang="zh-CN" altLang="en-US" sz="2000" dirty="0" smtClean="0">
                <a:solidFill>
                  <a:srgbClr val="CC0000"/>
                </a:solidFill>
                <a:latin typeface="Times New Roman" panose="02020603050405020304" pitchFamily="18" charset="0"/>
                <a:ea typeface="楷体_GB2312" panose="02010609030101010101" pitchFamily="49" charset="-122"/>
              </a:rPr>
              <a:t>地址</a:t>
            </a:r>
            <a:r>
              <a:rPr lang="zh-CN" altLang="en-US" sz="2000" dirty="0" smtClean="0">
                <a:solidFill>
                  <a:srgbClr val="000000"/>
                </a:solidFill>
                <a:latin typeface="Times New Roman" panose="02020603050405020304" pitchFamily="18" charset="0"/>
                <a:ea typeface="楷体_GB2312" panose="02010609030101010101" pitchFamily="49" charset="-122"/>
              </a:rPr>
              <a:t>”字段检索中，使用 </a:t>
            </a:r>
            <a:r>
              <a:rPr lang="en-US" altLang="zh-CN" sz="2000" dirty="0" smtClean="0">
                <a:solidFill>
                  <a:srgbClr val="000000"/>
                </a:solidFill>
                <a:latin typeface="Times New Roman" panose="02020603050405020304" pitchFamily="18" charset="0"/>
                <a:ea typeface="楷体_GB2312" panose="02010609030101010101" pitchFamily="49" charset="-122"/>
              </a:rPr>
              <a:t>SAME </a:t>
            </a:r>
            <a:r>
              <a:rPr lang="zh-CN" altLang="en-US" sz="2000" dirty="0" smtClean="0">
                <a:solidFill>
                  <a:srgbClr val="000000"/>
                </a:solidFill>
                <a:latin typeface="Times New Roman" panose="02020603050405020304" pitchFamily="18" charset="0"/>
                <a:ea typeface="楷体_GB2312" panose="02010609030101010101" pitchFamily="49" charset="-122"/>
              </a:rPr>
              <a:t>可查找该运算符所分隔的检索词出现在同一个地址中的记录。需要使用括号来分组地址检索词。</a:t>
            </a:r>
          </a:p>
          <a:p>
            <a:pPr>
              <a:lnSpc>
                <a:spcPct val="125000"/>
              </a:lnSpc>
              <a:buNone/>
            </a:pPr>
            <a:r>
              <a:rPr lang="zh-CN" altLang="en-US" sz="2000" b="1" dirty="0" smtClean="0">
                <a:solidFill>
                  <a:srgbClr val="000000"/>
                </a:solidFill>
                <a:latin typeface="Times New Roman" panose="02020603050405020304" pitchFamily="18" charset="0"/>
                <a:ea typeface="楷体_GB2312" panose="02010609030101010101" pitchFamily="49" charset="-122"/>
              </a:rPr>
              <a:t>    </a:t>
            </a:r>
            <a:r>
              <a:rPr lang="en-US" altLang="zh-CN" sz="2000" b="1" dirty="0" smtClean="0">
                <a:solidFill>
                  <a:srgbClr val="000000"/>
                </a:solidFill>
                <a:latin typeface="Times New Roman" panose="02020603050405020304" pitchFamily="18" charset="0"/>
                <a:ea typeface="楷体_GB2312" panose="02010609030101010101" pitchFamily="49" charset="-122"/>
              </a:rPr>
              <a:t>		</a:t>
            </a:r>
            <a:r>
              <a:rPr lang="zh-CN" altLang="en-US" sz="2000" b="1" dirty="0" smtClean="0">
                <a:solidFill>
                  <a:srgbClr val="3333FF"/>
                </a:solidFill>
                <a:latin typeface="Times New Roman" panose="02020603050405020304" pitchFamily="18" charset="0"/>
                <a:ea typeface="楷体_GB2312" panose="02010609030101010101" pitchFamily="49" charset="-122"/>
              </a:rPr>
              <a:t>例如：</a:t>
            </a:r>
            <a:r>
              <a:rPr lang="en-US" altLang="zh-CN" sz="2000" b="1" dirty="0" smtClean="0">
                <a:solidFill>
                  <a:srgbClr val="3333FF"/>
                </a:solidFill>
                <a:latin typeface="Times New Roman" panose="02020603050405020304" pitchFamily="18" charset="0"/>
                <a:ea typeface="楷体_GB2312" panose="02010609030101010101" pitchFamily="49" charset="-122"/>
              </a:rPr>
              <a:t>AD=(Portland SAME Oregon)</a:t>
            </a:r>
          </a:p>
          <a:p>
            <a:pPr>
              <a:lnSpc>
                <a:spcPct val="125000"/>
              </a:lnSpc>
              <a:buFont typeface="Wingdings" panose="05000000000000000000" pitchFamily="2" charset="2"/>
              <a:buChar char="l"/>
            </a:pPr>
            <a:r>
              <a:rPr lang="zh-CN" altLang="en-US" sz="2000" dirty="0" smtClean="0">
                <a:solidFill>
                  <a:srgbClr val="000000"/>
                </a:solidFill>
                <a:latin typeface="Times New Roman" panose="02020603050405020304" pitchFamily="18" charset="0"/>
                <a:ea typeface="楷体_GB2312" panose="02010609030101010101" pitchFamily="49" charset="-122"/>
              </a:rPr>
              <a:t>注意：当在其他字段（如“</a:t>
            </a:r>
            <a:r>
              <a:rPr lang="zh-CN" altLang="en-US" sz="2000" dirty="0" smtClean="0">
                <a:solidFill>
                  <a:srgbClr val="CC0000"/>
                </a:solidFill>
                <a:latin typeface="Times New Roman" panose="02020603050405020304" pitchFamily="18" charset="0"/>
                <a:ea typeface="楷体_GB2312" panose="02010609030101010101" pitchFamily="49" charset="-122"/>
              </a:rPr>
              <a:t>主题</a:t>
            </a:r>
            <a:r>
              <a:rPr lang="zh-CN" altLang="en-US" sz="2000" dirty="0" smtClean="0">
                <a:solidFill>
                  <a:srgbClr val="000000"/>
                </a:solidFill>
                <a:latin typeface="Times New Roman" panose="02020603050405020304" pitchFamily="18" charset="0"/>
                <a:ea typeface="楷体_GB2312" panose="02010609030101010101" pitchFamily="49" charset="-122"/>
              </a:rPr>
              <a:t>”和“</a:t>
            </a:r>
            <a:r>
              <a:rPr lang="zh-CN" altLang="en-US" sz="2000" dirty="0" smtClean="0">
                <a:solidFill>
                  <a:srgbClr val="CC0000"/>
                </a:solidFill>
                <a:latin typeface="Times New Roman" panose="02020603050405020304" pitchFamily="18" charset="0"/>
                <a:ea typeface="楷体_GB2312" panose="02010609030101010101" pitchFamily="49" charset="-122"/>
              </a:rPr>
              <a:t>标题</a:t>
            </a:r>
            <a:r>
              <a:rPr lang="zh-CN" altLang="en-US" sz="2000" dirty="0" smtClean="0">
                <a:solidFill>
                  <a:srgbClr val="000000"/>
                </a:solidFill>
                <a:latin typeface="Times New Roman" panose="02020603050405020304" pitchFamily="18" charset="0"/>
                <a:ea typeface="楷体_GB2312" panose="02010609030101010101" pitchFamily="49" charset="-122"/>
              </a:rPr>
              <a:t>”）中使用时，如果检索词出现在同一记录中，</a:t>
            </a:r>
            <a:r>
              <a:rPr lang="en-US" altLang="zh-CN" sz="2000" dirty="0" smtClean="0">
                <a:solidFill>
                  <a:srgbClr val="000000"/>
                </a:solidFill>
                <a:latin typeface="Times New Roman" panose="02020603050405020304" pitchFamily="18" charset="0"/>
                <a:ea typeface="楷体_GB2312" panose="02010609030101010101" pitchFamily="49" charset="-122"/>
              </a:rPr>
              <a:t>SAME </a:t>
            </a:r>
            <a:r>
              <a:rPr lang="zh-CN" altLang="en-US" sz="2000" dirty="0" smtClean="0">
                <a:solidFill>
                  <a:srgbClr val="000000"/>
                </a:solidFill>
                <a:latin typeface="Times New Roman" panose="02020603050405020304" pitchFamily="18" charset="0"/>
                <a:ea typeface="楷体_GB2312" panose="02010609030101010101" pitchFamily="49" charset="-122"/>
              </a:rPr>
              <a:t>与 </a:t>
            </a:r>
            <a:r>
              <a:rPr lang="en-US" altLang="zh-CN" sz="2000" dirty="0" smtClean="0">
                <a:solidFill>
                  <a:srgbClr val="000000"/>
                </a:solidFill>
                <a:latin typeface="Times New Roman" panose="02020603050405020304" pitchFamily="18" charset="0"/>
                <a:ea typeface="楷体_GB2312" panose="02010609030101010101" pitchFamily="49" charset="-122"/>
              </a:rPr>
              <a:t>AND </a:t>
            </a:r>
            <a:r>
              <a:rPr lang="zh-CN" altLang="en-US" sz="2000" dirty="0" smtClean="0">
                <a:solidFill>
                  <a:srgbClr val="000000"/>
                </a:solidFill>
                <a:latin typeface="Times New Roman" panose="02020603050405020304" pitchFamily="18" charset="0"/>
                <a:ea typeface="楷体_GB2312" panose="02010609030101010101" pitchFamily="49" charset="-122"/>
              </a:rPr>
              <a:t>的作用就完全相同。</a:t>
            </a:r>
          </a:p>
          <a:p>
            <a:pPr>
              <a:lnSpc>
                <a:spcPct val="125000"/>
              </a:lnSpc>
              <a:buNone/>
            </a:pPr>
            <a:r>
              <a:rPr lang="zh-CN" altLang="en-US" sz="2000" b="1" dirty="0" smtClean="0">
                <a:solidFill>
                  <a:srgbClr val="000000"/>
                </a:solidFill>
                <a:latin typeface="Times New Roman" panose="02020603050405020304" pitchFamily="18" charset="0"/>
                <a:ea typeface="楷体_GB2312" panose="02010609030101010101" pitchFamily="49" charset="-122"/>
              </a:rPr>
              <a:t>    </a:t>
            </a:r>
            <a:r>
              <a:rPr lang="zh-CN" altLang="en-US" sz="2000" b="1" dirty="0" smtClean="0">
                <a:solidFill>
                  <a:srgbClr val="3333FF"/>
                </a:solidFill>
                <a:latin typeface="Times New Roman" panose="02020603050405020304" pitchFamily="18" charset="0"/>
                <a:ea typeface="楷体_GB2312" panose="02010609030101010101" pitchFamily="49" charset="-122"/>
              </a:rPr>
              <a:t>例如：</a:t>
            </a:r>
            <a:r>
              <a:rPr lang="en-US" altLang="zh-CN" sz="2000" b="1" dirty="0" smtClean="0">
                <a:solidFill>
                  <a:srgbClr val="3333FF"/>
                </a:solidFill>
                <a:latin typeface="Times New Roman" panose="02020603050405020304" pitchFamily="18" charset="0"/>
                <a:ea typeface="楷体_GB2312" panose="02010609030101010101" pitchFamily="49" charset="-122"/>
              </a:rPr>
              <a:t>TS=(cat SAME mouse) </a:t>
            </a:r>
            <a:r>
              <a:rPr lang="zh-CN" altLang="en-US" sz="2000" b="1" dirty="0" smtClean="0">
                <a:solidFill>
                  <a:srgbClr val="3333FF"/>
                </a:solidFill>
                <a:latin typeface="Times New Roman" panose="02020603050405020304" pitchFamily="18" charset="0"/>
                <a:ea typeface="楷体_GB2312" panose="02010609030101010101" pitchFamily="49" charset="-122"/>
              </a:rPr>
              <a:t>与 </a:t>
            </a:r>
            <a:r>
              <a:rPr lang="en-US" altLang="zh-CN" sz="2000" b="1" dirty="0" smtClean="0">
                <a:solidFill>
                  <a:srgbClr val="3333FF"/>
                </a:solidFill>
                <a:latin typeface="Times New Roman" panose="02020603050405020304" pitchFamily="18" charset="0"/>
                <a:ea typeface="楷体_GB2312" panose="02010609030101010101" pitchFamily="49" charset="-122"/>
              </a:rPr>
              <a:t>TS=(cat AND mouse) </a:t>
            </a:r>
            <a:r>
              <a:rPr lang="zh-CN" altLang="en-US" sz="2000" b="1" dirty="0">
                <a:solidFill>
                  <a:srgbClr val="3333FF"/>
                </a:solidFill>
                <a:latin typeface="Times New Roman" panose="02020603050405020304" pitchFamily="18" charset="0"/>
                <a:ea typeface="楷体_GB2312" panose="02010609030101010101" pitchFamily="49" charset="-122"/>
              </a:rPr>
              <a:t>，</a:t>
            </a:r>
            <a:r>
              <a:rPr lang="zh-CN" altLang="en-US" sz="2000" b="1" dirty="0" smtClean="0">
                <a:solidFill>
                  <a:srgbClr val="3333FF"/>
                </a:solidFill>
                <a:latin typeface="Times New Roman" panose="02020603050405020304" pitchFamily="18" charset="0"/>
                <a:ea typeface="楷体_GB2312" panose="02010609030101010101" pitchFamily="49" charset="-122"/>
              </a:rPr>
              <a:t>得到结果相同</a:t>
            </a:r>
          </a:p>
          <a:p>
            <a:pPr>
              <a:lnSpc>
                <a:spcPct val="125000"/>
              </a:lnSpc>
              <a:buNone/>
            </a:pPr>
            <a:endParaRPr lang="zh-CN" altLang="en-US" sz="2400" b="1" dirty="0" smtClean="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1762583115"/>
              </p:ext>
            </p:extLst>
          </p:nvPr>
        </p:nvGraphicFramePr>
        <p:xfrm>
          <a:off x="190476" y="142852"/>
          <a:ext cx="9047593" cy="4286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组合 4"/>
          <p:cNvGrpSpPr/>
          <p:nvPr/>
        </p:nvGrpSpPr>
        <p:grpSpPr>
          <a:xfrm>
            <a:off x="8666640" y="5854960"/>
            <a:ext cx="3428578" cy="931651"/>
            <a:chOff x="6500826" y="5854935"/>
            <a:chExt cx="2571768" cy="931651"/>
          </a:xfrm>
        </p:grpSpPr>
        <p:pic>
          <p:nvPicPr>
            <p:cNvPr id="4" name="Picture 2" descr="C:\Users\SCU-lnqn\Desktop\四川大学图书馆logo.jpg"/>
            <p:cNvPicPr>
              <a:picLocks noChangeAspect="1" noChangeArrowheads="1"/>
            </p:cNvPicPr>
            <p:nvPr/>
          </p:nvPicPr>
          <p:blipFill>
            <a:blip r:embed="rId7" cstate="print"/>
            <a:srcRect r="74000"/>
            <a:stretch>
              <a:fillRect/>
            </a:stretch>
          </p:blipFill>
          <p:spPr bwMode="auto">
            <a:xfrm>
              <a:off x="8143900" y="5854935"/>
              <a:ext cx="928694" cy="890261"/>
            </a:xfrm>
            <a:prstGeom prst="rect">
              <a:avLst/>
            </a:prstGeom>
            <a:noFill/>
          </p:spPr>
        </p:pic>
        <p:pic>
          <p:nvPicPr>
            <p:cNvPr id="5" name="Picture 2" descr="C:\Users\SCU-lnqn\Desktop\四川大学图书馆logo.jpg"/>
            <p:cNvPicPr>
              <a:picLocks noChangeAspect="1" noChangeArrowheads="1"/>
            </p:cNvPicPr>
            <p:nvPr/>
          </p:nvPicPr>
          <p:blipFill>
            <a:blip r:embed="rId7" cstate="print"/>
            <a:srcRect l="28000"/>
            <a:stretch>
              <a:fillRect/>
            </a:stretch>
          </p:blipFill>
          <p:spPr bwMode="auto">
            <a:xfrm>
              <a:off x="6500826" y="6242538"/>
              <a:ext cx="1571636" cy="544048"/>
            </a:xfrm>
            <a:prstGeom prst="rect">
              <a:avLst/>
            </a:prstGeom>
            <a:noFill/>
          </p:spPr>
        </p:pic>
      </p:grpSp>
      <p:sp>
        <p:nvSpPr>
          <p:cNvPr id="6" name="TextBox 5"/>
          <p:cNvSpPr txBox="1"/>
          <p:nvPr/>
        </p:nvSpPr>
        <p:spPr>
          <a:xfrm>
            <a:off x="1067240" y="334012"/>
            <a:ext cx="8380968" cy="523220"/>
          </a:xfrm>
          <a:prstGeom prst="rect">
            <a:avLst/>
          </a:prstGeom>
          <a:noFill/>
        </p:spPr>
        <p:txBody>
          <a:bodyPr wrap="square" rtlCol="0">
            <a:spAutoFit/>
          </a:bodyPr>
          <a:lstStyle/>
          <a:p>
            <a:r>
              <a:rPr lang="zh-CN" altLang="en-US" sz="2800" b="1" dirty="0" smtClean="0">
                <a:solidFill>
                  <a:srgbClr val="C00000"/>
                </a:solidFill>
              </a:rPr>
              <a:t>截词检索</a:t>
            </a:r>
            <a:endParaRPr lang="zh-CN" altLang="en-US" sz="2800" b="1" dirty="0">
              <a:solidFill>
                <a:srgbClr val="C00000"/>
              </a:solidFill>
            </a:endParaRPr>
          </a:p>
        </p:txBody>
      </p:sp>
      <p:graphicFrame>
        <p:nvGraphicFramePr>
          <p:cNvPr id="7" name="Group 24"/>
          <p:cNvGraphicFramePr>
            <a:graphicFrameLocks noGrp="1"/>
          </p:cNvGraphicFramePr>
          <p:nvPr/>
        </p:nvGraphicFramePr>
        <p:xfrm>
          <a:off x="527314" y="1484804"/>
          <a:ext cx="9984141" cy="4523232"/>
        </p:xfrm>
        <a:graphic>
          <a:graphicData uri="http://schemas.openxmlformats.org/drawingml/2006/table">
            <a:tbl>
              <a:tblPr/>
              <a:tblGrid>
                <a:gridCol w="2106994"/>
                <a:gridCol w="7877147"/>
              </a:tblGrid>
              <a:tr h="518160">
                <a:tc>
                  <a:txBody>
                    <a:body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2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Symbol</a:t>
                      </a:r>
                    </a:p>
                  </a:txBody>
                  <a:tcPr marL="121904" marR="1219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Retrieves</a:t>
                      </a:r>
                    </a:p>
                  </a:txBody>
                  <a:tcPr marL="121904" marR="1219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r>
              <a:tr h="1335024">
                <a:tc>
                  <a:txBody>
                    <a:bodyPr/>
                    <a:lstStyle/>
                    <a:p>
                      <a:pPr marL="0" marR="0" lvl="0" indent="0" algn="ctr" defTabSz="914400" rtl="0" eaLnBrk="1" fontAlgn="base" latinLnBrk="0" hangingPunct="1">
                        <a:lnSpc>
                          <a:spcPct val="100000"/>
                        </a:lnSpc>
                        <a:spcBef>
                          <a:spcPts val="0"/>
                        </a:spcBef>
                        <a:spcAft>
                          <a:spcPct val="0"/>
                        </a:spcAft>
                        <a:buClrTx/>
                        <a:buSzTx/>
                        <a:buFont typeface="Wingdings" panose="05000000000000000000" pitchFamily="2" charset="2"/>
                        <a:buNone/>
                      </a:pPr>
                      <a:r>
                        <a:rPr kumimoji="0" lang="zh-CN" altLang="en-US" sz="6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p>
                  </a:txBody>
                  <a:tcPr marL="121904" marR="12190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zh-CN" altLang="en-US"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截取零到多个字符</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zh-CN" altLang="en-US"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en-US" altLang="zh-CN"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carbon*</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2400" b="0" i="1"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carbon, hydrocarbon, polycarbonate</a:t>
                      </a:r>
                    </a:p>
                  </a:txBody>
                  <a:tcPr marL="121904" marR="1219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1335024">
                <a:tc>
                  <a:txBody>
                    <a:body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4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p>
                  </a:txBody>
                  <a:tcPr marL="121904" marR="12190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zh-CN" altLang="en-US"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截取零到一个字符</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2400" b="0" i="0" u="none" strike="noStrike" cap="none" normalizeH="0" baseline="0" dirty="0" err="1" smtClean="0">
                          <a:ln>
                            <a:noFill/>
                          </a:ln>
                          <a:solidFill>
                            <a:schemeClr val="tx1"/>
                          </a:solidFill>
                          <a:effectLst/>
                          <a:latin typeface="Arial" panose="020B0604020202020204" pitchFamily="34" charset="0"/>
                          <a:ea typeface="宋体" panose="02010600030101010101" pitchFamily="2" charset="-122"/>
                        </a:rPr>
                        <a:t>colo$r</a:t>
                      </a:r>
                      <a:endParaRPr kumimoji="0" lang="en-US" altLang="zh-CN"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2400" b="0" i="1"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color, </a:t>
                      </a:r>
                      <a:r>
                        <a:rPr kumimoji="0" lang="en-US" altLang="zh-CN" sz="2400" b="0" i="1" u="none" strike="noStrike" cap="none" normalizeH="0" baseline="0" dirty="0" err="1" smtClean="0">
                          <a:ln>
                            <a:noFill/>
                          </a:ln>
                          <a:solidFill>
                            <a:schemeClr val="tx1"/>
                          </a:solidFill>
                          <a:effectLst/>
                          <a:latin typeface="Arial" panose="020B0604020202020204" pitchFamily="34" charset="0"/>
                          <a:ea typeface="宋体" panose="02010600030101010101" pitchFamily="2" charset="-122"/>
                        </a:rPr>
                        <a:t>colour</a:t>
                      </a:r>
                      <a:endParaRPr kumimoji="0" lang="en-US" altLang="zh-CN" sz="2400" b="0" i="1"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121904" marR="1219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1335024">
                <a:tc>
                  <a:txBody>
                    <a:body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4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p>
                  </a:txBody>
                  <a:tcPr marL="121904" marR="12190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zh-CN" altLang="en-US"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截取一个字符</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2400" b="0" i="0" u="none" strike="noStrike" cap="none" normalizeH="0" baseline="0" dirty="0" err="1" smtClean="0">
                          <a:ln>
                            <a:noFill/>
                          </a:ln>
                          <a:solidFill>
                            <a:schemeClr val="tx1"/>
                          </a:solidFill>
                          <a:effectLst/>
                          <a:latin typeface="Arial" panose="020B0604020202020204" pitchFamily="34" charset="0"/>
                          <a:ea typeface="宋体" panose="02010600030101010101" pitchFamily="2" charset="-122"/>
                        </a:rPr>
                        <a:t>en?oblast</a:t>
                      </a:r>
                      <a:endParaRPr kumimoji="0" lang="en-US" altLang="zh-CN"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altLang="zh-CN" sz="2400" b="0" i="1" u="none" strike="noStrike" cap="none" normalizeH="0" baseline="0" dirty="0" err="1" smtClean="0">
                          <a:ln>
                            <a:noFill/>
                          </a:ln>
                          <a:solidFill>
                            <a:schemeClr val="tx1"/>
                          </a:solidFill>
                          <a:effectLst/>
                          <a:latin typeface="Arial" panose="020B0604020202020204" pitchFamily="34" charset="0"/>
                          <a:ea typeface="宋体" panose="02010600030101010101" pitchFamily="2" charset="-122"/>
                        </a:rPr>
                        <a:t>entoblast</a:t>
                      </a:r>
                      <a:r>
                        <a:rPr kumimoji="0" lang="en-US" altLang="zh-CN" sz="2400" b="0" i="1"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endoblast</a:t>
                      </a:r>
                    </a:p>
                  </a:txBody>
                  <a:tcPr marL="121904" marR="1219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r>
            </a:tbl>
          </a:graphicData>
        </a:graphic>
      </p:graphicFrame>
      <p:sp>
        <p:nvSpPr>
          <p:cNvPr id="8" name="圆角矩形标注 7"/>
          <p:cNvSpPr/>
          <p:nvPr/>
        </p:nvSpPr>
        <p:spPr>
          <a:xfrm>
            <a:off x="9109645" y="3559999"/>
            <a:ext cx="2399954" cy="1152128"/>
          </a:xfrm>
          <a:prstGeom prst="wedgeRoundRectCallout">
            <a:avLst>
              <a:gd name="adj1" fmla="val -70752"/>
              <a:gd name="adj2" fmla="val 83026"/>
              <a:gd name="adj3" fmla="val 16667"/>
            </a:avLst>
          </a:prstGeom>
          <a:solidFill>
            <a:schemeClr val="accent1">
              <a:lumMod val="20000"/>
              <a:lumOff val="80000"/>
            </a:schemeClr>
          </a:solidFill>
          <a:ln w="9525" algn="ctr">
            <a:solidFill>
              <a:schemeClr val="tx1"/>
            </a:solidFill>
            <a:miter lim="800000"/>
          </a:ln>
        </p:spPr>
        <p:txBody>
          <a:bodyPr anchor="ctr"/>
          <a:lstStyle/>
          <a:p>
            <a:r>
              <a:rPr kumimoji="1" lang="zh-CN" altLang="en-US" sz="2000" b="1" dirty="0">
                <a:solidFill>
                  <a:schemeClr val="tx1"/>
                </a:solidFill>
                <a:ea typeface="楷体_GB2312" panose="02010609030101010101" pitchFamily="49" charset="-122"/>
              </a:rPr>
              <a:t>截词检索的作用：</a:t>
            </a:r>
            <a:r>
              <a:rPr kumimoji="1" lang="zh-CN" altLang="en-US" sz="2000" b="1" dirty="0">
                <a:solidFill>
                  <a:srgbClr val="FF0000"/>
                </a:solidFill>
                <a:ea typeface="楷体_GB2312" panose="02010609030101010101" pitchFamily="49" charset="-122"/>
              </a:rPr>
              <a:t>提高查全率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upRigh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498617375"/>
              </p:ext>
            </p:extLst>
          </p:nvPr>
        </p:nvGraphicFramePr>
        <p:xfrm>
          <a:off x="190476" y="142852"/>
          <a:ext cx="9047593" cy="4286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组合 4"/>
          <p:cNvGrpSpPr/>
          <p:nvPr/>
        </p:nvGrpSpPr>
        <p:grpSpPr>
          <a:xfrm>
            <a:off x="8666640" y="5854960"/>
            <a:ext cx="3428578" cy="931651"/>
            <a:chOff x="6500826" y="5854935"/>
            <a:chExt cx="2571768" cy="931651"/>
          </a:xfrm>
        </p:grpSpPr>
        <p:pic>
          <p:nvPicPr>
            <p:cNvPr id="4" name="Picture 2" descr="C:\Users\SCU-lnqn\Desktop\四川大学图书馆logo.jpg"/>
            <p:cNvPicPr>
              <a:picLocks noChangeAspect="1" noChangeArrowheads="1"/>
            </p:cNvPicPr>
            <p:nvPr/>
          </p:nvPicPr>
          <p:blipFill>
            <a:blip r:embed="rId7" cstate="print"/>
            <a:srcRect r="74000"/>
            <a:stretch>
              <a:fillRect/>
            </a:stretch>
          </p:blipFill>
          <p:spPr bwMode="auto">
            <a:xfrm>
              <a:off x="8143900" y="5854935"/>
              <a:ext cx="928694" cy="890261"/>
            </a:xfrm>
            <a:prstGeom prst="rect">
              <a:avLst/>
            </a:prstGeom>
            <a:noFill/>
          </p:spPr>
        </p:pic>
        <p:pic>
          <p:nvPicPr>
            <p:cNvPr id="5" name="Picture 2" descr="C:\Users\SCU-lnqn\Desktop\四川大学图书馆logo.jpg"/>
            <p:cNvPicPr>
              <a:picLocks noChangeAspect="1" noChangeArrowheads="1"/>
            </p:cNvPicPr>
            <p:nvPr/>
          </p:nvPicPr>
          <p:blipFill>
            <a:blip r:embed="rId7" cstate="print"/>
            <a:srcRect l="28000"/>
            <a:stretch>
              <a:fillRect/>
            </a:stretch>
          </p:blipFill>
          <p:spPr bwMode="auto">
            <a:xfrm>
              <a:off x="6500826" y="6242538"/>
              <a:ext cx="1571636" cy="544048"/>
            </a:xfrm>
            <a:prstGeom prst="rect">
              <a:avLst/>
            </a:prstGeom>
            <a:noFill/>
          </p:spPr>
        </p:pic>
      </p:grpSp>
      <p:sp>
        <p:nvSpPr>
          <p:cNvPr id="6" name="TextBox 5"/>
          <p:cNvSpPr txBox="1"/>
          <p:nvPr/>
        </p:nvSpPr>
        <p:spPr>
          <a:xfrm>
            <a:off x="1054646" y="320783"/>
            <a:ext cx="8380968" cy="523220"/>
          </a:xfrm>
          <a:prstGeom prst="rect">
            <a:avLst/>
          </a:prstGeom>
          <a:noFill/>
        </p:spPr>
        <p:txBody>
          <a:bodyPr wrap="square" rtlCol="0">
            <a:spAutoFit/>
          </a:bodyPr>
          <a:lstStyle/>
          <a:p>
            <a:r>
              <a:rPr lang="zh-CN" altLang="en-US" sz="2800" b="1" dirty="0" smtClean="0">
                <a:solidFill>
                  <a:srgbClr val="C00000"/>
                </a:solidFill>
              </a:rPr>
              <a:t>精确短语检索</a:t>
            </a:r>
            <a:endParaRPr lang="zh-CN" altLang="en-US" sz="2800" b="1" dirty="0">
              <a:solidFill>
                <a:srgbClr val="C00000"/>
              </a:solidFill>
            </a:endParaRPr>
          </a:p>
        </p:txBody>
      </p:sp>
      <p:sp>
        <p:nvSpPr>
          <p:cNvPr id="8" name="Rectangle 3"/>
          <p:cNvSpPr txBox="1">
            <a:spLocks noChangeArrowheads="1"/>
          </p:cNvSpPr>
          <p:nvPr/>
        </p:nvSpPr>
        <p:spPr>
          <a:xfrm>
            <a:off x="431316" y="1402812"/>
            <a:ext cx="11044855" cy="511175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25000"/>
              </a:lnSpc>
              <a:buFont typeface="Wingdings" panose="05000000000000000000" pitchFamily="2" charset="2"/>
              <a:buChar char="Ø"/>
            </a:pPr>
            <a:r>
              <a:rPr lang="zh-CN" altLang="en-US" sz="2800" b="1" dirty="0" smtClean="0">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使用符号双引号“”，实现精确查找</a:t>
            </a:r>
            <a:endParaRPr lang="en-US" altLang="zh-CN" sz="2800" b="1" dirty="0" smtClean="0">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endParaRPr>
          </a:p>
          <a:p>
            <a:pPr lvl="1">
              <a:lnSpc>
                <a:spcPct val="120000"/>
              </a:lnSpc>
              <a:spcBef>
                <a:spcPts val="600"/>
              </a:spcBef>
              <a:spcAft>
                <a:spcPct val="20000"/>
              </a:spcAft>
              <a:buFont typeface="Wingdings" panose="05000000000000000000" pitchFamily="2" charset="2"/>
              <a:buChar char="p"/>
            </a:pPr>
            <a:r>
              <a:rPr lang="zh-CN" altLang="en-US" dirty="0">
                <a:solidFill>
                  <a:srgbClr val="000000"/>
                </a:solidFill>
                <a:ea typeface="宋体" panose="02010600030101010101" pitchFamily="2" charset="-122"/>
              </a:rPr>
              <a:t>提高查准率</a:t>
            </a:r>
            <a:r>
              <a:rPr lang="zh-CN" altLang="en-US" dirty="0" smtClean="0">
                <a:solidFill>
                  <a:srgbClr val="000000"/>
                </a:solidFill>
                <a:ea typeface="宋体" panose="02010600030101010101" pitchFamily="2" charset="-122"/>
              </a:rPr>
              <a:t>；</a:t>
            </a:r>
            <a:endParaRPr lang="en-US" altLang="zh-CN" dirty="0">
              <a:solidFill>
                <a:srgbClr val="000000"/>
              </a:solidFill>
              <a:ea typeface="宋体" panose="02010600030101010101" pitchFamily="2" charset="-122"/>
            </a:endParaRPr>
          </a:p>
          <a:p>
            <a:pPr lvl="1">
              <a:lnSpc>
                <a:spcPct val="120000"/>
              </a:lnSpc>
              <a:spcBef>
                <a:spcPts val="600"/>
              </a:spcBef>
              <a:spcAft>
                <a:spcPct val="20000"/>
              </a:spcAft>
              <a:buFont typeface="Wingdings" panose="05000000000000000000" pitchFamily="2" charset="2"/>
              <a:buChar char="p"/>
            </a:pPr>
            <a:r>
              <a:rPr lang="zh-CN" altLang="en-US" dirty="0" smtClean="0">
                <a:solidFill>
                  <a:srgbClr val="000000"/>
                </a:solidFill>
                <a:ea typeface="宋体" panose="02010600030101010101" pitchFamily="2" charset="-122"/>
              </a:rPr>
              <a:t>引号</a:t>
            </a:r>
            <a:r>
              <a:rPr lang="zh-CN" altLang="en-US" dirty="0">
                <a:solidFill>
                  <a:srgbClr val="000000"/>
                </a:solidFill>
                <a:ea typeface="宋体" panose="02010600030101010101" pitchFamily="2" charset="-122"/>
              </a:rPr>
              <a:t>中可套用截词符</a:t>
            </a:r>
            <a:r>
              <a:rPr lang="zh-CN" altLang="en-US" dirty="0" smtClean="0">
                <a:solidFill>
                  <a:srgbClr val="000000"/>
                </a:solidFill>
                <a:ea typeface="宋体" panose="02010600030101010101" pitchFamily="2" charset="-122"/>
              </a:rPr>
              <a:t>；</a:t>
            </a:r>
            <a:endParaRPr lang="en-US" altLang="zh-CN" dirty="0">
              <a:solidFill>
                <a:srgbClr val="000000"/>
              </a:solidFill>
              <a:ea typeface="宋体" panose="02010600030101010101" pitchFamily="2" charset="-122"/>
            </a:endParaRPr>
          </a:p>
          <a:p>
            <a:pPr lvl="1">
              <a:lnSpc>
                <a:spcPct val="120000"/>
              </a:lnSpc>
              <a:spcBef>
                <a:spcPts val="600"/>
              </a:spcBef>
              <a:spcAft>
                <a:spcPct val="20000"/>
              </a:spcAft>
              <a:buFont typeface="Wingdings" panose="05000000000000000000" pitchFamily="2" charset="2"/>
              <a:buChar char="p"/>
            </a:pPr>
            <a:r>
              <a:rPr lang="zh-CN" altLang="en-US" dirty="0" smtClean="0">
                <a:solidFill>
                  <a:srgbClr val="000000"/>
                </a:solidFill>
                <a:ea typeface="宋体" panose="02010600030101010101" pitchFamily="2" charset="-122"/>
              </a:rPr>
              <a:t>如果</a:t>
            </a:r>
            <a:r>
              <a:rPr lang="zh-CN" altLang="en-US" dirty="0">
                <a:solidFill>
                  <a:srgbClr val="FF0000"/>
                </a:solidFill>
                <a:ea typeface="宋体" panose="02010600030101010101" pitchFamily="2" charset="-122"/>
              </a:rPr>
              <a:t>无双引号</a:t>
            </a:r>
            <a:r>
              <a:rPr lang="zh-CN" altLang="en-US" dirty="0">
                <a:solidFill>
                  <a:srgbClr val="000000"/>
                </a:solidFill>
                <a:ea typeface="宋体" panose="02010600030101010101" pitchFamily="2" charset="-122"/>
              </a:rPr>
              <a:t>，则默认词组间各词是</a:t>
            </a:r>
            <a:r>
              <a:rPr lang="zh-CN" altLang="en-US" dirty="0">
                <a:solidFill>
                  <a:srgbClr val="FF0000"/>
                </a:solidFill>
                <a:ea typeface="宋体" panose="02010600030101010101" pitchFamily="2" charset="-122"/>
              </a:rPr>
              <a:t>布尔逻辑与</a:t>
            </a:r>
            <a:r>
              <a:rPr lang="zh-CN" altLang="en-US" dirty="0">
                <a:solidFill>
                  <a:srgbClr val="000000"/>
                </a:solidFill>
                <a:ea typeface="宋体" panose="02010600030101010101" pitchFamily="2" charset="-122"/>
              </a:rPr>
              <a:t>（</a:t>
            </a:r>
            <a:r>
              <a:rPr lang="en-US" altLang="zh-CN" dirty="0">
                <a:solidFill>
                  <a:srgbClr val="000000"/>
                </a:solidFill>
                <a:ea typeface="宋体" panose="02010600030101010101" pitchFamily="2" charset="-122"/>
              </a:rPr>
              <a:t>and</a:t>
            </a:r>
            <a:r>
              <a:rPr lang="zh-CN" altLang="en-US" dirty="0">
                <a:solidFill>
                  <a:srgbClr val="000000"/>
                </a:solidFill>
                <a:ea typeface="宋体" panose="02010600030101010101" pitchFamily="2" charset="-122"/>
              </a:rPr>
              <a:t>）关系，即中间可以间隔单词，可以不限词序</a:t>
            </a:r>
            <a:r>
              <a:rPr lang="zh-CN" altLang="en-US" dirty="0" smtClean="0">
                <a:solidFill>
                  <a:srgbClr val="000000"/>
                </a:solidFill>
                <a:ea typeface="宋体" panose="02010600030101010101" pitchFamily="2" charset="-122"/>
              </a:rPr>
              <a:t>。</a:t>
            </a:r>
            <a:endParaRPr lang="en-US" altLang="zh-CN" dirty="0" smtClean="0">
              <a:solidFill>
                <a:srgbClr val="000000"/>
              </a:solidFill>
              <a:ea typeface="宋体" panose="02010600030101010101" pitchFamily="2" charset="-122"/>
            </a:endParaRPr>
          </a:p>
          <a:p>
            <a:pPr lvl="2">
              <a:lnSpc>
                <a:spcPct val="120000"/>
              </a:lnSpc>
              <a:spcBef>
                <a:spcPts val="0"/>
              </a:spcBef>
              <a:spcAft>
                <a:spcPct val="20000"/>
              </a:spcAft>
              <a:buFont typeface="Wingdings" panose="05000000000000000000" pitchFamily="2" charset="2"/>
              <a:buChar char="ü"/>
            </a:pPr>
            <a:r>
              <a:rPr lang="zh-CN" altLang="en-US" sz="2800" dirty="0" smtClean="0">
                <a:solidFill>
                  <a:srgbClr val="000000"/>
                </a:solidFill>
                <a:ea typeface="宋体" panose="02010600030101010101" pitchFamily="2" charset="-122"/>
              </a:rPr>
              <a:t>以</a:t>
            </a:r>
            <a:r>
              <a:rPr lang="en-US" altLang="zh-CN" sz="2800"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wastewater </a:t>
            </a:r>
            <a:r>
              <a:rPr lang="en-US" altLang="zh-CN" sz="2800" dirty="0" smtClean="0">
                <a:solidFill>
                  <a:srgbClr val="FF0000"/>
                </a:solidFill>
                <a:latin typeface="Times New Roman" panose="02020603050405020304" pitchFamily="18" charset="0"/>
                <a:ea typeface="黑体" panose="02010609060101010101" pitchFamily="2" charset="-122"/>
                <a:cs typeface="Times New Roman" panose="02020603050405020304" pitchFamily="18" charset="0"/>
              </a:rPr>
              <a:t>treatment</a:t>
            </a:r>
            <a:r>
              <a:rPr lang="zh-CN" altLang="en-US" sz="2800" dirty="0">
                <a:solidFill>
                  <a:srgbClr val="000000"/>
                </a:solidFill>
                <a:ea typeface="宋体" panose="02010600030101010101" pitchFamily="2" charset="-122"/>
              </a:rPr>
              <a:t>为例</a:t>
            </a:r>
          </a:p>
          <a:p>
            <a:pPr>
              <a:lnSpc>
                <a:spcPct val="125000"/>
              </a:lnSpc>
              <a:buNone/>
            </a:pPr>
            <a:endParaRPr lang="zh-CN" altLang="en-US" sz="2400" b="1" dirty="0" smtClean="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4"/>
          <p:cNvGrpSpPr/>
          <p:nvPr/>
        </p:nvGrpSpPr>
        <p:grpSpPr>
          <a:xfrm>
            <a:off x="8666640" y="5854960"/>
            <a:ext cx="3428578" cy="931651"/>
            <a:chOff x="6500826" y="5854935"/>
            <a:chExt cx="2571768" cy="931651"/>
          </a:xfrm>
        </p:grpSpPr>
        <p:pic>
          <p:nvPicPr>
            <p:cNvPr id="4" name="Picture 2" descr="C:\Users\SCU-lnqn\Desktop\四川大学图书馆logo.jpg"/>
            <p:cNvPicPr>
              <a:picLocks noChangeAspect="1" noChangeArrowheads="1"/>
            </p:cNvPicPr>
            <p:nvPr/>
          </p:nvPicPr>
          <p:blipFill>
            <a:blip r:embed="rId2" cstate="print"/>
            <a:srcRect r="74000"/>
            <a:stretch>
              <a:fillRect/>
            </a:stretch>
          </p:blipFill>
          <p:spPr bwMode="auto">
            <a:xfrm>
              <a:off x="8143900" y="5854935"/>
              <a:ext cx="928694" cy="890261"/>
            </a:xfrm>
            <a:prstGeom prst="rect">
              <a:avLst/>
            </a:prstGeom>
            <a:noFill/>
          </p:spPr>
        </p:pic>
        <p:pic>
          <p:nvPicPr>
            <p:cNvPr id="5" name="Picture 2" descr="C:\Users\SCU-lnqn\Desktop\四川大学图书馆logo.jpg"/>
            <p:cNvPicPr>
              <a:picLocks noChangeAspect="1" noChangeArrowheads="1"/>
            </p:cNvPicPr>
            <p:nvPr/>
          </p:nvPicPr>
          <p:blipFill>
            <a:blip r:embed="rId2" cstate="print"/>
            <a:srcRect l="28000"/>
            <a:stretch>
              <a:fillRect/>
            </a:stretch>
          </p:blipFill>
          <p:spPr bwMode="auto">
            <a:xfrm>
              <a:off x="6500826" y="6242538"/>
              <a:ext cx="1571636" cy="544048"/>
            </a:xfrm>
            <a:prstGeom prst="rect">
              <a:avLst/>
            </a:prstGeom>
            <a:noFill/>
          </p:spPr>
        </p:pic>
      </p:grpSp>
      <p:sp>
        <p:nvSpPr>
          <p:cNvPr id="6" name="页脚占位符 2"/>
          <p:cNvSpPr>
            <a:spLocks noGrp="1"/>
          </p:cNvSpPr>
          <p:nvPr>
            <p:ph type="ftr" sz="quarter" idx="4294967295"/>
          </p:nvPr>
        </p:nvSpPr>
        <p:spPr>
          <a:xfrm>
            <a:off x="6110023" y="6526213"/>
            <a:ext cx="5485686" cy="298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mtClean="0">
                <a:solidFill>
                  <a:schemeClr val="bg1"/>
                </a:solidFill>
                <a:latin typeface="Verdana" panose="020B0604030504040204" pitchFamily="34" charset="0"/>
              </a:rPr>
              <a:t>Company Logo</a:t>
            </a:r>
          </a:p>
        </p:txBody>
      </p:sp>
      <p:pic>
        <p:nvPicPr>
          <p:cNvPr id="7"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3758" y="967254"/>
            <a:ext cx="10463206" cy="5231802"/>
          </a:xfrm>
          <a:prstGeom prst="rect">
            <a:avLst/>
          </a:prstGeom>
          <a:noFill/>
          <a:ln w="19050"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8" name="Oval 9"/>
          <p:cNvSpPr>
            <a:spLocks noChangeArrowheads="1"/>
          </p:cNvSpPr>
          <p:nvPr/>
        </p:nvSpPr>
        <p:spPr bwMode="auto">
          <a:xfrm>
            <a:off x="1273600" y="1029743"/>
            <a:ext cx="1536500" cy="360363"/>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panose="02010600030101010101" pitchFamily="2" charset="-122"/>
            </a:endParaRPr>
          </a:p>
        </p:txBody>
      </p:sp>
      <p:sp>
        <p:nvSpPr>
          <p:cNvPr id="9" name="Line 10"/>
          <p:cNvSpPr>
            <a:spLocks noChangeShapeType="1"/>
          </p:cNvSpPr>
          <p:nvPr/>
        </p:nvSpPr>
        <p:spPr bwMode="auto">
          <a:xfrm flipV="1">
            <a:off x="9088541" y="5854935"/>
            <a:ext cx="1246555" cy="0"/>
          </a:xfrm>
          <a:prstGeom prst="line">
            <a:avLst/>
          </a:prstGeom>
          <a:noFill/>
          <a:ln w="2540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 name="Line 11"/>
          <p:cNvSpPr>
            <a:spLocks noChangeShapeType="1"/>
          </p:cNvSpPr>
          <p:nvPr/>
        </p:nvSpPr>
        <p:spPr bwMode="auto">
          <a:xfrm>
            <a:off x="4991609" y="6021288"/>
            <a:ext cx="2302634" cy="0"/>
          </a:xfrm>
          <a:prstGeom prst="line">
            <a:avLst/>
          </a:prstGeom>
          <a:noFill/>
          <a:ln w="2540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 name="Line 12"/>
          <p:cNvSpPr>
            <a:spLocks noChangeShapeType="1"/>
          </p:cNvSpPr>
          <p:nvPr/>
        </p:nvSpPr>
        <p:spPr bwMode="auto">
          <a:xfrm>
            <a:off x="5039228" y="4509120"/>
            <a:ext cx="2207395" cy="0"/>
          </a:xfrm>
          <a:prstGeom prst="line">
            <a:avLst/>
          </a:prstGeom>
          <a:noFill/>
          <a:ln w="2540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 name="AutoShape 14"/>
          <p:cNvSpPr>
            <a:spLocks noChangeArrowheads="1"/>
          </p:cNvSpPr>
          <p:nvPr/>
        </p:nvSpPr>
        <p:spPr bwMode="auto">
          <a:xfrm>
            <a:off x="9120619" y="1209947"/>
            <a:ext cx="2687817" cy="2373233"/>
          </a:xfrm>
          <a:prstGeom prst="wedgeRoundRectCallout">
            <a:avLst>
              <a:gd name="adj1" fmla="val -74633"/>
              <a:gd name="adj2" fmla="val 44866"/>
              <a:gd name="adj3" fmla="val 16667"/>
            </a:avLst>
          </a:prstGeom>
          <a:solidFill>
            <a:schemeClr val="accent1">
              <a:lumMod val="20000"/>
              <a:lumOff val="80000"/>
            </a:schemeClr>
          </a:solidFill>
          <a:ln w="9525" algn="ctr">
            <a:solidFill>
              <a:schemeClr val="tx1"/>
            </a:solidFill>
            <a:miter lim="800000"/>
          </a:ln>
        </p:spPr>
        <p:txBody>
          <a:bodyPr anchor="ctr"/>
          <a:lstStyle/>
          <a:p>
            <a:r>
              <a:rPr kumimoji="1" lang="zh-CN" altLang="en-US" sz="2000" b="1" dirty="0">
                <a:solidFill>
                  <a:schemeClr val="tx1"/>
                </a:solidFill>
                <a:ea typeface="楷体_GB2312" panose="02010609030101010101" pitchFamily="49" charset="-122"/>
              </a:rPr>
              <a:t>检索</a:t>
            </a:r>
            <a:r>
              <a:rPr kumimoji="1" lang="en-US" altLang="zh-CN" sz="2000" b="1" dirty="0">
                <a:solidFill>
                  <a:srgbClr val="FF0000"/>
                </a:solidFill>
                <a:ea typeface="楷体_GB2312" panose="02010609030101010101" pitchFamily="49" charset="-122"/>
              </a:rPr>
              <a:t>wastewater treatment</a:t>
            </a:r>
          </a:p>
          <a:p>
            <a:r>
              <a:rPr kumimoji="1" lang="zh-CN" altLang="en-US" sz="2000" b="1" dirty="0">
                <a:solidFill>
                  <a:schemeClr val="tx1"/>
                </a:solidFill>
                <a:ea typeface="楷体_GB2312" panose="02010609030101010101" pitchFamily="49" charset="-122"/>
              </a:rPr>
              <a:t>命中</a:t>
            </a:r>
            <a:r>
              <a:rPr kumimoji="1" lang="en-US" altLang="zh-CN" sz="2000" b="1" dirty="0">
                <a:solidFill>
                  <a:schemeClr val="tx1"/>
                </a:solidFill>
                <a:ea typeface="楷体_GB2312" panose="02010609030101010101" pitchFamily="49" charset="-122"/>
              </a:rPr>
              <a:t>8725</a:t>
            </a:r>
            <a:r>
              <a:rPr kumimoji="1" lang="zh-CN" altLang="en-US" sz="2000" b="1" dirty="0">
                <a:solidFill>
                  <a:schemeClr val="tx1"/>
                </a:solidFill>
                <a:ea typeface="楷体_GB2312" panose="02010609030101010101" pitchFamily="49" charset="-122"/>
              </a:rPr>
              <a:t>篇，</a:t>
            </a:r>
            <a:r>
              <a:rPr kumimoji="1" lang="zh-CN" altLang="en-US" sz="2000" b="1" dirty="0">
                <a:solidFill>
                  <a:srgbClr val="FF0000"/>
                </a:solidFill>
                <a:ea typeface="楷体_GB2312" panose="02010609030101010101" pitchFamily="49" charset="-122"/>
              </a:rPr>
              <a:t>词序或正或反</a:t>
            </a:r>
            <a:r>
              <a:rPr kumimoji="1" lang="zh-CN" altLang="en-US" sz="2000" b="1" dirty="0">
                <a:solidFill>
                  <a:schemeClr val="tx1"/>
                </a:solidFill>
                <a:ea typeface="楷体_GB2312" panose="02010609030101010101" pitchFamily="49" charset="-122"/>
              </a:rPr>
              <a:t>，且</a:t>
            </a:r>
            <a:r>
              <a:rPr kumimoji="1" lang="zh-CN" altLang="en-US" sz="2000" b="1" dirty="0">
                <a:solidFill>
                  <a:srgbClr val="FF0000"/>
                </a:solidFill>
                <a:ea typeface="楷体_GB2312" panose="02010609030101010101" pitchFamily="49" charset="-122"/>
              </a:rPr>
              <a:t>中间可以间隔单词</a:t>
            </a:r>
            <a:r>
              <a:rPr kumimoji="1" lang="zh-CN" altLang="en-US" sz="2000" b="1" dirty="0">
                <a:solidFill>
                  <a:schemeClr val="tx1"/>
                </a:solidFill>
                <a:ea typeface="楷体_GB2312" panose="02010609030101010101"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500"/>
                                  </p:stCondLst>
                                  <p:childTnLst>
                                    <p:set>
                                      <p:cBhvr>
                                        <p:cTn id="9" dur="1" fill="hold">
                                          <p:stCondLst>
                                            <p:cond delay="0"/>
                                          </p:stCondLst>
                                        </p:cTn>
                                        <p:tgtEl>
                                          <p:spTgt spid="11"/>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50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3638352829"/>
              </p:ext>
            </p:extLst>
          </p:nvPr>
        </p:nvGraphicFramePr>
        <p:xfrm>
          <a:off x="190476" y="142852"/>
          <a:ext cx="9047593" cy="4286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组合 4"/>
          <p:cNvGrpSpPr/>
          <p:nvPr/>
        </p:nvGrpSpPr>
        <p:grpSpPr>
          <a:xfrm>
            <a:off x="8666640" y="5854960"/>
            <a:ext cx="3428578" cy="931651"/>
            <a:chOff x="6500826" y="5854935"/>
            <a:chExt cx="2571768" cy="931651"/>
          </a:xfrm>
        </p:grpSpPr>
        <p:pic>
          <p:nvPicPr>
            <p:cNvPr id="4" name="Picture 2" descr="C:\Users\SCU-lnqn\Desktop\四川大学图书馆logo.jpg"/>
            <p:cNvPicPr>
              <a:picLocks noChangeAspect="1" noChangeArrowheads="1"/>
            </p:cNvPicPr>
            <p:nvPr/>
          </p:nvPicPr>
          <p:blipFill>
            <a:blip r:embed="rId7" cstate="print"/>
            <a:srcRect r="74000"/>
            <a:stretch>
              <a:fillRect/>
            </a:stretch>
          </p:blipFill>
          <p:spPr bwMode="auto">
            <a:xfrm>
              <a:off x="8143900" y="5854935"/>
              <a:ext cx="928694" cy="890261"/>
            </a:xfrm>
            <a:prstGeom prst="rect">
              <a:avLst/>
            </a:prstGeom>
            <a:noFill/>
          </p:spPr>
        </p:pic>
        <p:pic>
          <p:nvPicPr>
            <p:cNvPr id="5" name="Picture 2" descr="C:\Users\SCU-lnqn\Desktop\四川大学图书馆logo.jpg"/>
            <p:cNvPicPr>
              <a:picLocks noChangeAspect="1" noChangeArrowheads="1"/>
            </p:cNvPicPr>
            <p:nvPr/>
          </p:nvPicPr>
          <p:blipFill>
            <a:blip r:embed="rId7" cstate="print"/>
            <a:srcRect l="28000"/>
            <a:stretch>
              <a:fillRect/>
            </a:stretch>
          </p:blipFill>
          <p:spPr bwMode="auto">
            <a:xfrm>
              <a:off x="6500826" y="6242538"/>
              <a:ext cx="1571636" cy="544048"/>
            </a:xfrm>
            <a:prstGeom prst="rect">
              <a:avLst/>
            </a:prstGeom>
            <a:noFill/>
          </p:spPr>
        </p:pic>
      </p:grpSp>
      <p:sp>
        <p:nvSpPr>
          <p:cNvPr id="6" name="页脚占位符 2"/>
          <p:cNvSpPr>
            <a:spLocks noGrp="1"/>
          </p:cNvSpPr>
          <p:nvPr>
            <p:ph type="ftr" sz="quarter" idx="4294967295"/>
          </p:nvPr>
        </p:nvSpPr>
        <p:spPr>
          <a:xfrm>
            <a:off x="6110023" y="6526213"/>
            <a:ext cx="5485686" cy="298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mtClean="0">
                <a:solidFill>
                  <a:schemeClr val="bg1"/>
                </a:solidFill>
                <a:latin typeface="Verdana" panose="020B0604030504040204" pitchFamily="34" charset="0"/>
              </a:rPr>
              <a:t>Company Logo</a:t>
            </a:r>
          </a:p>
        </p:txBody>
      </p:sp>
      <p:pic>
        <p:nvPicPr>
          <p:cNvPr id="8"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t="19484" b="5640"/>
          <a:stretch>
            <a:fillRect/>
          </a:stretch>
        </p:blipFill>
        <p:spPr bwMode="auto">
          <a:xfrm>
            <a:off x="302364" y="968400"/>
            <a:ext cx="10189912" cy="5046694"/>
          </a:xfrm>
          <a:prstGeom prst="rect">
            <a:avLst/>
          </a:prstGeom>
          <a:noFill/>
          <a:ln w="19050"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9" name="AutoShape 8"/>
          <p:cNvSpPr>
            <a:spLocks noChangeArrowheads="1"/>
          </p:cNvSpPr>
          <p:nvPr/>
        </p:nvSpPr>
        <p:spPr bwMode="auto">
          <a:xfrm>
            <a:off x="6503658" y="2780953"/>
            <a:ext cx="5303692" cy="1052621"/>
          </a:xfrm>
          <a:prstGeom prst="wedgeRoundRectCallout">
            <a:avLst>
              <a:gd name="adj1" fmla="val -45196"/>
              <a:gd name="adj2" fmla="val 82404"/>
              <a:gd name="adj3" fmla="val 16667"/>
            </a:avLst>
          </a:prstGeom>
          <a:solidFill>
            <a:schemeClr val="accent1">
              <a:lumMod val="20000"/>
              <a:lumOff val="80000"/>
            </a:schemeClr>
          </a:solidFill>
          <a:ln w="9525" algn="ctr">
            <a:solidFill>
              <a:schemeClr val="tx1"/>
            </a:solidFill>
            <a:miter lim="800000"/>
          </a:ln>
        </p:spPr>
        <p:txBody>
          <a:bodyPr anchor="ctr"/>
          <a:lstStyle/>
          <a:p>
            <a:r>
              <a:rPr kumimoji="1" lang="zh-CN" altLang="en-US" sz="2000" b="1" dirty="0">
                <a:solidFill>
                  <a:schemeClr val="tx1"/>
                </a:solidFill>
                <a:ea typeface="楷体_GB2312" panose="02010609030101010101" pitchFamily="49" charset="-122"/>
              </a:rPr>
              <a:t>例如检索</a:t>
            </a:r>
            <a:r>
              <a:rPr kumimoji="1" lang="en-US" altLang="zh-CN" sz="2000" b="1" dirty="0">
                <a:solidFill>
                  <a:srgbClr val="FF0000"/>
                </a:solidFill>
                <a:ea typeface="楷体_GB2312" panose="02010609030101010101" pitchFamily="49" charset="-122"/>
              </a:rPr>
              <a:t>"wastewater treatment"</a:t>
            </a:r>
            <a:r>
              <a:rPr kumimoji="1" lang="zh-CN" altLang="en-US" sz="2000" b="1" dirty="0">
                <a:solidFill>
                  <a:schemeClr val="tx1"/>
                </a:solidFill>
                <a:ea typeface="楷体_GB2312" panose="02010609030101010101" pitchFamily="49" charset="-122"/>
              </a:rPr>
              <a:t>，命中</a:t>
            </a:r>
            <a:r>
              <a:rPr kumimoji="1" lang="en-US" altLang="zh-CN" sz="2000" b="1" dirty="0">
                <a:solidFill>
                  <a:schemeClr val="tx1"/>
                </a:solidFill>
                <a:ea typeface="楷体_GB2312" panose="02010609030101010101" pitchFamily="49" charset="-122"/>
              </a:rPr>
              <a:t>5805</a:t>
            </a:r>
            <a:r>
              <a:rPr kumimoji="1" lang="zh-CN" altLang="en-US" sz="2000" b="1" dirty="0">
                <a:solidFill>
                  <a:schemeClr val="tx1"/>
                </a:solidFill>
                <a:ea typeface="楷体_GB2312" panose="02010609030101010101" pitchFamily="49" charset="-122"/>
              </a:rPr>
              <a:t>篇，词序与输入</a:t>
            </a:r>
            <a:r>
              <a:rPr kumimoji="1" lang="zh-CN" altLang="en-US" sz="2000" b="1" dirty="0">
                <a:solidFill>
                  <a:srgbClr val="FF0000"/>
                </a:solidFill>
                <a:ea typeface="楷体_GB2312" panose="02010609030101010101" pitchFamily="49" charset="-122"/>
              </a:rPr>
              <a:t>词序相同，且中间不可以间隔单词</a:t>
            </a:r>
            <a:r>
              <a:rPr kumimoji="1" lang="zh-CN" altLang="en-US" sz="2000" b="1" dirty="0">
                <a:solidFill>
                  <a:schemeClr val="tx1"/>
                </a:solidFill>
                <a:ea typeface="楷体_GB2312" panose="02010609030101010101" pitchFamily="49" charset="-122"/>
              </a:rPr>
              <a:t>！</a:t>
            </a:r>
          </a:p>
        </p:txBody>
      </p:sp>
      <p:sp>
        <p:nvSpPr>
          <p:cNvPr id="10" name="Oval 9"/>
          <p:cNvSpPr>
            <a:spLocks noChangeArrowheads="1"/>
          </p:cNvSpPr>
          <p:nvPr/>
        </p:nvSpPr>
        <p:spPr bwMode="auto">
          <a:xfrm>
            <a:off x="1452148" y="968425"/>
            <a:ext cx="1056079" cy="288925"/>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panose="02010600030101010101" pitchFamily="2" charset="-122"/>
            </a:endParaRPr>
          </a:p>
        </p:txBody>
      </p:sp>
      <p:sp>
        <p:nvSpPr>
          <p:cNvPr id="11" name="Line 10"/>
          <p:cNvSpPr>
            <a:spLocks noChangeShapeType="1"/>
          </p:cNvSpPr>
          <p:nvPr/>
        </p:nvSpPr>
        <p:spPr bwMode="auto">
          <a:xfrm>
            <a:off x="5135256" y="2636912"/>
            <a:ext cx="2687817" cy="0"/>
          </a:xfrm>
          <a:prstGeom prst="line">
            <a:avLst/>
          </a:prstGeom>
          <a:noFill/>
          <a:ln w="2540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 name="Line 11"/>
          <p:cNvSpPr>
            <a:spLocks noChangeShapeType="1"/>
          </p:cNvSpPr>
          <p:nvPr/>
        </p:nvSpPr>
        <p:spPr bwMode="auto">
          <a:xfrm>
            <a:off x="5039259" y="4365625"/>
            <a:ext cx="2207397" cy="0"/>
          </a:xfrm>
          <a:prstGeom prst="line">
            <a:avLst/>
          </a:prstGeom>
          <a:noFill/>
          <a:ln w="2540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 name="Line 12"/>
          <p:cNvSpPr>
            <a:spLocks noChangeShapeType="1"/>
          </p:cNvSpPr>
          <p:nvPr/>
        </p:nvSpPr>
        <p:spPr bwMode="auto">
          <a:xfrm>
            <a:off x="7823205" y="5733256"/>
            <a:ext cx="2110041" cy="0"/>
          </a:xfrm>
          <a:prstGeom prst="line">
            <a:avLst/>
          </a:prstGeom>
          <a:noFill/>
          <a:ln w="2540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 name="Rectangle 13"/>
          <p:cNvSpPr>
            <a:spLocks noChangeArrowheads="1"/>
          </p:cNvSpPr>
          <p:nvPr/>
        </p:nvSpPr>
        <p:spPr bwMode="auto">
          <a:xfrm>
            <a:off x="429200" y="1444846"/>
            <a:ext cx="2785171" cy="936625"/>
          </a:xfrm>
          <a:prstGeom prst="rect">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par>
                          <p:cTn id="11" fill="hold">
                            <p:stCondLst>
                              <p:cond delay="0"/>
                            </p:stCondLst>
                            <p:childTnLst>
                              <p:par>
                                <p:cTn id="12" presetID="18" presetClass="entr" presetSubtype="3"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strips(upRight)">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2218560315"/>
              </p:ext>
            </p:extLst>
          </p:nvPr>
        </p:nvGraphicFramePr>
        <p:xfrm>
          <a:off x="190476" y="142852"/>
          <a:ext cx="9047593" cy="4286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组合 4"/>
          <p:cNvGrpSpPr/>
          <p:nvPr/>
        </p:nvGrpSpPr>
        <p:grpSpPr>
          <a:xfrm>
            <a:off x="8666640" y="5854960"/>
            <a:ext cx="3428578" cy="931651"/>
            <a:chOff x="6500826" y="5854935"/>
            <a:chExt cx="2571768" cy="931651"/>
          </a:xfrm>
        </p:grpSpPr>
        <p:pic>
          <p:nvPicPr>
            <p:cNvPr id="4" name="Picture 2" descr="C:\Users\SCU-lnqn\Desktop\四川大学图书馆logo.jpg"/>
            <p:cNvPicPr>
              <a:picLocks noChangeAspect="1" noChangeArrowheads="1"/>
            </p:cNvPicPr>
            <p:nvPr/>
          </p:nvPicPr>
          <p:blipFill>
            <a:blip r:embed="rId7" cstate="print"/>
            <a:srcRect r="74000"/>
            <a:stretch>
              <a:fillRect/>
            </a:stretch>
          </p:blipFill>
          <p:spPr bwMode="auto">
            <a:xfrm>
              <a:off x="8143900" y="5854935"/>
              <a:ext cx="928694" cy="890261"/>
            </a:xfrm>
            <a:prstGeom prst="rect">
              <a:avLst/>
            </a:prstGeom>
            <a:noFill/>
          </p:spPr>
        </p:pic>
        <p:pic>
          <p:nvPicPr>
            <p:cNvPr id="5" name="Picture 2" descr="C:\Users\SCU-lnqn\Desktop\四川大学图书馆logo.jpg"/>
            <p:cNvPicPr>
              <a:picLocks noChangeAspect="1" noChangeArrowheads="1"/>
            </p:cNvPicPr>
            <p:nvPr/>
          </p:nvPicPr>
          <p:blipFill>
            <a:blip r:embed="rId7" cstate="print"/>
            <a:srcRect l="28000"/>
            <a:stretch>
              <a:fillRect/>
            </a:stretch>
          </p:blipFill>
          <p:spPr bwMode="auto">
            <a:xfrm>
              <a:off x="6500826" y="6242538"/>
              <a:ext cx="1571636" cy="544048"/>
            </a:xfrm>
            <a:prstGeom prst="rect">
              <a:avLst/>
            </a:prstGeom>
            <a:noFill/>
          </p:spPr>
        </p:pic>
      </p:grpSp>
      <p:sp>
        <p:nvSpPr>
          <p:cNvPr id="7" name="TextBox 6"/>
          <p:cNvSpPr txBox="1"/>
          <p:nvPr/>
        </p:nvSpPr>
        <p:spPr>
          <a:xfrm>
            <a:off x="1012931" y="260671"/>
            <a:ext cx="8380968" cy="954107"/>
          </a:xfrm>
          <a:prstGeom prst="rect">
            <a:avLst/>
          </a:prstGeom>
          <a:noFill/>
        </p:spPr>
        <p:txBody>
          <a:bodyPr wrap="square" rtlCol="0">
            <a:spAutoFit/>
          </a:bodyPr>
          <a:lstStyle/>
          <a:p>
            <a:r>
              <a:rPr lang="zh-CN" altLang="en-US" sz="2800" b="1" dirty="0" smtClean="0">
                <a:solidFill>
                  <a:srgbClr val="C00000"/>
                </a:solidFill>
              </a:rPr>
              <a:t>词形还原检索</a:t>
            </a:r>
          </a:p>
          <a:p>
            <a:endParaRPr lang="zh-CN" altLang="en-US" sz="2800" b="1" dirty="0">
              <a:solidFill>
                <a:srgbClr val="0070C0"/>
              </a:solidFill>
            </a:endParaRPr>
          </a:p>
        </p:txBody>
      </p:sp>
      <p:sp>
        <p:nvSpPr>
          <p:cNvPr id="9" name="Rectangle 3"/>
          <p:cNvSpPr txBox="1">
            <a:spLocks noChangeArrowheads="1"/>
          </p:cNvSpPr>
          <p:nvPr/>
        </p:nvSpPr>
        <p:spPr>
          <a:xfrm>
            <a:off x="431316" y="1402812"/>
            <a:ext cx="11044855" cy="511175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25000"/>
              </a:lnSpc>
              <a:buFont typeface="Wingdings" panose="05000000000000000000" pitchFamily="2" charset="2"/>
              <a:buChar char="Ø"/>
            </a:pPr>
            <a:r>
              <a:rPr lang="zh-CN" altLang="en-US" sz="2800" b="1" dirty="0" smtClean="0">
                <a:latin typeface="Times New Roman" panose="02020603050405020304" pitchFamily="18" charset="0"/>
                <a:ea typeface="楷体_GB2312" panose="02010609030101010101" pitchFamily="49" charset="-122"/>
                <a:cs typeface="Times New Roman" panose="02020603050405020304" pitchFamily="18" charset="0"/>
              </a:rPr>
              <a:t>自动辅助寻找词的变体</a:t>
            </a:r>
          </a:p>
          <a:p>
            <a:pPr lvl="1">
              <a:lnSpc>
                <a:spcPct val="120000"/>
              </a:lnSpc>
              <a:spcBef>
                <a:spcPts val="600"/>
              </a:spcBef>
              <a:spcAft>
                <a:spcPct val="20000"/>
              </a:spcAft>
              <a:buFont typeface="Wingdings" panose="05000000000000000000" pitchFamily="2" charset="2"/>
              <a:buChar char="p"/>
            </a:pPr>
            <a:r>
              <a:rPr lang="zh-CN" altLang="en-US" b="1" dirty="0" smtClean="0">
                <a:solidFill>
                  <a:srgbClr val="FF0000"/>
                </a:solidFill>
                <a:ea typeface="宋体" panose="02010600030101010101" pitchFamily="2" charset="-122"/>
              </a:rPr>
              <a:t>提高</a:t>
            </a:r>
            <a:r>
              <a:rPr lang="zh-CN" altLang="en-US" b="1" dirty="0">
                <a:solidFill>
                  <a:srgbClr val="FF0000"/>
                </a:solidFill>
                <a:ea typeface="宋体" panose="02010600030101010101" pitchFamily="2" charset="-122"/>
              </a:rPr>
              <a:t>查准率</a:t>
            </a:r>
            <a:r>
              <a:rPr lang="zh-CN" altLang="en-US" dirty="0" smtClean="0">
                <a:solidFill>
                  <a:srgbClr val="000000"/>
                </a:solidFill>
                <a:ea typeface="宋体" panose="02010600030101010101" pitchFamily="2" charset="-122"/>
              </a:rPr>
              <a:t>；</a:t>
            </a:r>
            <a:endParaRPr lang="en-US" altLang="zh-CN" dirty="0" smtClean="0">
              <a:solidFill>
                <a:srgbClr val="000000"/>
              </a:solidFill>
              <a:ea typeface="宋体" panose="02010600030101010101" pitchFamily="2" charset="-122"/>
            </a:endParaRPr>
          </a:p>
          <a:p>
            <a:pPr lvl="1">
              <a:lnSpc>
                <a:spcPct val="120000"/>
              </a:lnSpc>
              <a:spcBef>
                <a:spcPts val="600"/>
              </a:spcBef>
              <a:spcAft>
                <a:spcPct val="20000"/>
              </a:spcAft>
              <a:buFont typeface="Wingdings" panose="05000000000000000000" pitchFamily="2" charset="2"/>
              <a:buChar char="p"/>
            </a:pPr>
            <a:r>
              <a:rPr lang="zh-CN" altLang="en-US" sz="2800" dirty="0" smtClean="0">
                <a:solidFill>
                  <a:srgbClr val="000000"/>
                </a:solidFill>
                <a:latin typeface="Times New Roman" panose="02020603050405020304" pitchFamily="18" charset="0"/>
                <a:ea typeface="楷体_GB2312" panose="02010609030101010101" pitchFamily="49" charset="-122"/>
                <a:cs typeface="Times New Roman" panose="02020603050405020304" pitchFamily="18" charset="0"/>
              </a:rPr>
              <a:t>自动检索单复数、动词时态、形容词比较级等：</a:t>
            </a:r>
            <a:r>
              <a:rPr lang="en-US" altLang="zh-CN" sz="2800" dirty="0" smtClean="0">
                <a:solidFill>
                  <a:srgbClr val="000000"/>
                </a:solidFill>
                <a:latin typeface="Times New Roman" panose="02020603050405020304" pitchFamily="18" charset="0"/>
                <a:ea typeface="楷体_GB2312" panose="02010609030101010101" pitchFamily="49" charset="-122"/>
                <a:cs typeface="Times New Roman" panose="02020603050405020304" pitchFamily="18" charset="0"/>
              </a:rPr>
              <a:t>tooth</a:t>
            </a:r>
            <a:r>
              <a:rPr lang="zh-CN" altLang="en-US" sz="2800" dirty="0" smtClean="0">
                <a:solidFill>
                  <a:srgbClr val="000000"/>
                </a:solidFill>
                <a:latin typeface="Times New Roman" panose="02020603050405020304" pitchFamily="18" charset="0"/>
                <a:ea typeface="楷体_GB2312" panose="02010609030101010101" pitchFamily="49" charset="-122"/>
                <a:cs typeface="Times New Roman" panose="02020603050405020304" pitchFamily="18" charset="0"/>
              </a:rPr>
              <a:t>和</a:t>
            </a:r>
            <a:r>
              <a:rPr lang="en-US" altLang="zh-CN" sz="2800" dirty="0" smtClean="0">
                <a:solidFill>
                  <a:srgbClr val="000000"/>
                </a:solidFill>
                <a:latin typeface="Times New Roman" panose="02020603050405020304" pitchFamily="18" charset="0"/>
                <a:ea typeface="楷体_GB2312" panose="02010609030101010101" pitchFamily="49" charset="-122"/>
                <a:cs typeface="Times New Roman" panose="02020603050405020304" pitchFamily="18" charset="0"/>
              </a:rPr>
              <a:t>teeth</a:t>
            </a:r>
            <a:r>
              <a:rPr lang="zh-CN" altLang="en-US" sz="2800" dirty="0" smtClean="0">
                <a:solidFill>
                  <a:srgbClr val="000000"/>
                </a:solidFill>
                <a:latin typeface="Times New Roman" panose="02020603050405020304" pitchFamily="18" charset="0"/>
                <a:ea typeface="楷体_GB2312" panose="02010609030101010101" pitchFamily="49" charset="-122"/>
                <a:cs typeface="Times New Roman" panose="02020603050405020304" pitchFamily="18" charset="0"/>
              </a:rPr>
              <a:t>；</a:t>
            </a:r>
            <a:endParaRPr lang="en-US" altLang="zh-CN" sz="2800" dirty="0" smtClean="0">
              <a:solidFill>
                <a:srgbClr val="000000"/>
              </a:solidFill>
              <a:latin typeface="Times New Roman" panose="02020603050405020304" pitchFamily="18" charset="0"/>
              <a:ea typeface="楷体_GB2312" panose="02010609030101010101" pitchFamily="49" charset="-122"/>
              <a:cs typeface="Times New Roman" panose="02020603050405020304" pitchFamily="18" charset="0"/>
            </a:endParaRPr>
          </a:p>
          <a:p>
            <a:pPr lvl="1">
              <a:lnSpc>
                <a:spcPct val="120000"/>
              </a:lnSpc>
              <a:spcBef>
                <a:spcPts val="600"/>
              </a:spcBef>
              <a:spcAft>
                <a:spcPct val="20000"/>
              </a:spcAft>
              <a:buFont typeface="Wingdings" panose="05000000000000000000" pitchFamily="2" charset="2"/>
              <a:buChar char="p"/>
            </a:pPr>
            <a:r>
              <a:rPr lang="zh-CN" altLang="en-US" sz="2800" dirty="0" smtClean="0">
                <a:solidFill>
                  <a:srgbClr val="000000"/>
                </a:solidFill>
                <a:latin typeface="Times New Roman" panose="02020603050405020304" pitchFamily="18" charset="0"/>
                <a:ea typeface="楷体_GB2312" panose="02010609030101010101" pitchFamily="49" charset="-122"/>
                <a:cs typeface="Times New Roman" panose="02020603050405020304" pitchFamily="18" charset="0"/>
              </a:rPr>
              <a:t>自动匹配英美拼写差异：</a:t>
            </a:r>
            <a:r>
              <a:rPr lang="en-US" altLang="zh-CN" sz="2800" dirty="0" smtClean="0">
                <a:solidFill>
                  <a:srgbClr val="000000"/>
                </a:solidFill>
                <a:latin typeface="Times New Roman" panose="02020603050405020304" pitchFamily="18" charset="0"/>
                <a:ea typeface="楷体_GB2312" panose="02010609030101010101" pitchFamily="49" charset="-122"/>
                <a:cs typeface="Times New Roman" panose="02020603050405020304" pitchFamily="18" charset="0"/>
              </a:rPr>
              <a:t>Color</a:t>
            </a:r>
            <a:r>
              <a:rPr lang="zh-CN" altLang="en-US" sz="2800" dirty="0" smtClean="0">
                <a:solidFill>
                  <a:srgbClr val="000000"/>
                </a:solidFill>
                <a:latin typeface="Times New Roman" panose="02020603050405020304" pitchFamily="18" charset="0"/>
                <a:ea typeface="楷体_GB2312" panose="02010609030101010101" pitchFamily="49" charset="-122"/>
                <a:cs typeface="Times New Roman" panose="02020603050405020304" pitchFamily="18" charset="0"/>
              </a:rPr>
              <a:t>和</a:t>
            </a:r>
            <a:r>
              <a:rPr lang="en-US" altLang="zh-CN" sz="2800" dirty="0" err="1" smtClean="0">
                <a:solidFill>
                  <a:srgbClr val="000000"/>
                </a:solidFill>
                <a:latin typeface="Times New Roman" panose="02020603050405020304" pitchFamily="18" charset="0"/>
                <a:ea typeface="楷体_GB2312" panose="02010609030101010101" pitchFamily="49" charset="-122"/>
                <a:cs typeface="Times New Roman" panose="02020603050405020304" pitchFamily="18" charset="0"/>
              </a:rPr>
              <a:t>Colour</a:t>
            </a:r>
            <a:r>
              <a:rPr lang="zh-CN" altLang="en-US" sz="2800" dirty="0" smtClean="0">
                <a:solidFill>
                  <a:srgbClr val="000000"/>
                </a:solidFill>
                <a:latin typeface="Times New Roman" panose="02020603050405020304" pitchFamily="18" charset="0"/>
                <a:ea typeface="楷体_GB2312" panose="02010609030101010101" pitchFamily="49" charset="-122"/>
                <a:cs typeface="Times New Roman" panose="02020603050405020304" pitchFamily="18" charset="0"/>
              </a:rPr>
              <a:t>，</a:t>
            </a:r>
            <a:r>
              <a:rPr lang="en-US" altLang="zh-CN" sz="2800" dirty="0" smtClean="0">
                <a:solidFill>
                  <a:srgbClr val="000000"/>
                </a:solidFill>
                <a:latin typeface="Times New Roman" panose="02020603050405020304" pitchFamily="18" charset="0"/>
                <a:ea typeface="楷体_GB2312" panose="02010609030101010101" pitchFamily="49" charset="-122"/>
                <a:cs typeface="Times New Roman" panose="02020603050405020304" pitchFamily="18" charset="0"/>
              </a:rPr>
              <a:t>Behavior</a:t>
            </a:r>
            <a:r>
              <a:rPr lang="zh-CN" altLang="en-US" sz="2800" dirty="0" smtClean="0">
                <a:solidFill>
                  <a:srgbClr val="000000"/>
                </a:solidFill>
                <a:latin typeface="Times New Roman" panose="02020603050405020304" pitchFamily="18" charset="0"/>
                <a:ea typeface="楷体_GB2312" panose="02010609030101010101" pitchFamily="49" charset="-122"/>
                <a:cs typeface="Times New Roman" panose="02020603050405020304" pitchFamily="18" charset="0"/>
              </a:rPr>
              <a:t>和</a:t>
            </a:r>
            <a:r>
              <a:rPr lang="en-US" altLang="zh-CN" sz="2800" dirty="0" err="1" smtClean="0">
                <a:solidFill>
                  <a:srgbClr val="000000"/>
                </a:solidFill>
                <a:latin typeface="Times New Roman" panose="02020603050405020304" pitchFamily="18" charset="0"/>
                <a:ea typeface="楷体_GB2312" panose="02010609030101010101" pitchFamily="49" charset="-122"/>
                <a:cs typeface="Times New Roman" panose="02020603050405020304" pitchFamily="18" charset="0"/>
              </a:rPr>
              <a:t>Behaviour</a:t>
            </a:r>
            <a:r>
              <a:rPr lang="zh-CN" altLang="en-US" sz="2800" dirty="0" smtClean="0">
                <a:solidFill>
                  <a:srgbClr val="000000"/>
                </a:solidFill>
                <a:latin typeface="Times New Roman" panose="02020603050405020304" pitchFamily="18" charset="0"/>
                <a:ea typeface="楷体_GB2312" panose="02010609030101010101" pitchFamily="49" charset="-122"/>
                <a:cs typeface="Times New Roman" panose="02020603050405020304" pitchFamily="18" charset="0"/>
              </a:rPr>
              <a:t>；</a:t>
            </a:r>
            <a:endParaRPr lang="en-US" altLang="zh-CN" dirty="0">
              <a:solidFill>
                <a:srgbClr val="000000"/>
              </a:solidFill>
              <a:latin typeface="Times New Roman" panose="02020603050405020304" pitchFamily="18" charset="0"/>
              <a:ea typeface="楷体_GB2312" panose="02010609030101010101" pitchFamily="49" charset="-122"/>
              <a:cs typeface="Times New Roman" panose="02020603050405020304" pitchFamily="18" charset="0"/>
            </a:endParaRPr>
          </a:p>
          <a:p>
            <a:pPr lvl="1">
              <a:lnSpc>
                <a:spcPct val="120000"/>
              </a:lnSpc>
              <a:spcBef>
                <a:spcPts val="600"/>
              </a:spcBef>
              <a:spcAft>
                <a:spcPct val="20000"/>
              </a:spcAft>
              <a:buFont typeface="Wingdings" panose="05000000000000000000" pitchFamily="2" charset="2"/>
              <a:buChar char="p"/>
            </a:pPr>
            <a:r>
              <a:rPr lang="zh-CN" altLang="en-US" sz="2800" dirty="0" smtClean="0">
                <a:solidFill>
                  <a:srgbClr val="000000"/>
                </a:solidFill>
                <a:latin typeface="Times New Roman" panose="02020603050405020304" pitchFamily="18" charset="0"/>
                <a:ea typeface="楷体_GB2312" panose="02010609030101010101" pitchFamily="49" charset="-122"/>
                <a:cs typeface="Times New Roman" panose="02020603050405020304" pitchFamily="18" charset="0"/>
              </a:rPr>
              <a:t>系统</a:t>
            </a:r>
            <a:r>
              <a:rPr lang="zh-CN" altLang="en-US" sz="2800" b="1" dirty="0" smtClean="0">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默认“词形还原”打开</a:t>
            </a:r>
            <a:r>
              <a:rPr lang="zh-CN" altLang="en-US" sz="2800" dirty="0" smtClean="0">
                <a:solidFill>
                  <a:srgbClr val="000000"/>
                </a:solidFill>
                <a:latin typeface="Times New Roman" panose="02020603050405020304" pitchFamily="18" charset="0"/>
                <a:ea typeface="楷体_GB2312" panose="02010609030101010101" pitchFamily="49" charset="-122"/>
                <a:cs typeface="Times New Roman" panose="02020603050405020304" pitchFamily="18" charset="0"/>
              </a:rPr>
              <a:t>，一般无需改动</a:t>
            </a:r>
            <a:r>
              <a:rPr lang="zh-CN" altLang="en-US" sz="2800" dirty="0" smtClean="0">
                <a:solidFill>
                  <a:srgbClr val="000000"/>
                </a:solidFill>
                <a:latin typeface="楷体_GB2312" panose="02010609030101010101" pitchFamily="49" charset="-122"/>
                <a:ea typeface="楷体_GB2312" panose="02010609030101010101" pitchFamily="49" charset="-122"/>
              </a:rPr>
              <a:t>。</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2637075976"/>
              </p:ext>
            </p:extLst>
          </p:nvPr>
        </p:nvGraphicFramePr>
        <p:xfrm>
          <a:off x="190476" y="142852"/>
          <a:ext cx="9047593" cy="4286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组合 4"/>
          <p:cNvGrpSpPr/>
          <p:nvPr/>
        </p:nvGrpSpPr>
        <p:grpSpPr>
          <a:xfrm>
            <a:off x="8666640" y="5854960"/>
            <a:ext cx="3428578" cy="931651"/>
            <a:chOff x="6500826" y="5854935"/>
            <a:chExt cx="2571768" cy="931651"/>
          </a:xfrm>
        </p:grpSpPr>
        <p:pic>
          <p:nvPicPr>
            <p:cNvPr id="4" name="Picture 2" descr="C:\Users\SCU-lnqn\Desktop\四川大学图书馆logo.jpg"/>
            <p:cNvPicPr>
              <a:picLocks noChangeAspect="1" noChangeArrowheads="1"/>
            </p:cNvPicPr>
            <p:nvPr/>
          </p:nvPicPr>
          <p:blipFill>
            <a:blip r:embed="rId7" cstate="print"/>
            <a:srcRect r="74000"/>
            <a:stretch>
              <a:fillRect/>
            </a:stretch>
          </p:blipFill>
          <p:spPr bwMode="auto">
            <a:xfrm>
              <a:off x="8143900" y="5854935"/>
              <a:ext cx="928694" cy="890261"/>
            </a:xfrm>
            <a:prstGeom prst="rect">
              <a:avLst/>
            </a:prstGeom>
            <a:noFill/>
          </p:spPr>
        </p:pic>
        <p:pic>
          <p:nvPicPr>
            <p:cNvPr id="5" name="Picture 2" descr="C:\Users\SCU-lnqn\Desktop\四川大学图书馆logo.jpg"/>
            <p:cNvPicPr>
              <a:picLocks noChangeAspect="1" noChangeArrowheads="1"/>
            </p:cNvPicPr>
            <p:nvPr/>
          </p:nvPicPr>
          <p:blipFill>
            <a:blip r:embed="rId7" cstate="print"/>
            <a:srcRect l="28000"/>
            <a:stretch>
              <a:fillRect/>
            </a:stretch>
          </p:blipFill>
          <p:spPr bwMode="auto">
            <a:xfrm>
              <a:off x="6500826" y="6242538"/>
              <a:ext cx="1571636" cy="544048"/>
            </a:xfrm>
            <a:prstGeom prst="rect">
              <a:avLst/>
            </a:prstGeom>
            <a:noFill/>
          </p:spPr>
        </p:pic>
      </p:grpSp>
      <p:sp>
        <p:nvSpPr>
          <p:cNvPr id="7" name="TextBox 6"/>
          <p:cNvSpPr txBox="1"/>
          <p:nvPr/>
        </p:nvSpPr>
        <p:spPr>
          <a:xfrm>
            <a:off x="848743" y="260671"/>
            <a:ext cx="8380968" cy="1384995"/>
          </a:xfrm>
          <a:prstGeom prst="rect">
            <a:avLst/>
          </a:prstGeom>
          <a:noFill/>
        </p:spPr>
        <p:txBody>
          <a:bodyPr wrap="square" rtlCol="0">
            <a:spAutoFit/>
          </a:bodyPr>
          <a:lstStyle/>
          <a:p>
            <a:r>
              <a:rPr lang="en-US" altLang="zh-CN" sz="2800" b="1" dirty="0">
                <a:solidFill>
                  <a:srgbClr val="0070C0"/>
                </a:solidFill>
              </a:rPr>
              <a:t> </a:t>
            </a:r>
            <a:r>
              <a:rPr lang="zh-CN" altLang="en-US" sz="2800" b="1" dirty="0" smtClean="0">
                <a:solidFill>
                  <a:srgbClr val="C00000"/>
                </a:solidFill>
              </a:rPr>
              <a:t>逻辑算符及其先后次序</a:t>
            </a:r>
          </a:p>
          <a:p>
            <a:pPr>
              <a:buFont typeface="Wingdings" panose="05000000000000000000" pitchFamily="2" charset="2"/>
              <a:buChar char="Ø"/>
            </a:pPr>
            <a:endParaRPr lang="zh-CN" altLang="en-US" sz="2800" b="1" dirty="0" smtClean="0">
              <a:solidFill>
                <a:srgbClr val="0070C0"/>
              </a:solidFill>
            </a:endParaRPr>
          </a:p>
          <a:p>
            <a:endParaRPr lang="zh-CN" altLang="en-US" sz="2800" b="1" dirty="0">
              <a:solidFill>
                <a:srgbClr val="0070C0"/>
              </a:solidFill>
            </a:endParaRPr>
          </a:p>
        </p:txBody>
      </p:sp>
      <p:sp>
        <p:nvSpPr>
          <p:cNvPr id="8" name="Rectangle 3"/>
          <p:cNvSpPr txBox="1">
            <a:spLocks noChangeArrowheads="1"/>
          </p:cNvSpPr>
          <p:nvPr/>
        </p:nvSpPr>
        <p:spPr>
          <a:xfrm>
            <a:off x="431316" y="1402812"/>
            <a:ext cx="11044855" cy="511175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nSpc>
                <a:spcPct val="120000"/>
              </a:lnSpc>
              <a:spcBef>
                <a:spcPts val="600"/>
              </a:spcBef>
              <a:spcAft>
                <a:spcPct val="20000"/>
              </a:spcAft>
              <a:buFont typeface="Wingdings" panose="05000000000000000000" pitchFamily="2" charset="2"/>
              <a:buChar char="ü"/>
            </a:pPr>
            <a:endParaRPr lang="en-US" altLang="zh-CN" sz="800" b="1" dirty="0" smtClean="0">
              <a:solidFill>
                <a:srgbClr val="000000"/>
              </a:solidFill>
              <a:latin typeface="楷体_GB2312" panose="02010609030101010101" pitchFamily="49" charset="-122"/>
              <a:ea typeface="楷体_GB2312" panose="02010609030101010101" pitchFamily="49" charset="-122"/>
            </a:endParaRPr>
          </a:p>
          <a:p>
            <a:pPr lvl="1">
              <a:lnSpc>
                <a:spcPct val="120000"/>
              </a:lnSpc>
              <a:spcBef>
                <a:spcPts val="600"/>
              </a:spcBef>
              <a:spcAft>
                <a:spcPct val="20000"/>
              </a:spcAft>
              <a:buFont typeface="Wingdings" panose="05000000000000000000" pitchFamily="2" charset="2"/>
              <a:buChar char="p"/>
            </a:pPr>
            <a:r>
              <a:rPr lang="zh-CN" altLang="en-US" dirty="0" smtClean="0">
                <a:solidFill>
                  <a:srgbClr val="000000"/>
                </a:solidFill>
                <a:latin typeface="楷体_GB2312" panose="02010609030101010101" pitchFamily="49" charset="-122"/>
                <a:ea typeface="楷体_GB2312" panose="02010609030101010101" pitchFamily="49" charset="-122"/>
              </a:rPr>
              <a:t>当</a:t>
            </a:r>
            <a:r>
              <a:rPr lang="zh-CN" altLang="en-US" dirty="0">
                <a:solidFill>
                  <a:srgbClr val="000000"/>
                </a:solidFill>
                <a:latin typeface="楷体_GB2312" panose="02010609030101010101" pitchFamily="49" charset="-122"/>
                <a:ea typeface="楷体_GB2312" panose="02010609030101010101" pitchFamily="49" charset="-122"/>
              </a:rPr>
              <a:t>使用多个运算符时可用括号决定优先顺序，一个检索提问中最多可使用</a:t>
            </a:r>
            <a:r>
              <a:rPr lang="en-US" altLang="zh-CN" dirty="0">
                <a:solidFill>
                  <a:srgbClr val="000000"/>
                </a:solidFill>
                <a:latin typeface="楷体_GB2312" panose="02010609030101010101" pitchFamily="49" charset="-122"/>
                <a:ea typeface="楷体_GB2312" panose="02010609030101010101" pitchFamily="49" charset="-122"/>
              </a:rPr>
              <a:t>50</a:t>
            </a:r>
            <a:r>
              <a:rPr lang="zh-CN" altLang="en-US" dirty="0">
                <a:solidFill>
                  <a:srgbClr val="000000"/>
                </a:solidFill>
                <a:latin typeface="楷体_GB2312" panose="02010609030101010101" pitchFamily="49" charset="-122"/>
                <a:ea typeface="楷体_GB2312" panose="02010609030101010101" pitchFamily="49" charset="-122"/>
              </a:rPr>
              <a:t>个运算符</a:t>
            </a:r>
            <a:r>
              <a:rPr lang="zh-CN" altLang="en-US" dirty="0" smtClean="0">
                <a:solidFill>
                  <a:srgbClr val="000000"/>
                </a:solidFill>
                <a:latin typeface="楷体_GB2312" panose="02010609030101010101" pitchFamily="49" charset="-122"/>
                <a:ea typeface="楷体_GB2312" panose="02010609030101010101" pitchFamily="49" charset="-122"/>
              </a:rPr>
              <a:t>。</a:t>
            </a:r>
            <a:endParaRPr lang="en-US" altLang="zh-CN" dirty="0" smtClean="0">
              <a:solidFill>
                <a:srgbClr val="000000"/>
              </a:solidFill>
              <a:latin typeface="楷体_GB2312" panose="02010609030101010101" pitchFamily="49" charset="-122"/>
              <a:ea typeface="楷体_GB2312" panose="02010609030101010101" pitchFamily="49" charset="-122"/>
            </a:endParaRPr>
          </a:p>
          <a:p>
            <a:pPr lvl="1">
              <a:lnSpc>
                <a:spcPct val="120000"/>
              </a:lnSpc>
              <a:spcBef>
                <a:spcPts val="600"/>
              </a:spcBef>
              <a:spcAft>
                <a:spcPct val="20000"/>
              </a:spcAft>
              <a:buFont typeface="Wingdings" panose="05000000000000000000" pitchFamily="2" charset="2"/>
              <a:buChar char="p"/>
            </a:pPr>
            <a:r>
              <a:rPr lang="zh-CN" altLang="en-US" dirty="0" smtClean="0">
                <a:solidFill>
                  <a:srgbClr val="000000"/>
                </a:solidFill>
                <a:latin typeface="楷体_GB2312" panose="02010609030101010101" pitchFamily="49" charset="-122"/>
                <a:ea typeface="楷体_GB2312" panose="02010609030101010101" pitchFamily="49" charset="-122"/>
              </a:rPr>
              <a:t>运算</a:t>
            </a:r>
            <a:r>
              <a:rPr lang="zh-CN" altLang="en-US" dirty="0">
                <a:solidFill>
                  <a:srgbClr val="000000"/>
                </a:solidFill>
                <a:latin typeface="Times New Roman" panose="02020603050405020304" pitchFamily="18" charset="0"/>
                <a:ea typeface="楷体_GB2312" panose="02010609030101010101" pitchFamily="49" charset="-122"/>
                <a:cs typeface="Times New Roman" panose="02020603050405020304" pitchFamily="18" charset="0"/>
              </a:rPr>
              <a:t>顺序：</a:t>
            </a:r>
            <a:r>
              <a:rPr lang="en-US" altLang="zh-CN" dirty="0">
                <a:solidFill>
                  <a:srgbClr val="000000"/>
                </a:solidFill>
                <a:latin typeface="Times New Roman" panose="02020603050405020304" pitchFamily="18" charset="0"/>
                <a:ea typeface="楷体_GB2312" panose="02010609030101010101" pitchFamily="49" charset="-122"/>
                <a:cs typeface="Times New Roman" panose="02020603050405020304" pitchFamily="18" charset="0"/>
              </a:rPr>
              <a:t>(  )</a:t>
            </a:r>
            <a:r>
              <a:rPr lang="zh-CN" altLang="en-US" dirty="0">
                <a:solidFill>
                  <a:srgbClr val="000000"/>
                </a:solidFill>
                <a:latin typeface="Times New Roman" panose="02020603050405020304" pitchFamily="18" charset="0"/>
                <a:ea typeface="楷体_GB2312" panose="02010609030101010101" pitchFamily="49" charset="-122"/>
                <a:cs typeface="Times New Roman" panose="02020603050405020304" pitchFamily="18" charset="0"/>
              </a:rPr>
              <a:t>，</a:t>
            </a:r>
            <a:r>
              <a:rPr lang="en-US" altLang="zh-CN" dirty="0">
                <a:solidFill>
                  <a:srgbClr val="000000"/>
                </a:solidFill>
                <a:latin typeface="Times New Roman" panose="02020603050405020304" pitchFamily="18" charset="0"/>
                <a:ea typeface="楷体_GB2312" panose="02010609030101010101" pitchFamily="49" charset="-122"/>
                <a:cs typeface="Times New Roman" panose="02020603050405020304" pitchFamily="18" charset="0"/>
              </a:rPr>
              <a:t>same</a:t>
            </a:r>
            <a:r>
              <a:rPr lang="zh-CN" altLang="en-US" dirty="0">
                <a:solidFill>
                  <a:srgbClr val="000000"/>
                </a:solidFill>
                <a:latin typeface="Times New Roman" panose="02020603050405020304" pitchFamily="18" charset="0"/>
                <a:ea typeface="楷体_GB2312" panose="02010609030101010101" pitchFamily="49" charset="-122"/>
                <a:cs typeface="Times New Roman" panose="02020603050405020304" pitchFamily="18" charset="0"/>
              </a:rPr>
              <a:t>，</a:t>
            </a:r>
            <a:r>
              <a:rPr lang="en-US" altLang="zh-CN" dirty="0">
                <a:solidFill>
                  <a:srgbClr val="000000"/>
                </a:solidFill>
                <a:latin typeface="Times New Roman" panose="02020603050405020304" pitchFamily="18" charset="0"/>
                <a:ea typeface="楷体_GB2312" panose="02010609030101010101" pitchFamily="49" charset="-122"/>
                <a:cs typeface="Times New Roman" panose="02020603050405020304" pitchFamily="18" charset="0"/>
              </a:rPr>
              <a:t>not</a:t>
            </a:r>
            <a:r>
              <a:rPr lang="zh-CN" altLang="en-US" dirty="0">
                <a:solidFill>
                  <a:srgbClr val="000000"/>
                </a:solidFill>
                <a:latin typeface="Times New Roman" panose="02020603050405020304" pitchFamily="18" charset="0"/>
                <a:ea typeface="楷体_GB2312" panose="02010609030101010101" pitchFamily="49" charset="-122"/>
                <a:cs typeface="Times New Roman" panose="02020603050405020304" pitchFamily="18" charset="0"/>
              </a:rPr>
              <a:t>，</a:t>
            </a:r>
            <a:r>
              <a:rPr lang="en-US" altLang="zh-CN" dirty="0">
                <a:solidFill>
                  <a:srgbClr val="000000"/>
                </a:solidFill>
                <a:latin typeface="Times New Roman" panose="02020603050405020304" pitchFamily="18" charset="0"/>
                <a:ea typeface="楷体_GB2312" panose="02010609030101010101" pitchFamily="49" charset="-122"/>
                <a:cs typeface="Times New Roman" panose="02020603050405020304" pitchFamily="18" charset="0"/>
              </a:rPr>
              <a:t>and</a:t>
            </a:r>
            <a:r>
              <a:rPr lang="zh-CN" altLang="en-US" dirty="0">
                <a:solidFill>
                  <a:srgbClr val="000000"/>
                </a:solidFill>
                <a:latin typeface="Times New Roman" panose="02020603050405020304" pitchFamily="18" charset="0"/>
                <a:ea typeface="楷体_GB2312" panose="02010609030101010101" pitchFamily="49" charset="-122"/>
                <a:cs typeface="Times New Roman" panose="02020603050405020304" pitchFamily="18" charset="0"/>
              </a:rPr>
              <a:t>，</a:t>
            </a:r>
            <a:r>
              <a:rPr lang="en-US" altLang="zh-CN" dirty="0">
                <a:solidFill>
                  <a:srgbClr val="000000"/>
                </a:solidFill>
                <a:latin typeface="Times New Roman" panose="02020603050405020304" pitchFamily="18" charset="0"/>
                <a:ea typeface="楷体_GB2312" panose="02010609030101010101" pitchFamily="49" charset="-122"/>
                <a:cs typeface="Times New Roman" panose="02020603050405020304" pitchFamily="18" charset="0"/>
              </a:rPr>
              <a:t>or</a:t>
            </a:r>
            <a:r>
              <a:rPr lang="zh-CN" altLang="en-US" dirty="0" smtClean="0">
                <a:solidFill>
                  <a:srgbClr val="000000"/>
                </a:solidFill>
                <a:latin typeface="Times New Roman" panose="02020603050405020304" pitchFamily="18" charset="0"/>
                <a:ea typeface="楷体_GB2312" panose="02010609030101010101" pitchFamily="49" charset="-122"/>
                <a:cs typeface="Times New Roman" panose="02020603050405020304" pitchFamily="18" charset="0"/>
              </a:rPr>
              <a:t>。</a:t>
            </a:r>
            <a:endParaRPr lang="en-US" altLang="zh-CN" dirty="0" smtClean="0">
              <a:solidFill>
                <a:srgbClr val="000000"/>
              </a:solidFill>
              <a:latin typeface="Times New Roman" panose="02020603050405020304" pitchFamily="18" charset="0"/>
              <a:ea typeface="楷体_GB2312" panose="02010609030101010101" pitchFamily="49" charset="-122"/>
              <a:cs typeface="Times New Roman" panose="02020603050405020304" pitchFamily="18" charset="0"/>
            </a:endParaRPr>
          </a:p>
          <a:p>
            <a:pPr lvl="1">
              <a:lnSpc>
                <a:spcPct val="120000"/>
              </a:lnSpc>
              <a:spcBef>
                <a:spcPts val="600"/>
              </a:spcBef>
              <a:spcAft>
                <a:spcPct val="20000"/>
              </a:spcAft>
              <a:buFont typeface="Wingdings" panose="05000000000000000000" pitchFamily="2" charset="2"/>
              <a:buChar char="p"/>
            </a:pPr>
            <a:r>
              <a:rPr lang="zh-CN" altLang="en-US" dirty="0" smtClean="0">
                <a:solidFill>
                  <a:srgbClr val="000000"/>
                </a:solidFill>
                <a:latin typeface="楷体_GB2312" panose="02010609030101010101" pitchFamily="49" charset="-122"/>
                <a:ea typeface="楷体_GB2312" panose="02010609030101010101" pitchFamily="49" charset="-122"/>
              </a:rPr>
              <a:t>在</a:t>
            </a:r>
            <a:r>
              <a:rPr lang="zh-CN" altLang="en-US" dirty="0">
                <a:solidFill>
                  <a:srgbClr val="000000"/>
                </a:solidFill>
                <a:latin typeface="楷体_GB2312" panose="02010609030101010101" pitchFamily="49" charset="-122"/>
                <a:ea typeface="楷体_GB2312" panose="02010609030101010101" pitchFamily="49" charset="-122"/>
              </a:rPr>
              <a:t>常规检索页面，</a:t>
            </a:r>
            <a:r>
              <a:rPr lang="zh-CN" altLang="en-US" b="1" u="sng" dirty="0">
                <a:solidFill>
                  <a:srgbClr val="FF0000"/>
                </a:solidFill>
                <a:latin typeface="楷体_GB2312" panose="02010609030101010101" pitchFamily="49" charset="-122"/>
                <a:ea typeface="楷体_GB2312" panose="02010609030101010101" pitchFamily="49" charset="-122"/>
              </a:rPr>
              <a:t>逻辑或</a:t>
            </a:r>
            <a:r>
              <a:rPr lang="zh-CN" altLang="en-US" b="1" u="sng" dirty="0">
                <a:solidFill>
                  <a:srgbClr val="000000"/>
                </a:solidFill>
                <a:latin typeface="楷体_GB2312" panose="02010609030101010101" pitchFamily="49" charset="-122"/>
                <a:ea typeface="楷体_GB2312" panose="02010609030101010101" pitchFamily="49" charset="-122"/>
              </a:rPr>
              <a:t>关系的检索词最好写在一个检索框中</a:t>
            </a:r>
            <a:r>
              <a:rPr lang="zh-CN" altLang="en-US" dirty="0">
                <a:solidFill>
                  <a:srgbClr val="000000"/>
                </a:solidFill>
                <a:latin typeface="楷体_GB2312" panose="02010609030101010101" pitchFamily="49" charset="-122"/>
                <a:ea typeface="楷体_GB2312" panose="02010609030101010101" pitchFamily="49" charset="-122"/>
              </a:rPr>
              <a:t>。</a:t>
            </a:r>
          </a:p>
        </p:txBody>
      </p:sp>
      <p:sp>
        <p:nvSpPr>
          <p:cNvPr id="9" name="Rectangle 8"/>
          <p:cNvSpPr>
            <a:spLocks noChangeArrowheads="1"/>
          </p:cNvSpPr>
          <p:nvPr/>
        </p:nvSpPr>
        <p:spPr bwMode="auto">
          <a:xfrm>
            <a:off x="5039228" y="3958712"/>
            <a:ext cx="59663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p>
            <a:r>
              <a:rPr lang="zh-CN" altLang="en-US" sz="3200" b="1" dirty="0">
                <a:solidFill>
                  <a:srgbClr val="FF0000"/>
                </a:solidFill>
                <a:latin typeface="楷体_GB2312" panose="02010609030101010101" pitchFamily="49" charset="-122"/>
                <a:ea typeface="楷体_GB2312" panose="02010609030101010101" pitchFamily="49" charset="-122"/>
              </a:rPr>
              <a:t>☆</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566" y="1226069"/>
            <a:ext cx="11260137" cy="427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组合 4"/>
          <p:cNvGrpSpPr/>
          <p:nvPr/>
        </p:nvGrpSpPr>
        <p:grpSpPr>
          <a:xfrm>
            <a:off x="8666640" y="5854960"/>
            <a:ext cx="3428578" cy="931651"/>
            <a:chOff x="6500826" y="5854935"/>
            <a:chExt cx="2571768" cy="931651"/>
          </a:xfrm>
        </p:grpSpPr>
        <p:pic>
          <p:nvPicPr>
            <p:cNvPr id="4" name="Picture 2" descr="C:\Users\SCU-lnqn\Desktop\四川大学图书馆logo.jpg"/>
            <p:cNvPicPr>
              <a:picLocks noChangeAspect="1" noChangeArrowheads="1"/>
            </p:cNvPicPr>
            <p:nvPr/>
          </p:nvPicPr>
          <p:blipFill>
            <a:blip r:embed="rId3" cstate="print"/>
            <a:srcRect r="74000"/>
            <a:stretch>
              <a:fillRect/>
            </a:stretch>
          </p:blipFill>
          <p:spPr bwMode="auto">
            <a:xfrm>
              <a:off x="8143900" y="5854935"/>
              <a:ext cx="928694" cy="890261"/>
            </a:xfrm>
            <a:prstGeom prst="rect">
              <a:avLst/>
            </a:prstGeom>
            <a:noFill/>
          </p:spPr>
        </p:pic>
        <p:pic>
          <p:nvPicPr>
            <p:cNvPr id="5" name="Picture 2" descr="C:\Users\SCU-lnqn\Desktop\四川大学图书馆logo.jpg"/>
            <p:cNvPicPr>
              <a:picLocks noChangeAspect="1" noChangeArrowheads="1"/>
            </p:cNvPicPr>
            <p:nvPr/>
          </p:nvPicPr>
          <p:blipFill>
            <a:blip r:embed="rId3" cstate="print"/>
            <a:srcRect l="28000"/>
            <a:stretch>
              <a:fillRect/>
            </a:stretch>
          </p:blipFill>
          <p:spPr bwMode="auto">
            <a:xfrm>
              <a:off x="6500826" y="6242538"/>
              <a:ext cx="1571636" cy="544048"/>
            </a:xfrm>
            <a:prstGeom prst="rect">
              <a:avLst/>
            </a:prstGeom>
            <a:noFill/>
          </p:spPr>
        </p:pic>
      </p:grpSp>
      <p:graphicFrame>
        <p:nvGraphicFramePr>
          <p:cNvPr id="6" name="图示 5"/>
          <p:cNvGraphicFramePr/>
          <p:nvPr>
            <p:extLst>
              <p:ext uri="{D42A27DB-BD31-4B8C-83A1-F6EECF244321}">
                <p14:modId xmlns:p14="http://schemas.microsoft.com/office/powerpoint/2010/main" val="2645020767"/>
              </p:ext>
            </p:extLst>
          </p:nvPr>
        </p:nvGraphicFramePr>
        <p:xfrm>
          <a:off x="190476" y="142852"/>
          <a:ext cx="9047593" cy="4286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extBox 7"/>
          <p:cNvSpPr txBox="1"/>
          <p:nvPr/>
        </p:nvSpPr>
        <p:spPr>
          <a:xfrm>
            <a:off x="1126685" y="296339"/>
            <a:ext cx="11259029" cy="523220"/>
          </a:xfrm>
          <a:prstGeom prst="rect">
            <a:avLst/>
          </a:prstGeom>
          <a:noFill/>
        </p:spPr>
        <p:txBody>
          <a:bodyPr wrap="square" rtlCol="0">
            <a:spAutoFit/>
          </a:bodyPr>
          <a:lstStyle/>
          <a:p>
            <a:pPr>
              <a:spcAft>
                <a:spcPts val="600"/>
              </a:spcAft>
            </a:pPr>
            <a:r>
              <a:rPr lang="zh-CN" altLang="en-US" sz="2800" b="1" dirty="0" smtClean="0">
                <a:solidFill>
                  <a:srgbClr val="C00000"/>
                </a:solidFill>
              </a:rPr>
              <a:t>如何进入数据库</a:t>
            </a:r>
            <a:endParaRPr lang="en-US" altLang="zh-CN" sz="2800" b="1" dirty="0" smtClean="0">
              <a:solidFill>
                <a:srgbClr val="C00000"/>
              </a:solidFill>
            </a:endParaRPr>
          </a:p>
        </p:txBody>
      </p:sp>
      <p:sp>
        <p:nvSpPr>
          <p:cNvPr id="12" name="椭圆 11"/>
          <p:cNvSpPr>
            <a:spLocks noChangeArrowheads="1"/>
          </p:cNvSpPr>
          <p:nvPr/>
        </p:nvSpPr>
        <p:spPr bwMode="auto">
          <a:xfrm>
            <a:off x="2373320" y="4077072"/>
            <a:ext cx="1023085" cy="343185"/>
          </a:xfrm>
          <a:prstGeom prst="ellipse">
            <a:avLst/>
          </a:prstGeom>
          <a:noFill/>
          <a:ln w="19050" algn="ctr">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ea typeface="宋体" panose="02010600030101010101" pitchFamily="2" charset="-122"/>
            </a:endParaRPr>
          </a:p>
        </p:txBody>
      </p:sp>
      <p:sp>
        <p:nvSpPr>
          <p:cNvPr id="14" name="矩形 13"/>
          <p:cNvSpPr>
            <a:spLocks noChangeArrowheads="1"/>
          </p:cNvSpPr>
          <p:nvPr/>
        </p:nvSpPr>
        <p:spPr bwMode="auto">
          <a:xfrm>
            <a:off x="3214886" y="2348880"/>
            <a:ext cx="1194229" cy="178896"/>
          </a:xfrm>
          <a:prstGeom prst="rect">
            <a:avLst/>
          </a:prstGeom>
          <a:noFill/>
          <a:ln w="19050" algn="ctr">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ea typeface="宋体" panose="02010600030101010101" pitchFamily="2"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AutoShape 2" descr="http://p3.gexing.com/G1/M00/7A/CF/rBACFFIM2NOgS6wNAAESdUl37l8732.jpg"/>
          <p:cNvSpPr>
            <a:spLocks noChangeAspect="1" noChangeArrowheads="1"/>
          </p:cNvSpPr>
          <p:nvPr/>
        </p:nvSpPr>
        <p:spPr bwMode="auto">
          <a:xfrm>
            <a:off x="207409" y="-144440"/>
            <a:ext cx="406347" cy="304801"/>
          </a:xfrm>
          <a:prstGeom prst="rect">
            <a:avLst/>
          </a:prstGeom>
          <a:noFill/>
        </p:spPr>
        <p:txBody>
          <a:bodyPr vert="horz" wrap="square" lIns="91440" tIns="45720" rIns="91440" bIns="45720" numCol="1" anchor="t" anchorCtr="0" compatLnSpc="1"/>
          <a:lstStyle/>
          <a:p>
            <a:endParaRPr lang="zh-CN" altLang="en-US"/>
          </a:p>
        </p:txBody>
      </p:sp>
      <p:sp>
        <p:nvSpPr>
          <p:cNvPr id="6148" name="AutoShape 4" descr="http://p3.gexing.com/G1/M00/7A/CF/rBACFFIM2NOgS6wNAAESdUl37l8732.jpg"/>
          <p:cNvSpPr>
            <a:spLocks noChangeAspect="1" noChangeArrowheads="1"/>
          </p:cNvSpPr>
          <p:nvPr/>
        </p:nvSpPr>
        <p:spPr bwMode="auto">
          <a:xfrm>
            <a:off x="207409" y="-144440"/>
            <a:ext cx="406347" cy="304801"/>
          </a:xfrm>
          <a:prstGeom prst="rect">
            <a:avLst/>
          </a:prstGeom>
          <a:noFill/>
        </p:spPr>
        <p:txBody>
          <a:bodyPr vert="horz" wrap="square" lIns="91440" tIns="45720" rIns="91440" bIns="45720" numCol="1" anchor="t" anchorCtr="0" compatLnSpc="1"/>
          <a:lstStyle/>
          <a:p>
            <a:endParaRPr lang="zh-CN" altLang="en-US"/>
          </a:p>
        </p:txBody>
      </p:sp>
      <p:sp>
        <p:nvSpPr>
          <p:cNvPr id="6150" name="AutoShape 6" descr="http://p3.gexing.com/G1/M00/7A/CF/rBACFFIM2NOgS6wNAAESdUl37l8732.jpg"/>
          <p:cNvSpPr>
            <a:spLocks noChangeAspect="1" noChangeArrowheads="1"/>
          </p:cNvSpPr>
          <p:nvPr/>
        </p:nvSpPr>
        <p:spPr bwMode="auto">
          <a:xfrm>
            <a:off x="207409" y="-144440"/>
            <a:ext cx="406347" cy="304801"/>
          </a:xfrm>
          <a:prstGeom prst="rect">
            <a:avLst/>
          </a:prstGeom>
          <a:noFill/>
        </p:spPr>
        <p:txBody>
          <a:bodyPr vert="horz" wrap="square" lIns="91440" tIns="45720" rIns="91440" bIns="45720" numCol="1" anchor="t" anchorCtr="0" compatLnSpc="1"/>
          <a:lstStyle/>
          <a:p>
            <a:endParaRPr lang="zh-CN" altLang="en-US"/>
          </a:p>
        </p:txBody>
      </p:sp>
      <p:sp>
        <p:nvSpPr>
          <p:cNvPr id="13" name="Rectangle 3"/>
          <p:cNvSpPr txBox="1">
            <a:spLocks noChangeArrowheads="1"/>
          </p:cNvSpPr>
          <p:nvPr/>
        </p:nvSpPr>
        <p:spPr bwMode="auto">
          <a:xfrm>
            <a:off x="1126685" y="332657"/>
            <a:ext cx="3456383" cy="966080"/>
          </a:xfrm>
          <a:prstGeom prst="rect">
            <a:avLst/>
          </a:prstGeom>
          <a:noFill/>
          <a:ln w="9525">
            <a:noFill/>
            <a:miter lim="800000"/>
          </a:ln>
        </p:spPr>
        <p:txBody>
          <a:bodyPr/>
          <a:lstStyle/>
          <a:p>
            <a:pPr marL="342900" indent="-342900" algn="ctr" eaLnBrk="0" hangingPunct="0">
              <a:spcBef>
                <a:spcPct val="20000"/>
              </a:spcBef>
              <a:buClr>
                <a:srgbClr val="FF0000"/>
              </a:buClr>
            </a:pPr>
            <a:r>
              <a:rPr lang="zh-CN" altLang="en-US" sz="3600" dirty="0" smtClean="0">
                <a:solidFill>
                  <a:srgbClr val="C00000"/>
                </a:solidFill>
                <a:latin typeface="微软雅黑" panose="020B0503020204020204" pitchFamily="34" charset="-122"/>
                <a:ea typeface="微软雅黑" panose="020B0503020204020204" pitchFamily="34" charset="-122"/>
              </a:rPr>
              <a:t>内容导航</a:t>
            </a:r>
            <a:endParaRPr lang="en-US" altLang="zh-CN" sz="3600" dirty="0">
              <a:solidFill>
                <a:srgbClr val="C00000"/>
              </a:solidFill>
              <a:latin typeface="微软雅黑" panose="020B0503020204020204" pitchFamily="34" charset="-122"/>
              <a:ea typeface="微软雅黑" panose="020B0503020204020204" pitchFamily="34" charset="-122"/>
            </a:endParaRPr>
          </a:p>
        </p:txBody>
      </p:sp>
      <p:sp>
        <p:nvSpPr>
          <p:cNvPr id="14" name="圆角矩形 13"/>
          <p:cNvSpPr/>
          <p:nvPr/>
        </p:nvSpPr>
        <p:spPr>
          <a:xfrm>
            <a:off x="952340" y="3214686"/>
            <a:ext cx="1897484" cy="1654474"/>
          </a:xfrm>
          <a:prstGeom prst="roundRect">
            <a:avLst/>
          </a:prstGeom>
          <a:solidFill>
            <a:srgbClr val="E3BBE1"/>
          </a:solidFill>
          <a:effectLst>
            <a:glow rad="63500">
              <a:schemeClr val="accent4">
                <a:satMod val="175000"/>
                <a:alpha val="40000"/>
              </a:schemeClr>
            </a:glo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2800"/>
          </a:p>
        </p:txBody>
      </p:sp>
      <p:sp>
        <p:nvSpPr>
          <p:cNvPr id="15" name="Rectangle 3"/>
          <p:cNvSpPr txBox="1">
            <a:spLocks noChangeArrowheads="1"/>
          </p:cNvSpPr>
          <p:nvPr/>
        </p:nvSpPr>
        <p:spPr bwMode="auto">
          <a:xfrm>
            <a:off x="1047611" y="3214686"/>
            <a:ext cx="1751523" cy="1654474"/>
          </a:xfrm>
          <a:prstGeom prst="rect">
            <a:avLst/>
          </a:prstGeom>
          <a:noFill/>
          <a:ln w="9525">
            <a:noFill/>
            <a:miter lim="800000"/>
          </a:ln>
        </p:spPr>
        <p:txBody>
          <a:bodyPr anchor="ctr"/>
          <a:lstStyle/>
          <a:p>
            <a:pPr marL="342900" indent="-342900" algn="ctr" eaLnBrk="0" hangingPunct="0">
              <a:spcBef>
                <a:spcPct val="20000"/>
              </a:spcBef>
              <a:buClr>
                <a:srgbClr val="FF0000"/>
              </a:buClr>
            </a:pPr>
            <a:r>
              <a:rPr lang="zh-CN" altLang="en-US" sz="2800" b="1" dirty="0" smtClean="0">
                <a:latin typeface="微软雅黑" panose="020B0503020204020204" pitchFamily="34" charset="-122"/>
                <a:ea typeface="微软雅黑" panose="020B0503020204020204" pitchFamily="34" charset="-122"/>
              </a:rPr>
              <a:t>数据库</a:t>
            </a:r>
            <a:endParaRPr lang="en-US" altLang="zh-CN" sz="2800" b="1" dirty="0" smtClean="0">
              <a:latin typeface="微软雅黑" panose="020B0503020204020204" pitchFamily="34" charset="-122"/>
              <a:ea typeface="微软雅黑" panose="020B0503020204020204" pitchFamily="34" charset="-122"/>
            </a:endParaRPr>
          </a:p>
          <a:p>
            <a:pPr marL="342900" indent="-342900" algn="ctr" eaLnBrk="0" hangingPunct="0">
              <a:spcBef>
                <a:spcPct val="20000"/>
              </a:spcBef>
              <a:buClr>
                <a:srgbClr val="FF0000"/>
              </a:buClr>
            </a:pPr>
            <a:r>
              <a:rPr lang="zh-CN" altLang="en-US" sz="2800" b="1" dirty="0" smtClean="0">
                <a:latin typeface="微软雅黑" panose="020B0503020204020204" pitchFamily="34" charset="-122"/>
                <a:ea typeface="微软雅黑" panose="020B0503020204020204" pitchFamily="34" charset="-122"/>
              </a:rPr>
              <a:t>简介</a:t>
            </a:r>
            <a:endParaRPr lang="en-US" altLang="zh-CN" sz="2800" b="1" dirty="0">
              <a:latin typeface="微软雅黑" panose="020B0503020204020204" pitchFamily="34" charset="-122"/>
              <a:ea typeface="微软雅黑" panose="020B0503020204020204" pitchFamily="34" charset="-122"/>
            </a:endParaRPr>
          </a:p>
        </p:txBody>
      </p:sp>
      <p:sp>
        <p:nvSpPr>
          <p:cNvPr id="16" name="圆角矩形 15"/>
          <p:cNvSpPr/>
          <p:nvPr/>
        </p:nvSpPr>
        <p:spPr>
          <a:xfrm>
            <a:off x="5135225" y="3214686"/>
            <a:ext cx="1897484" cy="1654474"/>
          </a:xfrm>
          <a:prstGeom prst="roundRect">
            <a:avLst/>
          </a:prstGeom>
          <a:solidFill>
            <a:srgbClr val="A7E8EB"/>
          </a:solidFill>
          <a:effectLst>
            <a:glow rad="63500">
              <a:schemeClr val="accent5">
                <a:satMod val="175000"/>
                <a:alpha val="40000"/>
              </a:schemeClr>
            </a:glo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2800"/>
          </a:p>
        </p:txBody>
      </p:sp>
      <p:sp>
        <p:nvSpPr>
          <p:cNvPr id="17" name="Rectangle 3"/>
          <p:cNvSpPr txBox="1">
            <a:spLocks noChangeArrowheads="1"/>
          </p:cNvSpPr>
          <p:nvPr/>
        </p:nvSpPr>
        <p:spPr bwMode="auto">
          <a:xfrm>
            <a:off x="5230494" y="3214686"/>
            <a:ext cx="1751523" cy="1654474"/>
          </a:xfrm>
          <a:prstGeom prst="rect">
            <a:avLst/>
          </a:prstGeom>
          <a:noFill/>
          <a:ln w="9525">
            <a:noFill/>
            <a:miter lim="800000"/>
          </a:ln>
        </p:spPr>
        <p:txBody>
          <a:bodyPr anchor="ctr"/>
          <a:lstStyle/>
          <a:p>
            <a:pPr marL="342900" indent="-342900" algn="ctr" eaLnBrk="0" hangingPunct="0">
              <a:spcBef>
                <a:spcPct val="20000"/>
              </a:spcBef>
              <a:buClr>
                <a:srgbClr val="FF0000"/>
              </a:buClr>
            </a:pPr>
            <a:r>
              <a:rPr lang="zh-CN" altLang="en-US" sz="2800" b="1" dirty="0" smtClean="0">
                <a:latin typeface="微软雅黑" panose="020B0503020204020204" pitchFamily="34" charset="-122"/>
                <a:ea typeface="微软雅黑" panose="020B0503020204020204" pitchFamily="34" charset="-122"/>
              </a:rPr>
              <a:t>检索</a:t>
            </a:r>
            <a:endParaRPr lang="en-US" altLang="zh-CN" sz="2800" b="1" dirty="0" smtClean="0">
              <a:latin typeface="微软雅黑" panose="020B0503020204020204" pitchFamily="34" charset="-122"/>
              <a:ea typeface="微软雅黑" panose="020B0503020204020204" pitchFamily="34" charset="-122"/>
            </a:endParaRPr>
          </a:p>
          <a:p>
            <a:pPr marL="342900" indent="-342900" algn="ctr" eaLnBrk="0" hangingPunct="0">
              <a:spcBef>
                <a:spcPct val="20000"/>
              </a:spcBef>
              <a:buClr>
                <a:srgbClr val="FF0000"/>
              </a:buClr>
            </a:pPr>
            <a:r>
              <a:rPr lang="zh-CN" altLang="en-US" sz="2800" b="1" dirty="0" smtClean="0">
                <a:latin typeface="微软雅黑" panose="020B0503020204020204" pitchFamily="34" charset="-122"/>
                <a:ea typeface="微软雅黑" panose="020B0503020204020204" pitchFamily="34" charset="-122"/>
              </a:rPr>
              <a:t>方式</a:t>
            </a:r>
            <a:endParaRPr lang="en-US" altLang="zh-CN" sz="2800" b="1" dirty="0">
              <a:latin typeface="微软雅黑" panose="020B0503020204020204" pitchFamily="34" charset="-122"/>
              <a:ea typeface="微软雅黑" panose="020B0503020204020204" pitchFamily="34" charset="-122"/>
            </a:endParaRPr>
          </a:p>
        </p:txBody>
      </p:sp>
      <p:sp>
        <p:nvSpPr>
          <p:cNvPr id="18" name="圆角矩形 17"/>
          <p:cNvSpPr/>
          <p:nvPr/>
        </p:nvSpPr>
        <p:spPr>
          <a:xfrm>
            <a:off x="3023265" y="3214686"/>
            <a:ext cx="1897484" cy="1654474"/>
          </a:xfrm>
          <a:prstGeom prst="roundRect">
            <a:avLst/>
          </a:prstGeom>
          <a:solidFill>
            <a:srgbClr val="F4D6CC"/>
          </a:solidFill>
          <a:effectLst>
            <a:glow rad="63500">
              <a:schemeClr val="accent6">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2800" dirty="0"/>
          </a:p>
        </p:txBody>
      </p:sp>
      <p:sp>
        <p:nvSpPr>
          <p:cNvPr id="19" name="Rectangle 3"/>
          <p:cNvSpPr txBox="1">
            <a:spLocks noChangeArrowheads="1"/>
          </p:cNvSpPr>
          <p:nvPr/>
        </p:nvSpPr>
        <p:spPr bwMode="auto">
          <a:xfrm>
            <a:off x="3118536" y="3214686"/>
            <a:ext cx="1751523" cy="1654474"/>
          </a:xfrm>
          <a:prstGeom prst="rect">
            <a:avLst/>
          </a:prstGeom>
          <a:noFill/>
          <a:ln w="9525">
            <a:noFill/>
            <a:miter lim="800000"/>
          </a:ln>
          <a:effectLst>
            <a:glow rad="63500">
              <a:schemeClr val="accent6">
                <a:satMod val="175000"/>
                <a:alpha val="40000"/>
              </a:schemeClr>
            </a:glow>
          </a:effectLst>
        </p:spPr>
        <p:txBody>
          <a:bodyPr anchor="ctr"/>
          <a:lstStyle/>
          <a:p>
            <a:pPr marL="342900" indent="-342900" algn="ctr" eaLnBrk="0" hangingPunct="0">
              <a:spcBef>
                <a:spcPct val="20000"/>
              </a:spcBef>
              <a:buClr>
                <a:srgbClr val="FF0000"/>
              </a:buClr>
            </a:pPr>
            <a:r>
              <a:rPr lang="zh-CN" altLang="en-US" sz="2800" b="1" dirty="0" smtClean="0">
                <a:latin typeface="微软雅黑" panose="020B0503020204020204" pitchFamily="34" charset="-122"/>
                <a:ea typeface="微软雅黑" panose="020B0503020204020204" pitchFamily="34" charset="-122"/>
              </a:rPr>
              <a:t>检索</a:t>
            </a:r>
            <a:endParaRPr lang="en-US" altLang="zh-CN" sz="2800" b="1" dirty="0" smtClean="0">
              <a:latin typeface="微软雅黑" panose="020B0503020204020204" pitchFamily="34" charset="-122"/>
              <a:ea typeface="微软雅黑" panose="020B0503020204020204" pitchFamily="34" charset="-122"/>
            </a:endParaRPr>
          </a:p>
          <a:p>
            <a:pPr marL="342900" indent="-342900" algn="ctr" eaLnBrk="0" hangingPunct="0">
              <a:spcBef>
                <a:spcPct val="20000"/>
              </a:spcBef>
              <a:buClr>
                <a:srgbClr val="FF0000"/>
              </a:buClr>
            </a:pPr>
            <a:r>
              <a:rPr lang="zh-CN" altLang="en-US" sz="2800" b="1" dirty="0" smtClean="0">
                <a:latin typeface="微软雅黑" panose="020B0503020204020204" pitchFamily="34" charset="-122"/>
                <a:ea typeface="微软雅黑" panose="020B0503020204020204" pitchFamily="34" charset="-122"/>
              </a:rPr>
              <a:t>技术</a:t>
            </a:r>
            <a:endParaRPr lang="en-US" altLang="zh-CN" sz="2800" b="1" dirty="0">
              <a:latin typeface="微软雅黑" panose="020B0503020204020204" pitchFamily="34" charset="-122"/>
              <a:ea typeface="微软雅黑" panose="020B0503020204020204" pitchFamily="34" charset="-122"/>
            </a:endParaRPr>
          </a:p>
        </p:txBody>
      </p:sp>
      <p:sp>
        <p:nvSpPr>
          <p:cNvPr id="20" name="圆角矩形 19"/>
          <p:cNvSpPr/>
          <p:nvPr/>
        </p:nvSpPr>
        <p:spPr>
          <a:xfrm>
            <a:off x="7247184" y="3214686"/>
            <a:ext cx="1897484" cy="1654474"/>
          </a:xfrm>
          <a:prstGeom prst="roundRect">
            <a:avLst/>
          </a:prstGeom>
          <a:ln w="19050"/>
          <a:effectLst>
            <a:glow rad="63500">
              <a:schemeClr val="accent2">
                <a:satMod val="175000"/>
                <a:alpha val="40000"/>
              </a:schemeClr>
            </a:glow>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2800" dirty="0"/>
          </a:p>
        </p:txBody>
      </p:sp>
      <p:sp>
        <p:nvSpPr>
          <p:cNvPr id="21" name="Rectangle 3"/>
          <p:cNvSpPr txBox="1">
            <a:spLocks noChangeArrowheads="1"/>
          </p:cNvSpPr>
          <p:nvPr/>
        </p:nvSpPr>
        <p:spPr bwMode="auto">
          <a:xfrm>
            <a:off x="7342454" y="3214686"/>
            <a:ext cx="1751523" cy="1654474"/>
          </a:xfrm>
          <a:prstGeom prst="rect">
            <a:avLst/>
          </a:prstGeom>
          <a:noFill/>
          <a:ln w="9525">
            <a:noFill/>
            <a:miter lim="800000"/>
          </a:ln>
          <a:effectLst>
            <a:glow rad="63500">
              <a:schemeClr val="accent6">
                <a:satMod val="175000"/>
                <a:alpha val="40000"/>
              </a:schemeClr>
            </a:glow>
          </a:effectLst>
        </p:spPr>
        <p:txBody>
          <a:bodyPr anchor="ctr"/>
          <a:lstStyle/>
          <a:p>
            <a:pPr marL="342900" indent="-342900" algn="ctr" eaLnBrk="0" hangingPunct="0">
              <a:spcBef>
                <a:spcPct val="20000"/>
              </a:spcBef>
              <a:buClr>
                <a:srgbClr val="FF0000"/>
              </a:buClr>
            </a:pPr>
            <a:r>
              <a:rPr lang="zh-CN" altLang="en-US" sz="2800" b="1" dirty="0" smtClean="0">
                <a:latin typeface="微软雅黑" panose="020B0503020204020204" pitchFamily="34" charset="-122"/>
                <a:ea typeface="微软雅黑" panose="020B0503020204020204" pitchFamily="34" charset="-122"/>
              </a:rPr>
              <a:t>结果</a:t>
            </a:r>
            <a:endParaRPr lang="en-US" altLang="zh-CN" sz="2800" b="1" dirty="0" smtClean="0">
              <a:latin typeface="微软雅黑" panose="020B0503020204020204" pitchFamily="34" charset="-122"/>
              <a:ea typeface="微软雅黑" panose="020B0503020204020204" pitchFamily="34" charset="-122"/>
            </a:endParaRPr>
          </a:p>
          <a:p>
            <a:pPr marL="342900" indent="-342900" algn="ctr" eaLnBrk="0" hangingPunct="0">
              <a:spcBef>
                <a:spcPct val="20000"/>
              </a:spcBef>
              <a:buClr>
                <a:srgbClr val="FF0000"/>
              </a:buClr>
            </a:pPr>
            <a:r>
              <a:rPr lang="zh-CN" altLang="en-US" sz="2800" b="1" dirty="0" smtClean="0">
                <a:latin typeface="微软雅黑" panose="020B0503020204020204" pitchFamily="34" charset="-122"/>
                <a:ea typeface="微软雅黑" panose="020B0503020204020204" pitchFamily="34" charset="-122"/>
              </a:rPr>
              <a:t>处理</a:t>
            </a:r>
            <a:endParaRPr lang="en-US" altLang="zh-CN" sz="2800" b="1" dirty="0">
              <a:latin typeface="微软雅黑" panose="020B0503020204020204" pitchFamily="34" charset="-122"/>
              <a:ea typeface="微软雅黑" panose="020B0503020204020204" pitchFamily="34" charset="-122"/>
            </a:endParaRPr>
          </a:p>
        </p:txBody>
      </p:sp>
      <p:sp>
        <p:nvSpPr>
          <p:cNvPr id="23" name="圆角矩形 22"/>
          <p:cNvSpPr/>
          <p:nvPr/>
        </p:nvSpPr>
        <p:spPr>
          <a:xfrm>
            <a:off x="9359145" y="3212976"/>
            <a:ext cx="1897484" cy="1654474"/>
          </a:xfrm>
          <a:prstGeom prst="roundRect">
            <a:avLst/>
          </a:prstGeom>
          <a:effectLst>
            <a:glow rad="63500">
              <a:schemeClr val="accent3">
                <a:satMod val="175000"/>
                <a:alpha val="40000"/>
              </a:schemeClr>
            </a:glow>
            <a:outerShdw blurRad="40000" dist="20000" dir="5400000" rotWithShape="0">
              <a:srgbClr val="000000">
                <a:alpha val="38000"/>
              </a:srgb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2800" dirty="0"/>
          </a:p>
        </p:txBody>
      </p:sp>
      <p:sp>
        <p:nvSpPr>
          <p:cNvPr id="24" name="Rectangle 3"/>
          <p:cNvSpPr txBox="1">
            <a:spLocks noChangeArrowheads="1"/>
          </p:cNvSpPr>
          <p:nvPr/>
        </p:nvSpPr>
        <p:spPr bwMode="auto">
          <a:xfrm>
            <a:off x="9454415" y="3212976"/>
            <a:ext cx="1751523" cy="1654474"/>
          </a:xfrm>
          <a:prstGeom prst="rect">
            <a:avLst/>
          </a:prstGeom>
          <a:noFill/>
          <a:ln w="9525">
            <a:noFill/>
            <a:miter lim="800000"/>
          </a:ln>
          <a:effectLst>
            <a:glow rad="63500">
              <a:schemeClr val="accent6">
                <a:satMod val="175000"/>
                <a:alpha val="40000"/>
              </a:schemeClr>
            </a:glow>
          </a:effectLst>
        </p:spPr>
        <p:txBody>
          <a:bodyPr anchor="ctr"/>
          <a:lstStyle/>
          <a:p>
            <a:pPr marL="342900" indent="-342900" algn="ctr" eaLnBrk="0" hangingPunct="0">
              <a:spcBef>
                <a:spcPct val="20000"/>
              </a:spcBef>
              <a:buClr>
                <a:srgbClr val="FF0000"/>
              </a:buClr>
            </a:pPr>
            <a:r>
              <a:rPr lang="zh-CN" altLang="en-US" sz="2800" b="1" dirty="0" smtClean="0">
                <a:latin typeface="微软雅黑" panose="020B0503020204020204" pitchFamily="34" charset="-122"/>
                <a:ea typeface="微软雅黑" panose="020B0503020204020204" pitchFamily="34" charset="-122"/>
              </a:rPr>
              <a:t>检索</a:t>
            </a:r>
            <a:endParaRPr lang="en-US" altLang="zh-CN" sz="2800" b="1" dirty="0" smtClean="0">
              <a:latin typeface="微软雅黑" panose="020B0503020204020204" pitchFamily="34" charset="-122"/>
              <a:ea typeface="微软雅黑" panose="020B0503020204020204" pitchFamily="34" charset="-122"/>
            </a:endParaRPr>
          </a:p>
          <a:p>
            <a:pPr marL="342900" indent="-342900" algn="ctr" eaLnBrk="0" hangingPunct="0">
              <a:spcBef>
                <a:spcPct val="20000"/>
              </a:spcBef>
              <a:buClr>
                <a:srgbClr val="FF0000"/>
              </a:buClr>
            </a:pPr>
            <a:r>
              <a:rPr lang="zh-CN" altLang="en-US" sz="2800" b="1" dirty="0" smtClean="0">
                <a:latin typeface="微软雅黑" panose="020B0503020204020204" pitchFamily="34" charset="-122"/>
                <a:ea typeface="微软雅黑" panose="020B0503020204020204" pitchFamily="34" charset="-122"/>
              </a:rPr>
              <a:t>实例</a:t>
            </a:r>
            <a:endParaRPr lang="en-US" altLang="zh-CN" sz="2800" b="1" dirty="0">
              <a:latin typeface="微软雅黑" panose="020B0503020204020204" pitchFamily="34" charset="-122"/>
              <a:ea typeface="微软雅黑" panose="020B0503020204020204" pitchFamily="34" charset="-122"/>
            </a:endParaRPr>
          </a:p>
        </p:txBody>
      </p:sp>
      <p:pic>
        <p:nvPicPr>
          <p:cNvPr id="26" name="Picture 3" descr="C:\Users\SCU-lnqn\Desktop\图书馆标志_简体.tif"/>
          <p:cNvPicPr>
            <a:picLocks noChangeAspect="1" noChangeArrowheads="1"/>
          </p:cNvPicPr>
          <p:nvPr/>
        </p:nvPicPr>
        <p:blipFill>
          <a:blip r:embed="rId2" cstate="print"/>
          <a:srcRect/>
          <a:stretch>
            <a:fillRect/>
          </a:stretch>
        </p:blipFill>
        <p:spPr bwMode="auto">
          <a:xfrm>
            <a:off x="95227" y="5572140"/>
            <a:ext cx="1619019" cy="121442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hidden"/>
                                      </p:to>
                                    </p:set>
                                  </p:childTnLst>
                                </p:cTn>
                              </p:par>
                            </p:childTnLst>
                          </p:cTn>
                        </p:par>
                        <p:par>
                          <p:cTn id="21" fill="hold">
                            <p:stCondLst>
                              <p:cond delay="0"/>
                            </p:stCondLst>
                            <p:childTnLst>
                              <p:par>
                                <p:cTn id="22" presetID="63" presetClass="path" presetSubtype="0" accel="50000" decel="50000" fill="hold" grpId="0" nodeType="afterEffect">
                                  <p:stCondLst>
                                    <p:cond delay="0"/>
                                  </p:stCondLst>
                                  <p:childTnLst>
                                    <p:animMotion origin="layout" path="M -2.77778E-6 -1.85185E-6 L 0.3441 0.00509 " pathEditMode="relative" rAng="0" ptsTypes="AA">
                                      <p:cBhvr>
                                        <p:cTn id="23" dur="2000" fill="hold"/>
                                        <p:tgtEl>
                                          <p:spTgt spid="14"/>
                                        </p:tgtEl>
                                        <p:attrNameLst>
                                          <p:attrName>ppt_x</p:attrName>
                                          <p:attrName>ppt_y</p:attrName>
                                        </p:attrNameLst>
                                      </p:cBhvr>
                                      <p:rCtr x="17205" y="255"/>
                                    </p:animMotion>
                                  </p:childTnLst>
                                </p:cTn>
                              </p:par>
                              <p:par>
                                <p:cTn id="24" presetID="63" presetClass="path" presetSubtype="0" accel="50000" decel="50000" fill="hold" grpId="0" nodeType="withEffect">
                                  <p:stCondLst>
                                    <p:cond delay="0"/>
                                  </p:stCondLst>
                                  <p:childTnLst>
                                    <p:animMotion origin="layout" path="M -2.5E-6 -1.85185E-6 L 0.34219 0.00509 " pathEditMode="relative" rAng="0" ptsTypes="AA">
                                      <p:cBhvr>
                                        <p:cTn id="25" dur="2000" fill="hold"/>
                                        <p:tgtEl>
                                          <p:spTgt spid="15"/>
                                        </p:tgtEl>
                                        <p:attrNameLst>
                                          <p:attrName>ppt_x</p:attrName>
                                          <p:attrName>ppt_y</p:attrName>
                                        </p:attrNameLst>
                                      </p:cBhvr>
                                      <p:rCtr x="17101" y="255"/>
                                    </p:animMotion>
                                  </p:childTnLst>
                                </p:cTn>
                              </p:par>
                            </p:childTnLst>
                          </p:cTn>
                        </p:par>
                        <p:par>
                          <p:cTn id="26" fill="hold">
                            <p:stCondLst>
                              <p:cond delay="2000"/>
                            </p:stCondLst>
                            <p:childTnLst>
                              <p:par>
                                <p:cTn id="27" presetID="6" presetClass="emph" presetSubtype="0" fill="hold" grpId="1" nodeType="afterEffect">
                                  <p:stCondLst>
                                    <p:cond delay="0"/>
                                  </p:stCondLst>
                                  <p:childTnLst>
                                    <p:animScale>
                                      <p:cBhvr>
                                        <p:cTn id="28" dur="2000" fill="hold"/>
                                        <p:tgtEl>
                                          <p:spTgt spid="14"/>
                                        </p:tgtEl>
                                      </p:cBhvr>
                                      <p:by x="120000" y="120000"/>
                                    </p:animScale>
                                  </p:childTnLst>
                                </p:cTn>
                              </p:par>
                              <p:par>
                                <p:cTn id="29" presetID="6" presetClass="emph" presetSubtype="0" fill="hold" grpId="1" nodeType="withEffect">
                                  <p:stCondLst>
                                    <p:cond delay="0"/>
                                  </p:stCondLst>
                                  <p:childTnLst>
                                    <p:animScale>
                                      <p:cBhvr>
                                        <p:cTn id="30" dur="2000" fill="hold"/>
                                        <p:tgtEl>
                                          <p:spTgt spid="1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p:bldP spid="15" grpId="1"/>
      <p:bldP spid="16" grpId="0" animBg="1"/>
      <p:bldP spid="17" grpId="0"/>
      <p:bldP spid="18" grpId="0" animBg="1"/>
      <p:bldP spid="19" grpId="0"/>
      <p:bldP spid="20" grpId="0" animBg="1"/>
      <p:bldP spid="21" grpId="0"/>
      <p:bldP spid="23" grpId="0" animBg="1"/>
      <p:bldP spid="2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69" y="1166814"/>
            <a:ext cx="12141735" cy="5141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组合 4"/>
          <p:cNvGrpSpPr/>
          <p:nvPr/>
        </p:nvGrpSpPr>
        <p:grpSpPr>
          <a:xfrm>
            <a:off x="8666640" y="5854960"/>
            <a:ext cx="3428578" cy="931651"/>
            <a:chOff x="6500826" y="5854935"/>
            <a:chExt cx="2571768" cy="931651"/>
          </a:xfrm>
        </p:grpSpPr>
        <p:pic>
          <p:nvPicPr>
            <p:cNvPr id="4" name="Picture 2" descr="C:\Users\SCU-lnqn\Desktop\四川大学图书馆logo.jpg"/>
            <p:cNvPicPr>
              <a:picLocks noChangeAspect="1" noChangeArrowheads="1"/>
            </p:cNvPicPr>
            <p:nvPr/>
          </p:nvPicPr>
          <p:blipFill>
            <a:blip r:embed="rId3" cstate="print"/>
            <a:srcRect r="74000"/>
            <a:stretch>
              <a:fillRect/>
            </a:stretch>
          </p:blipFill>
          <p:spPr bwMode="auto">
            <a:xfrm>
              <a:off x="8143900" y="5854935"/>
              <a:ext cx="928694" cy="890261"/>
            </a:xfrm>
            <a:prstGeom prst="rect">
              <a:avLst/>
            </a:prstGeom>
            <a:noFill/>
          </p:spPr>
        </p:pic>
        <p:pic>
          <p:nvPicPr>
            <p:cNvPr id="5" name="Picture 2" descr="C:\Users\SCU-lnqn\Desktop\四川大学图书馆logo.jpg"/>
            <p:cNvPicPr>
              <a:picLocks noChangeAspect="1" noChangeArrowheads="1"/>
            </p:cNvPicPr>
            <p:nvPr/>
          </p:nvPicPr>
          <p:blipFill>
            <a:blip r:embed="rId3" cstate="print"/>
            <a:srcRect l="28000"/>
            <a:stretch>
              <a:fillRect/>
            </a:stretch>
          </p:blipFill>
          <p:spPr bwMode="auto">
            <a:xfrm>
              <a:off x="6500826" y="6242538"/>
              <a:ext cx="1571636" cy="544048"/>
            </a:xfrm>
            <a:prstGeom prst="rect">
              <a:avLst/>
            </a:prstGeom>
            <a:noFill/>
          </p:spPr>
        </p:pic>
      </p:grpSp>
      <p:graphicFrame>
        <p:nvGraphicFramePr>
          <p:cNvPr id="6" name="图示 5"/>
          <p:cNvGraphicFramePr/>
          <p:nvPr>
            <p:extLst>
              <p:ext uri="{D42A27DB-BD31-4B8C-83A1-F6EECF244321}">
                <p14:modId xmlns:p14="http://schemas.microsoft.com/office/powerpoint/2010/main" val="3451600263"/>
              </p:ext>
            </p:extLst>
          </p:nvPr>
        </p:nvGraphicFramePr>
        <p:xfrm>
          <a:off x="190476" y="142852"/>
          <a:ext cx="9047593" cy="4286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extBox 7"/>
          <p:cNvSpPr txBox="1"/>
          <p:nvPr/>
        </p:nvSpPr>
        <p:spPr>
          <a:xfrm>
            <a:off x="982640" y="396325"/>
            <a:ext cx="11619069" cy="523220"/>
          </a:xfrm>
          <a:prstGeom prst="rect">
            <a:avLst/>
          </a:prstGeom>
          <a:noFill/>
        </p:spPr>
        <p:txBody>
          <a:bodyPr wrap="square" rtlCol="0">
            <a:spAutoFit/>
          </a:bodyPr>
          <a:lstStyle/>
          <a:p>
            <a:pPr>
              <a:spcAft>
                <a:spcPts val="600"/>
              </a:spcAft>
            </a:pPr>
            <a:r>
              <a:rPr lang="zh-CN" altLang="en-US" sz="2800" b="1" dirty="0" smtClean="0">
                <a:solidFill>
                  <a:srgbClr val="C00000"/>
                </a:solidFill>
              </a:rPr>
              <a:t>如何进入数据库</a:t>
            </a:r>
            <a:endParaRPr lang="en-US" altLang="zh-CN" sz="2800" b="1" dirty="0" smtClean="0">
              <a:solidFill>
                <a:srgbClr val="C00000"/>
              </a:solidFill>
            </a:endParaRPr>
          </a:p>
        </p:txBody>
      </p:sp>
      <p:pic>
        <p:nvPicPr>
          <p:cNvPr id="18" name="Picture 2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43934" y="2517800"/>
            <a:ext cx="3847599" cy="2297113"/>
          </a:xfrm>
          <a:prstGeom prst="rect">
            <a:avLst/>
          </a:prstGeom>
          <a:noFill/>
          <a:ln w="19050"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19" name="Rectangle 5"/>
          <p:cNvSpPr>
            <a:spLocks noChangeArrowheads="1"/>
          </p:cNvSpPr>
          <p:nvPr/>
        </p:nvSpPr>
        <p:spPr bwMode="auto">
          <a:xfrm>
            <a:off x="0" y="2492398"/>
            <a:ext cx="9551274" cy="237678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FF0000"/>
              </a:solidFill>
              <a:latin typeface="Franklin Gothic Book" pitchFamily="34" charset="0"/>
              <a:ea typeface="黑体" panose="02010609060101010101" pitchFamily="2" charset="-122"/>
            </a:endParaRPr>
          </a:p>
        </p:txBody>
      </p:sp>
      <p:sp>
        <p:nvSpPr>
          <p:cNvPr id="20" name="Rectangle 9"/>
          <p:cNvSpPr>
            <a:spLocks noChangeArrowheads="1"/>
          </p:cNvSpPr>
          <p:nvPr/>
        </p:nvSpPr>
        <p:spPr bwMode="auto">
          <a:xfrm>
            <a:off x="7439115" y="4076702"/>
            <a:ext cx="1930149" cy="339725"/>
          </a:xfrm>
          <a:prstGeom prst="rect">
            <a:avLst/>
          </a:prstGeom>
          <a:solidFill>
            <a:schemeClr val="bg1"/>
          </a:solidFill>
          <a:ln w="31750">
            <a:solidFill>
              <a:srgbClr val="FF0000"/>
            </a:solidFill>
            <a:miter lim="800000"/>
          </a:ln>
        </p:spPr>
        <p:txBody>
          <a:bodyPr wrap="none" anchor="ctr"/>
          <a:lstStyle/>
          <a:p>
            <a:pPr>
              <a:lnSpc>
                <a:spcPct val="120000"/>
              </a:lnSpc>
            </a:pPr>
            <a:r>
              <a:rPr lang="zh-CN" altLang="en-US" sz="1600" b="1" dirty="0">
                <a:ea typeface="宋体" panose="02010600030101010101" pitchFamily="2" charset="-122"/>
              </a:rPr>
              <a:t>基本检索界面 </a:t>
            </a:r>
          </a:p>
        </p:txBody>
      </p:sp>
      <p:pic>
        <p:nvPicPr>
          <p:cNvPr id="21" name="Picture 3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126932" y="1125538"/>
            <a:ext cx="2014804" cy="3402012"/>
          </a:xfrm>
          <a:prstGeom prst="rect">
            <a:avLst/>
          </a:prstGeom>
          <a:noFill/>
          <a:ln w="19050"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22" name="Rectangle 31"/>
          <p:cNvSpPr>
            <a:spLocks noChangeArrowheads="1"/>
          </p:cNvSpPr>
          <p:nvPr/>
        </p:nvSpPr>
        <p:spPr bwMode="auto">
          <a:xfrm>
            <a:off x="10126934" y="1154823"/>
            <a:ext cx="2143992" cy="35877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FF0000"/>
              </a:solidFill>
              <a:latin typeface="Franklin Gothic Book" pitchFamily="34" charset="0"/>
              <a:ea typeface="黑体" panose="02010609060101010101" pitchFamily="2" charset="-122"/>
            </a:endParaRPr>
          </a:p>
        </p:txBody>
      </p:sp>
      <p:sp>
        <p:nvSpPr>
          <p:cNvPr id="23" name="Rectangle 32"/>
          <p:cNvSpPr>
            <a:spLocks noChangeArrowheads="1"/>
          </p:cNvSpPr>
          <p:nvPr/>
        </p:nvSpPr>
        <p:spPr bwMode="auto">
          <a:xfrm>
            <a:off x="1438089" y="1176134"/>
            <a:ext cx="2016921" cy="288925"/>
          </a:xfrm>
          <a:prstGeom prst="rect">
            <a:avLst/>
          </a:prstGeom>
          <a:noFill/>
          <a:ln w="19050" algn="ctr">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ea typeface="宋体" panose="02010600030101010101" pitchFamily="2" charset="-122"/>
            </a:endParaRPr>
          </a:p>
        </p:txBody>
      </p:sp>
      <p:sp>
        <p:nvSpPr>
          <p:cNvPr id="24" name="AutoShape 108"/>
          <p:cNvSpPr>
            <a:spLocks noChangeArrowheads="1"/>
          </p:cNvSpPr>
          <p:nvPr/>
        </p:nvSpPr>
        <p:spPr bwMode="ltGray">
          <a:xfrm>
            <a:off x="3722733" y="1144590"/>
            <a:ext cx="1870890" cy="365125"/>
          </a:xfrm>
          <a:prstGeom prst="roundRect">
            <a:avLst>
              <a:gd name="adj" fmla="val 41602"/>
            </a:avLst>
          </a:prstGeom>
          <a:solidFill>
            <a:srgbClr val="FFE6CD"/>
          </a:solidFill>
          <a:ln w="9525">
            <a:noFill/>
            <a:round/>
          </a:ln>
          <a:effectLst>
            <a:outerShdw dist="35921" dir="2700000" algn="ctr" rotWithShape="0">
              <a:srgbClr val="1C1C1C"/>
            </a:outerShdw>
          </a:effectLst>
        </p:spPr>
        <p:txBody>
          <a:bodyPr wrap="none" anchor="ctr"/>
          <a:lstStyle/>
          <a:p>
            <a:pPr algn="ctr">
              <a:defRPr/>
            </a:pPr>
            <a:endParaRPr lang="zh-CN" altLang="en-US" b="1">
              <a:latin typeface="楷体_GB2312" panose="02010609030101010101" pitchFamily="49" charset="-122"/>
              <a:ea typeface="楷体_GB2312" panose="02010609030101010101" pitchFamily="49" charset="-122"/>
              <a:cs typeface="Arial" panose="020B0604020202020204" pitchFamily="34" charset="0"/>
            </a:endParaRPr>
          </a:p>
        </p:txBody>
      </p:sp>
      <p:sp>
        <p:nvSpPr>
          <p:cNvPr id="25" name="Rectangle 195"/>
          <p:cNvSpPr>
            <a:spLocks noChangeArrowheads="1"/>
          </p:cNvSpPr>
          <p:nvPr/>
        </p:nvSpPr>
        <p:spPr bwMode="auto">
          <a:xfrm>
            <a:off x="3614798" y="1143015"/>
            <a:ext cx="2086760" cy="366712"/>
          </a:xfrm>
          <a:prstGeom prst="rect">
            <a:avLst/>
          </a:prstGeom>
          <a:noFill/>
          <a:ln w="9525">
            <a:noFill/>
            <a:miter lim="800000"/>
          </a:ln>
        </p:spPr>
        <p:txBody>
          <a:bodyPr>
            <a:spAutoFit/>
          </a:bodyPr>
          <a:lstStyle/>
          <a:p>
            <a:pPr algn="ctr">
              <a:defRPr/>
            </a:pPr>
            <a:r>
              <a:rPr lang="en-US" altLang="zh-CN" b="1" dirty="0">
                <a:latin typeface="Gulim" panose="020B0600000101010101" pitchFamily="34" charset="-127"/>
                <a:ea typeface="Gulim" panose="020B0600000101010101" pitchFamily="34" charset="-127"/>
              </a:rPr>
              <a:t>JCR</a:t>
            </a:r>
            <a:r>
              <a:rPr lang="zh-CN" altLang="en-US" b="1" dirty="0">
                <a:latin typeface="Gulim" panose="020B0600000101010101" pitchFamily="34" charset="-127"/>
                <a:ea typeface="Gulim" panose="020B0600000101010101" pitchFamily="34" charset="-127"/>
              </a:rPr>
              <a:t>数据库</a:t>
            </a:r>
            <a:endParaRPr lang="zh-CN" altLang="en-US" b="1" dirty="0">
              <a:solidFill>
                <a:srgbClr val="FEFFFF"/>
              </a:solidFill>
              <a:effectLst>
                <a:outerShdw blurRad="38100" dist="38100" dir="2700000" algn="tl">
                  <a:srgbClr val="C0C0C0"/>
                </a:outerShdw>
              </a:effectLst>
              <a:latin typeface="Gulim" panose="020B0600000101010101" pitchFamily="34" charset="-127"/>
              <a:ea typeface="Gulim" panose="020B0600000101010101" pitchFamily="34" charset="-127"/>
            </a:endParaRPr>
          </a:p>
        </p:txBody>
      </p:sp>
      <p:sp>
        <p:nvSpPr>
          <p:cNvPr id="26" name="Rectangle 5"/>
          <p:cNvSpPr>
            <a:spLocks noChangeArrowheads="1"/>
          </p:cNvSpPr>
          <p:nvPr/>
        </p:nvSpPr>
        <p:spPr bwMode="auto">
          <a:xfrm>
            <a:off x="162987" y="5001138"/>
            <a:ext cx="9551274" cy="588102"/>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FF0000"/>
              </a:solidFill>
              <a:latin typeface="Franklin Gothic Book" pitchFamily="34" charset="0"/>
              <a:ea typeface="黑体" panose="02010609060101010101" pitchFamily="2" charset="-122"/>
            </a:endParaRPr>
          </a:p>
        </p:txBody>
      </p:sp>
      <p:sp>
        <p:nvSpPr>
          <p:cNvPr id="27" name="Rectangle 9"/>
          <p:cNvSpPr>
            <a:spLocks noChangeArrowheads="1"/>
          </p:cNvSpPr>
          <p:nvPr/>
        </p:nvSpPr>
        <p:spPr bwMode="auto">
          <a:xfrm>
            <a:off x="7261342" y="5969002"/>
            <a:ext cx="2002106" cy="339725"/>
          </a:xfrm>
          <a:prstGeom prst="rect">
            <a:avLst/>
          </a:prstGeom>
          <a:solidFill>
            <a:schemeClr val="bg1"/>
          </a:solidFill>
          <a:ln w="31750">
            <a:solidFill>
              <a:srgbClr val="FF0000"/>
            </a:solidFill>
            <a:miter lim="800000"/>
          </a:ln>
        </p:spPr>
        <p:txBody>
          <a:bodyPr wrap="none" anchor="ctr"/>
          <a:lstStyle/>
          <a:p>
            <a:pPr algn="ctr">
              <a:lnSpc>
                <a:spcPct val="120000"/>
              </a:lnSpc>
            </a:pPr>
            <a:r>
              <a:rPr lang="zh-CN" altLang="en-US" sz="1600" b="1" dirty="0">
                <a:ea typeface="宋体" panose="02010600030101010101" pitchFamily="2" charset="-122"/>
              </a:rPr>
              <a:t>限制检索界面 </a:t>
            </a:r>
          </a:p>
        </p:txBody>
      </p:sp>
      <p:pic>
        <p:nvPicPr>
          <p:cNvPr id="28" name="Picture 37"/>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128023" y="2268454"/>
            <a:ext cx="2268773" cy="1457325"/>
          </a:xfrm>
          <a:prstGeom prst="rect">
            <a:avLst/>
          </a:prstGeom>
          <a:noFill/>
          <a:ln w="19050"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29" name="Oval 38"/>
          <p:cNvSpPr>
            <a:spLocks noChangeArrowheads="1"/>
          </p:cNvSpPr>
          <p:nvPr/>
        </p:nvSpPr>
        <p:spPr bwMode="auto">
          <a:xfrm>
            <a:off x="2446549" y="2781325"/>
            <a:ext cx="3551304" cy="360363"/>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anim calcmode="lin" valueType="num">
                                      <p:cBhvr>
                                        <p:cTn id="8" dur="500" fill="hold"/>
                                        <p:tgtEl>
                                          <p:spTgt spid="21"/>
                                        </p:tgtEl>
                                        <p:attrNameLst>
                                          <p:attrName>ppt_x</p:attrName>
                                        </p:attrNameLst>
                                      </p:cBhvr>
                                      <p:tavLst>
                                        <p:tav tm="0">
                                          <p:val>
                                            <p:strVal val="#ppt_x"/>
                                          </p:val>
                                        </p:tav>
                                        <p:tav tm="100000">
                                          <p:val>
                                            <p:strVal val="#ppt_x"/>
                                          </p:val>
                                        </p:tav>
                                      </p:tavLst>
                                    </p:anim>
                                    <p:anim calcmode="lin" valueType="num">
                                      <p:cBhvr>
                                        <p:cTn id="9" dur="5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 presetClass="exit" presetSubtype="16" fill="hold" nodeType="clickEffect">
                                  <p:stCondLst>
                                    <p:cond delay="0"/>
                                  </p:stCondLst>
                                  <p:childTnLst>
                                    <p:animEffect transition="out" filter="box(in)">
                                      <p:cBhvr>
                                        <p:cTn id="13" dur="500"/>
                                        <p:tgtEl>
                                          <p:spTgt spid="21"/>
                                        </p:tgtEl>
                                      </p:cBhvr>
                                    </p:animEffect>
                                    <p:set>
                                      <p:cBhvr>
                                        <p:cTn id="14" dur="1" fill="hold">
                                          <p:stCondLst>
                                            <p:cond delay="499"/>
                                          </p:stCondLst>
                                        </p:cTn>
                                        <p:tgtEl>
                                          <p:spTgt spid="21"/>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47"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anim calcmode="lin" valueType="num">
                                      <p:cBhvr>
                                        <p:cTn id="20" dur="500" fill="hold"/>
                                        <p:tgtEl>
                                          <p:spTgt spid="28"/>
                                        </p:tgtEl>
                                        <p:attrNameLst>
                                          <p:attrName>ppt_x</p:attrName>
                                        </p:attrNameLst>
                                      </p:cBhvr>
                                      <p:tavLst>
                                        <p:tav tm="0">
                                          <p:val>
                                            <p:strVal val="#ppt_x"/>
                                          </p:val>
                                        </p:tav>
                                        <p:tav tm="100000">
                                          <p:val>
                                            <p:strVal val="#ppt_x"/>
                                          </p:val>
                                        </p:tav>
                                      </p:tavLst>
                                    </p:anim>
                                    <p:anim calcmode="lin" valueType="num">
                                      <p:cBhvr>
                                        <p:cTn id="21"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 presetClass="exit" presetSubtype="16" fill="hold" grpId="1" nodeType="clickEffect">
                                  <p:stCondLst>
                                    <p:cond delay="0"/>
                                  </p:stCondLst>
                                  <p:childTnLst>
                                    <p:animEffect transition="out" filter="box(in)">
                                      <p:cBhvr>
                                        <p:cTn id="25" dur="500"/>
                                        <p:tgtEl>
                                          <p:spTgt spid="22"/>
                                        </p:tgtEl>
                                      </p:cBhvr>
                                    </p:animEffect>
                                    <p:set>
                                      <p:cBhvr>
                                        <p:cTn id="26" dur="1" fill="hold">
                                          <p:stCondLst>
                                            <p:cond delay="499"/>
                                          </p:stCondLst>
                                        </p:cTn>
                                        <p:tgtEl>
                                          <p:spTgt spid="22"/>
                                        </p:tgtEl>
                                        <p:attrNameLst>
                                          <p:attrName>style.visibility</p:attrName>
                                        </p:attrNameLst>
                                      </p:cBhvr>
                                      <p:to>
                                        <p:strVal val="hidden"/>
                                      </p:to>
                                    </p:set>
                                  </p:childTnLst>
                                </p:cTn>
                              </p:par>
                              <p:par>
                                <p:cTn id="27" presetID="4" presetClass="exit" presetSubtype="16" fill="hold" nodeType="withEffect">
                                  <p:stCondLst>
                                    <p:cond delay="0"/>
                                  </p:stCondLst>
                                  <p:childTnLst>
                                    <p:animEffect transition="out" filter="box(in)">
                                      <p:cBhvr>
                                        <p:cTn id="28" dur="500"/>
                                        <p:tgtEl>
                                          <p:spTgt spid="28"/>
                                        </p:tgtEl>
                                      </p:cBhvr>
                                    </p:animEffect>
                                    <p:set>
                                      <p:cBhvr>
                                        <p:cTn id="29" dur="1" fill="hold">
                                          <p:stCondLst>
                                            <p:cond delay="499"/>
                                          </p:stCondLst>
                                        </p:cTn>
                                        <p:tgtEl>
                                          <p:spTgt spid="28"/>
                                        </p:tgtEl>
                                        <p:attrNameLst>
                                          <p:attrName>style.visibility</p:attrName>
                                        </p:attrNameLst>
                                      </p:cBhvr>
                                      <p:to>
                                        <p:strVal val="hidden"/>
                                      </p:to>
                                    </p:set>
                                  </p:childTnLst>
                                </p:cTn>
                              </p:par>
                              <p:par>
                                <p:cTn id="30" presetID="47" presetClass="entr" presetSubtype="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anim calcmode="lin" valueType="num">
                                      <p:cBhvr>
                                        <p:cTn id="33" dur="500" fill="hold"/>
                                        <p:tgtEl>
                                          <p:spTgt spid="18"/>
                                        </p:tgtEl>
                                        <p:attrNameLst>
                                          <p:attrName>ppt_x</p:attrName>
                                        </p:attrNameLst>
                                      </p:cBhvr>
                                      <p:tavLst>
                                        <p:tav tm="0">
                                          <p:val>
                                            <p:strVal val="#ppt_x"/>
                                          </p:val>
                                        </p:tav>
                                        <p:tav tm="100000">
                                          <p:val>
                                            <p:strVal val="#ppt_x"/>
                                          </p:val>
                                        </p:tav>
                                      </p:tavLst>
                                    </p:anim>
                                    <p:anim calcmode="lin" valueType="num">
                                      <p:cBhvr>
                                        <p:cTn id="34"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4" presetClass="exit" presetSubtype="16" fill="hold" nodeType="clickEffect">
                                  <p:stCondLst>
                                    <p:cond delay="0"/>
                                  </p:stCondLst>
                                  <p:childTnLst>
                                    <p:animEffect transition="out" filter="box(in)">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par>
                                <p:cTn id="48" presetID="4" presetClass="exit" presetSubtype="16" fill="hold" grpId="1" nodeType="withEffect">
                                  <p:stCondLst>
                                    <p:cond delay="0"/>
                                  </p:stCondLst>
                                  <p:childTnLst>
                                    <p:animEffect transition="out" filter="box(in)">
                                      <p:cBhvr>
                                        <p:cTn id="49" dur="500"/>
                                        <p:tgtEl>
                                          <p:spTgt spid="23"/>
                                        </p:tgtEl>
                                      </p:cBhvr>
                                    </p:animEffect>
                                    <p:set>
                                      <p:cBhvr>
                                        <p:cTn id="50" dur="1" fill="hold">
                                          <p:stCondLst>
                                            <p:cond delay="499"/>
                                          </p:stCondLst>
                                        </p:cTn>
                                        <p:tgtEl>
                                          <p:spTgt spid="23"/>
                                        </p:tgtEl>
                                        <p:attrNameLst>
                                          <p:attrName>style.visibility</p:attrName>
                                        </p:attrNameLst>
                                      </p:cBhvr>
                                      <p:to>
                                        <p:strVal val="hidden"/>
                                      </p:to>
                                    </p:set>
                                  </p:childTnLst>
                                </p:cTn>
                              </p:par>
                              <p:par>
                                <p:cTn id="51" presetID="4" presetClass="exit" presetSubtype="16" fill="hold" grpId="1" nodeType="withEffect">
                                  <p:stCondLst>
                                    <p:cond delay="0"/>
                                  </p:stCondLst>
                                  <p:childTnLst>
                                    <p:animEffect transition="out" filter="box(in)">
                                      <p:cBhvr>
                                        <p:cTn id="52" dur="500"/>
                                        <p:tgtEl>
                                          <p:spTgt spid="24"/>
                                        </p:tgtEl>
                                      </p:cBhvr>
                                    </p:animEffect>
                                    <p:set>
                                      <p:cBhvr>
                                        <p:cTn id="53" dur="1" fill="hold">
                                          <p:stCondLst>
                                            <p:cond delay="499"/>
                                          </p:stCondLst>
                                        </p:cTn>
                                        <p:tgtEl>
                                          <p:spTgt spid="24"/>
                                        </p:tgtEl>
                                        <p:attrNameLst>
                                          <p:attrName>style.visibility</p:attrName>
                                        </p:attrNameLst>
                                      </p:cBhvr>
                                      <p:to>
                                        <p:strVal val="hidden"/>
                                      </p:to>
                                    </p:set>
                                  </p:childTnLst>
                                </p:cTn>
                              </p:par>
                              <p:par>
                                <p:cTn id="54" presetID="4" presetClass="exit" presetSubtype="16" fill="hold" grpId="1" nodeType="withEffect">
                                  <p:stCondLst>
                                    <p:cond delay="0"/>
                                  </p:stCondLst>
                                  <p:childTnLst>
                                    <p:animEffect transition="out" filter="box(in)">
                                      <p:cBhvr>
                                        <p:cTn id="55" dur="500"/>
                                        <p:tgtEl>
                                          <p:spTgt spid="25"/>
                                        </p:tgtEl>
                                      </p:cBhvr>
                                    </p:animEffect>
                                    <p:set>
                                      <p:cBhvr>
                                        <p:cTn id="56" dur="1" fill="hold">
                                          <p:stCondLst>
                                            <p:cond delay="499"/>
                                          </p:stCondLst>
                                        </p:cTn>
                                        <p:tgtEl>
                                          <p:spTgt spid="25"/>
                                        </p:tgtEl>
                                        <p:attrNameLst>
                                          <p:attrName>style.visibility</p:attrName>
                                        </p:attrNameLst>
                                      </p:cBhvr>
                                      <p:to>
                                        <p:strVal val="hidden"/>
                                      </p:to>
                                    </p:set>
                                  </p:childTnLst>
                                </p:cTn>
                              </p:par>
                            </p:childTnLst>
                          </p:cTn>
                        </p:par>
                        <p:par>
                          <p:cTn id="57" fill="hold">
                            <p:stCondLst>
                              <p:cond delay="500"/>
                            </p:stCondLst>
                            <p:childTnLst>
                              <p:par>
                                <p:cTn id="58" presetID="1" presetClass="entr" presetSubtype="0" fill="hold" grpId="0" nodeType="afterEffect">
                                  <p:stCondLst>
                                    <p:cond delay="0"/>
                                  </p:stCondLst>
                                  <p:childTnLst>
                                    <p:set>
                                      <p:cBhvr>
                                        <p:cTn id="59" dur="1" fill="hold">
                                          <p:stCondLst>
                                            <p:cond delay="0"/>
                                          </p:stCondLst>
                                        </p:cTn>
                                        <p:tgtEl>
                                          <p:spTgt spid="19"/>
                                        </p:tgtEl>
                                        <p:attrNameLst>
                                          <p:attrName>style.visibility</p:attrName>
                                        </p:attrNameLst>
                                      </p:cBhvr>
                                      <p:to>
                                        <p:strVal val="visible"/>
                                      </p:to>
                                    </p:set>
                                  </p:childTnLst>
                                </p:cTn>
                              </p:par>
                            </p:childTnLst>
                          </p:cTn>
                        </p:par>
                        <p:par>
                          <p:cTn id="60" fill="hold">
                            <p:stCondLst>
                              <p:cond delay="500"/>
                            </p:stCondLst>
                            <p:childTnLst>
                              <p:par>
                                <p:cTn id="61" presetID="1" presetClass="entr" presetSubtype="0"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500"/>
                                        <p:tgtEl>
                                          <p:spTgt spid="27"/>
                                        </p:tgtEl>
                                      </p:cBhvr>
                                    </p:animEffect>
                                  </p:childTnLst>
                                </p:cTn>
                              </p:par>
                            </p:childTnLst>
                          </p:cTn>
                        </p:par>
                      </p:childTnLst>
                    </p:cTn>
                  </p:par>
                  <p:par>
                    <p:cTn id="71" fill="hold">
                      <p:stCondLst>
                        <p:cond delay="indefinite"/>
                      </p:stCondLst>
                      <p:childTnLst>
                        <p:par>
                          <p:cTn id="72" fill="hold">
                            <p:stCondLst>
                              <p:cond delay="0"/>
                            </p:stCondLst>
                            <p:childTnLst>
                              <p:par>
                                <p:cTn id="73" presetID="4" presetClass="exit" presetSubtype="16" fill="hold" grpId="1" nodeType="clickEffect">
                                  <p:stCondLst>
                                    <p:cond delay="0"/>
                                  </p:stCondLst>
                                  <p:childTnLst>
                                    <p:animEffect transition="out" filter="box(in)">
                                      <p:cBhvr>
                                        <p:cTn id="74" dur="500"/>
                                        <p:tgtEl>
                                          <p:spTgt spid="20"/>
                                        </p:tgtEl>
                                      </p:cBhvr>
                                    </p:animEffect>
                                    <p:set>
                                      <p:cBhvr>
                                        <p:cTn id="75" dur="1" fill="hold">
                                          <p:stCondLst>
                                            <p:cond delay="499"/>
                                          </p:stCondLst>
                                        </p:cTn>
                                        <p:tgtEl>
                                          <p:spTgt spid="20"/>
                                        </p:tgtEl>
                                        <p:attrNameLst>
                                          <p:attrName>style.visibility</p:attrName>
                                        </p:attrNameLst>
                                      </p:cBhvr>
                                      <p:to>
                                        <p:strVal val="hidden"/>
                                      </p:to>
                                    </p:set>
                                  </p:childTnLst>
                                </p:cTn>
                              </p:par>
                              <p:par>
                                <p:cTn id="76" presetID="4" presetClass="exit" presetSubtype="16" fill="hold" grpId="1" nodeType="withEffect">
                                  <p:stCondLst>
                                    <p:cond delay="0"/>
                                  </p:stCondLst>
                                  <p:childTnLst>
                                    <p:animEffect transition="out" filter="box(in)">
                                      <p:cBhvr>
                                        <p:cTn id="77" dur="500"/>
                                        <p:tgtEl>
                                          <p:spTgt spid="19"/>
                                        </p:tgtEl>
                                      </p:cBhvr>
                                    </p:animEffect>
                                    <p:set>
                                      <p:cBhvr>
                                        <p:cTn id="78" dur="1" fill="hold">
                                          <p:stCondLst>
                                            <p:cond delay="499"/>
                                          </p:stCondLst>
                                        </p:cTn>
                                        <p:tgtEl>
                                          <p:spTgt spid="19"/>
                                        </p:tgtEl>
                                        <p:attrNameLst>
                                          <p:attrName>style.visibility</p:attrName>
                                        </p:attrNameLst>
                                      </p:cBhvr>
                                      <p:to>
                                        <p:strVal val="hidden"/>
                                      </p:to>
                                    </p:set>
                                  </p:childTnLst>
                                </p:cTn>
                              </p:par>
                              <p:par>
                                <p:cTn id="79" presetID="4" presetClass="exit" presetSubtype="16" fill="hold" grpId="1" nodeType="withEffect">
                                  <p:stCondLst>
                                    <p:cond delay="0"/>
                                  </p:stCondLst>
                                  <p:childTnLst>
                                    <p:animEffect transition="out" filter="box(in)">
                                      <p:cBhvr>
                                        <p:cTn id="80" dur="500"/>
                                        <p:tgtEl>
                                          <p:spTgt spid="26"/>
                                        </p:tgtEl>
                                      </p:cBhvr>
                                    </p:animEffect>
                                    <p:set>
                                      <p:cBhvr>
                                        <p:cTn id="81" dur="1" fill="hold">
                                          <p:stCondLst>
                                            <p:cond delay="499"/>
                                          </p:stCondLst>
                                        </p:cTn>
                                        <p:tgtEl>
                                          <p:spTgt spid="26"/>
                                        </p:tgtEl>
                                        <p:attrNameLst>
                                          <p:attrName>style.visibility</p:attrName>
                                        </p:attrNameLst>
                                      </p:cBhvr>
                                      <p:to>
                                        <p:strVal val="hidden"/>
                                      </p:to>
                                    </p:set>
                                  </p:childTnLst>
                                </p:cTn>
                              </p:par>
                              <p:par>
                                <p:cTn id="82" presetID="4" presetClass="exit" presetSubtype="16" fill="hold" grpId="1" nodeType="withEffect">
                                  <p:stCondLst>
                                    <p:cond delay="0"/>
                                  </p:stCondLst>
                                  <p:childTnLst>
                                    <p:animEffect transition="out" filter="box(in)">
                                      <p:cBhvr>
                                        <p:cTn id="83" dur="500"/>
                                        <p:tgtEl>
                                          <p:spTgt spid="27"/>
                                        </p:tgtEl>
                                      </p:cBhvr>
                                    </p:animEffect>
                                    <p:set>
                                      <p:cBhvr>
                                        <p:cTn id="84" dur="1" fill="hold">
                                          <p:stCondLst>
                                            <p:cond delay="499"/>
                                          </p:stCondLst>
                                        </p:cTn>
                                        <p:tgtEl>
                                          <p:spTgt spid="27"/>
                                        </p:tgtEl>
                                        <p:attrNameLst>
                                          <p:attrName>style.visibility</p:attrName>
                                        </p:attrNameLst>
                                      </p:cBhvr>
                                      <p:to>
                                        <p:strVal val="hidden"/>
                                      </p:to>
                                    </p:set>
                                  </p:childTnLst>
                                </p:cTn>
                              </p:par>
                            </p:childTnLst>
                          </p:cTn>
                        </p:par>
                        <p:par>
                          <p:cTn id="85" fill="hold">
                            <p:stCondLst>
                              <p:cond delay="500"/>
                            </p:stCondLst>
                            <p:childTnLst>
                              <p:par>
                                <p:cTn id="86" presetID="47" presetClass="entr" presetSubtype="0" fill="hold" nodeType="afterEffect">
                                  <p:stCondLst>
                                    <p:cond delay="0"/>
                                  </p:stCondLst>
                                  <p:childTnLst>
                                    <p:set>
                                      <p:cBhvr>
                                        <p:cTn id="87" dur="1" fill="hold">
                                          <p:stCondLst>
                                            <p:cond delay="0"/>
                                          </p:stCondLst>
                                        </p:cTn>
                                        <p:tgtEl>
                                          <p:spTgt spid="18"/>
                                        </p:tgtEl>
                                        <p:attrNameLst>
                                          <p:attrName>style.visibility</p:attrName>
                                        </p:attrNameLst>
                                      </p:cBhvr>
                                      <p:to>
                                        <p:strVal val="visible"/>
                                      </p:to>
                                    </p:set>
                                    <p:animEffect transition="in" filter="fade">
                                      <p:cBhvr>
                                        <p:cTn id="88" dur="500"/>
                                        <p:tgtEl>
                                          <p:spTgt spid="18"/>
                                        </p:tgtEl>
                                      </p:cBhvr>
                                    </p:animEffect>
                                    <p:anim calcmode="lin" valueType="num">
                                      <p:cBhvr>
                                        <p:cTn id="89" dur="500" fill="hold"/>
                                        <p:tgtEl>
                                          <p:spTgt spid="18"/>
                                        </p:tgtEl>
                                        <p:attrNameLst>
                                          <p:attrName>ppt_x</p:attrName>
                                        </p:attrNameLst>
                                      </p:cBhvr>
                                      <p:tavLst>
                                        <p:tav tm="0">
                                          <p:val>
                                            <p:strVal val="#ppt_x"/>
                                          </p:val>
                                        </p:tav>
                                        <p:tav tm="100000">
                                          <p:val>
                                            <p:strVal val="#ppt_x"/>
                                          </p:val>
                                        </p:tav>
                                      </p:tavLst>
                                    </p:anim>
                                    <p:anim calcmode="lin" valueType="num">
                                      <p:cBhvr>
                                        <p:cTn id="90" dur="500" fill="hold"/>
                                        <p:tgtEl>
                                          <p:spTgt spid="18"/>
                                        </p:tgtEl>
                                        <p:attrNameLst>
                                          <p:attrName>ppt_y</p:attrName>
                                        </p:attrNameLst>
                                      </p:cBhvr>
                                      <p:tavLst>
                                        <p:tav tm="0">
                                          <p:val>
                                            <p:strVal val="#ppt_y-.1"/>
                                          </p:val>
                                        </p:tav>
                                        <p:tav tm="100000">
                                          <p:val>
                                            <p:strVal val="#ppt_y"/>
                                          </p:val>
                                        </p:tav>
                                      </p:tavLst>
                                    </p:anim>
                                  </p:childTnLst>
                                </p:cTn>
                              </p:par>
                            </p:childTnLst>
                          </p:cTn>
                        </p:par>
                        <p:par>
                          <p:cTn id="91" fill="hold">
                            <p:stCondLst>
                              <p:cond delay="1000"/>
                            </p:stCondLst>
                            <p:childTnLst>
                              <p:par>
                                <p:cTn id="92" presetID="1" presetClass="entr" presetSubtype="0" fill="hold" grpId="0" nodeType="afterEffect">
                                  <p:stCondLst>
                                    <p:cond delay="0"/>
                                  </p:stCondLst>
                                  <p:childTnLst>
                                    <p:set>
                                      <p:cBhvr>
                                        <p:cTn id="93"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0" grpId="0" animBg="1"/>
      <p:bldP spid="20" grpId="1" animBg="1"/>
      <p:bldP spid="22" grpId="0" animBg="1"/>
      <p:bldP spid="22" grpId="1" animBg="1"/>
      <p:bldP spid="23" grpId="0" animBg="1"/>
      <p:bldP spid="23" grpId="1" animBg="1"/>
      <p:bldP spid="24" grpId="0" animBg="1"/>
      <p:bldP spid="24" grpId="1" animBg="1"/>
      <p:bldP spid="25" grpId="0"/>
      <p:bldP spid="25" grpId="1"/>
      <p:bldP spid="26" grpId="0" animBg="1"/>
      <p:bldP spid="26" grpId="1" animBg="1"/>
      <p:bldP spid="27" grpId="0" animBg="1"/>
      <p:bldP spid="27" grpId="1" animBg="1"/>
      <p:bldP spid="2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49" y="1141525"/>
            <a:ext cx="10801201" cy="461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图示 5"/>
          <p:cNvGraphicFramePr/>
          <p:nvPr>
            <p:extLst>
              <p:ext uri="{D42A27DB-BD31-4B8C-83A1-F6EECF244321}">
                <p14:modId xmlns:p14="http://schemas.microsoft.com/office/powerpoint/2010/main" val="2728667237"/>
              </p:ext>
            </p:extLst>
          </p:nvPr>
        </p:nvGraphicFramePr>
        <p:xfrm>
          <a:off x="190476" y="142852"/>
          <a:ext cx="9047593" cy="428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Oval 38"/>
          <p:cNvSpPr>
            <a:spLocks noChangeArrowheads="1"/>
          </p:cNvSpPr>
          <p:nvPr/>
        </p:nvSpPr>
        <p:spPr bwMode="auto">
          <a:xfrm>
            <a:off x="2" y="1844824"/>
            <a:ext cx="2134766" cy="1008112"/>
          </a:xfrm>
          <a:prstGeom prst="ellipse">
            <a:avLst/>
          </a:prstGeom>
          <a:noFill/>
          <a:ln w="19050" algn="ctr">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ea typeface="宋体" panose="02010600030101010101" pitchFamily="2" charset="-122"/>
            </a:endParaRPr>
          </a:p>
        </p:txBody>
      </p:sp>
      <p:grpSp>
        <p:nvGrpSpPr>
          <p:cNvPr id="8" name="组合 4"/>
          <p:cNvGrpSpPr/>
          <p:nvPr/>
        </p:nvGrpSpPr>
        <p:grpSpPr>
          <a:xfrm>
            <a:off x="8666640" y="5854960"/>
            <a:ext cx="3428578" cy="931651"/>
            <a:chOff x="6500826" y="5854935"/>
            <a:chExt cx="2571768" cy="931651"/>
          </a:xfrm>
        </p:grpSpPr>
        <p:pic>
          <p:nvPicPr>
            <p:cNvPr id="9" name="Picture 2" descr="C:\Users\SCU-lnqn\Desktop\四川大学图书馆logo.jpg"/>
            <p:cNvPicPr>
              <a:picLocks noChangeAspect="1" noChangeArrowheads="1"/>
            </p:cNvPicPr>
            <p:nvPr/>
          </p:nvPicPr>
          <p:blipFill>
            <a:blip r:embed="rId8" cstate="print"/>
            <a:srcRect r="74000"/>
            <a:stretch>
              <a:fillRect/>
            </a:stretch>
          </p:blipFill>
          <p:spPr bwMode="auto">
            <a:xfrm>
              <a:off x="8143900" y="5854935"/>
              <a:ext cx="928694" cy="890261"/>
            </a:xfrm>
            <a:prstGeom prst="rect">
              <a:avLst/>
            </a:prstGeom>
            <a:noFill/>
          </p:spPr>
        </p:pic>
        <p:pic>
          <p:nvPicPr>
            <p:cNvPr id="10" name="Picture 2" descr="C:\Users\SCU-lnqn\Desktop\四川大学图书馆logo.jpg"/>
            <p:cNvPicPr>
              <a:picLocks noChangeAspect="1" noChangeArrowheads="1"/>
            </p:cNvPicPr>
            <p:nvPr/>
          </p:nvPicPr>
          <p:blipFill>
            <a:blip r:embed="rId8" cstate="print"/>
            <a:srcRect l="28000"/>
            <a:stretch>
              <a:fillRect/>
            </a:stretch>
          </p:blipFill>
          <p:spPr bwMode="auto">
            <a:xfrm>
              <a:off x="6500826" y="6242538"/>
              <a:ext cx="1571636" cy="544048"/>
            </a:xfrm>
            <a:prstGeom prst="rect">
              <a:avLst/>
            </a:prstGeom>
            <a:noFill/>
          </p:spPr>
        </p:pic>
      </p:grpSp>
      <p:sp>
        <p:nvSpPr>
          <p:cNvPr id="12" name="Rectangle 5"/>
          <p:cNvSpPr>
            <a:spLocks noChangeArrowheads="1"/>
          </p:cNvSpPr>
          <p:nvPr/>
        </p:nvSpPr>
        <p:spPr bwMode="auto">
          <a:xfrm>
            <a:off x="478582" y="4297022"/>
            <a:ext cx="7621004" cy="1503476"/>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FF0000"/>
              </a:solidFill>
              <a:latin typeface="Franklin Gothic Book" pitchFamily="34" charset="0"/>
              <a:ea typeface="黑体" panose="02010609060101010101" pitchFamily="2" charset="-122"/>
            </a:endParaRPr>
          </a:p>
        </p:txBody>
      </p:sp>
      <p:sp>
        <p:nvSpPr>
          <p:cNvPr id="14" name="线形标注 1 13"/>
          <p:cNvSpPr/>
          <p:nvPr/>
        </p:nvSpPr>
        <p:spPr>
          <a:xfrm>
            <a:off x="2926856" y="2609607"/>
            <a:ext cx="2288657" cy="486658"/>
          </a:xfrm>
          <a:prstGeom prst="borderCallout1">
            <a:avLst>
              <a:gd name="adj1" fmla="val 49845"/>
              <a:gd name="adj2" fmla="val -2777"/>
              <a:gd name="adj3" fmla="val -72514"/>
              <a:gd name="adj4" fmla="val -36448"/>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400" b="1" dirty="0" smtClean="0"/>
              <a:t>提供的检索方式</a:t>
            </a:r>
            <a:endParaRPr lang="zh-CN" altLang="en-US" sz="1400" b="1" dirty="0"/>
          </a:p>
        </p:txBody>
      </p:sp>
      <p:sp>
        <p:nvSpPr>
          <p:cNvPr id="15" name="线形标注 1 14"/>
          <p:cNvSpPr/>
          <p:nvPr/>
        </p:nvSpPr>
        <p:spPr>
          <a:xfrm>
            <a:off x="8543477" y="4252660"/>
            <a:ext cx="1619051" cy="524876"/>
          </a:xfrm>
          <a:prstGeom prst="borderCallout1">
            <a:avLst>
              <a:gd name="adj1" fmla="val 49845"/>
              <a:gd name="adj2" fmla="val -2777"/>
              <a:gd name="adj3" fmla="val 120067"/>
              <a:gd name="adj4" fmla="val -29354"/>
            </a:avLst>
          </a:prstGeom>
        </p:spPr>
        <p:style>
          <a:lnRef idx="2">
            <a:schemeClr val="accent2"/>
          </a:lnRef>
          <a:fillRef idx="1">
            <a:schemeClr val="lt1"/>
          </a:fillRef>
          <a:effectRef idx="0">
            <a:schemeClr val="accent2"/>
          </a:effectRef>
          <a:fontRef idx="minor">
            <a:schemeClr val="dk1"/>
          </a:fontRef>
        </p:style>
        <p:txBody>
          <a:bodyPr rtlCol="0" anchor="ctr"/>
          <a:lstStyle/>
          <a:p>
            <a:r>
              <a:rPr lang="zh-CN" altLang="en-US" sz="1400" b="1" dirty="0" smtClean="0"/>
              <a:t>核心合集下的子数据库</a:t>
            </a:r>
            <a:endParaRPr lang="zh-CN" altLang="en-US" sz="1400" b="1" dirty="0"/>
          </a:p>
        </p:txBody>
      </p:sp>
      <p:sp>
        <p:nvSpPr>
          <p:cNvPr id="16" name="线形标注 1 15"/>
          <p:cNvSpPr/>
          <p:nvPr/>
        </p:nvSpPr>
        <p:spPr>
          <a:xfrm>
            <a:off x="6480314" y="4246682"/>
            <a:ext cx="808985" cy="262438"/>
          </a:xfrm>
          <a:prstGeom prst="borderCallout1">
            <a:avLst>
              <a:gd name="adj1" fmla="val 49845"/>
              <a:gd name="adj2" fmla="val -2777"/>
              <a:gd name="adj3" fmla="val 134046"/>
              <a:gd name="adj4" fmla="val -31339"/>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b="1" dirty="0" smtClean="0"/>
              <a:t>SCIE</a:t>
            </a:r>
            <a:endParaRPr lang="zh-CN" altLang="en-US" sz="1400" b="1" dirty="0"/>
          </a:p>
        </p:txBody>
      </p:sp>
      <p:sp>
        <p:nvSpPr>
          <p:cNvPr id="17" name="Rectangle 5"/>
          <p:cNvSpPr>
            <a:spLocks noChangeArrowheads="1"/>
          </p:cNvSpPr>
          <p:nvPr/>
        </p:nvSpPr>
        <p:spPr bwMode="auto">
          <a:xfrm>
            <a:off x="830367" y="4509120"/>
            <a:ext cx="5360869" cy="20115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FF0000"/>
              </a:solidFill>
              <a:latin typeface="Franklin Gothic Book" pitchFamily="34" charset="0"/>
              <a:ea typeface="黑体" panose="02010609060101010101" pitchFamily="2" charset="-122"/>
            </a:endParaRPr>
          </a:p>
        </p:txBody>
      </p:sp>
      <p:sp>
        <p:nvSpPr>
          <p:cNvPr id="18" name="Rectangle 5"/>
          <p:cNvSpPr>
            <a:spLocks noChangeArrowheads="1"/>
          </p:cNvSpPr>
          <p:nvPr/>
        </p:nvSpPr>
        <p:spPr bwMode="auto">
          <a:xfrm>
            <a:off x="894733" y="5311198"/>
            <a:ext cx="5504715" cy="201155"/>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FF0000"/>
              </a:solidFill>
              <a:latin typeface="Franklin Gothic Book" pitchFamily="34" charset="0"/>
              <a:ea typeface="黑体" panose="02010609060101010101" pitchFamily="2" charset="-122"/>
            </a:endParaRPr>
          </a:p>
        </p:txBody>
      </p:sp>
      <p:sp>
        <p:nvSpPr>
          <p:cNvPr id="19" name="线形标注 1 18"/>
          <p:cNvSpPr/>
          <p:nvPr/>
        </p:nvSpPr>
        <p:spPr>
          <a:xfrm>
            <a:off x="6671270" y="5048783"/>
            <a:ext cx="1015140" cy="245398"/>
          </a:xfrm>
          <a:prstGeom prst="borderCallout1">
            <a:avLst>
              <a:gd name="adj1" fmla="val 49845"/>
              <a:gd name="adj2" fmla="val -2777"/>
              <a:gd name="adj3" fmla="val 126085"/>
              <a:gd name="adj4" fmla="val -23591"/>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b="1" dirty="0"/>
              <a:t>CPCI-S</a:t>
            </a:r>
            <a:endParaRPr lang="zh-CN" altLang="en-US" sz="1400" b="1" dirty="0"/>
          </a:p>
        </p:txBody>
      </p:sp>
      <p:sp>
        <p:nvSpPr>
          <p:cNvPr id="2" name="TextBox 1"/>
          <p:cNvSpPr txBox="1"/>
          <p:nvPr/>
        </p:nvSpPr>
        <p:spPr>
          <a:xfrm>
            <a:off x="1126656" y="404664"/>
            <a:ext cx="4088857" cy="461665"/>
          </a:xfrm>
          <a:prstGeom prst="rect">
            <a:avLst/>
          </a:prstGeom>
          <a:noFill/>
        </p:spPr>
        <p:txBody>
          <a:bodyPr wrap="square" rtlCol="0">
            <a:spAutoFit/>
          </a:bodyPr>
          <a:lstStyle/>
          <a:p>
            <a:r>
              <a:rPr lang="zh-CN" altLang="en-US" sz="2400" dirty="0" smtClean="0">
                <a:solidFill>
                  <a:srgbClr val="C00000"/>
                </a:solidFill>
              </a:rPr>
              <a:t>检索方式</a:t>
            </a:r>
            <a:endParaRPr lang="zh-CN" altLang="en-US" sz="2400" dirty="0">
              <a:solidFill>
                <a:srgbClr val="C00000"/>
              </a:solidFill>
            </a:endParaRPr>
          </a:p>
        </p:txBody>
      </p:sp>
      <p:pic>
        <p:nvPicPr>
          <p:cNvPr id="2051"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26856" y="1980040"/>
            <a:ext cx="5495557" cy="606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downRigh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par>
                          <p:cTn id="13" fill="hold">
                            <p:stCondLst>
                              <p:cond delay="500"/>
                            </p:stCondLst>
                            <p:childTnLst>
                              <p:par>
                                <p:cTn id="14" presetID="18" presetClass="entr" presetSubtype="3"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strips(upRight)">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par>
                          <p:cTn id="23" fill="hold">
                            <p:stCondLst>
                              <p:cond delay="0"/>
                            </p:stCondLst>
                            <p:childTnLst>
                              <p:par>
                                <p:cTn id="24" presetID="10" presetClass="entr" presetSubtype="0"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par>
                          <p:cTn id="27" fill="hold">
                            <p:stCondLst>
                              <p:cond delay="500"/>
                            </p:stCondLst>
                            <p:childTnLst>
                              <p:par>
                                <p:cTn id="28" presetID="18" presetClass="entr" presetSubtype="3"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strips(upRight)">
                                      <p:cBhvr>
                                        <p:cTn id="30" dur="500"/>
                                        <p:tgtEl>
                                          <p:spTgt spid="16"/>
                                        </p:tgtEl>
                                      </p:cBhvr>
                                    </p:animEffect>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par>
                          <p:cTn id="35" fill="hold">
                            <p:stCondLst>
                              <p:cond delay="1500"/>
                            </p:stCondLst>
                            <p:childTnLst>
                              <p:par>
                                <p:cTn id="36" presetID="18" presetClass="entr" presetSubtype="3" fill="hold" grpId="0"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strips(upRight)">
                                      <p:cBhvr>
                                        <p:cTn id="3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4" grpId="0" animBg="1"/>
      <p:bldP spid="15" grpId="0" animBg="1"/>
      <p:bldP spid="15" grpId="1" animBg="1"/>
      <p:bldP spid="16" grpId="0" animBg="1"/>
      <p:bldP spid="17" grpId="0" animBg="1"/>
      <p:bldP spid="18" grpId="0" animBg="1"/>
      <p:bldP spid="1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4"/>
          <p:cNvGrpSpPr/>
          <p:nvPr/>
        </p:nvGrpSpPr>
        <p:grpSpPr>
          <a:xfrm>
            <a:off x="8666640" y="5854960"/>
            <a:ext cx="3428578" cy="931651"/>
            <a:chOff x="6500826" y="5854935"/>
            <a:chExt cx="2571768" cy="931651"/>
          </a:xfrm>
        </p:grpSpPr>
        <p:pic>
          <p:nvPicPr>
            <p:cNvPr id="4" name="Picture 2" descr="C:\Users\SCU-lnqn\Desktop\四川大学图书馆logo.jpg"/>
            <p:cNvPicPr>
              <a:picLocks noChangeAspect="1" noChangeArrowheads="1"/>
            </p:cNvPicPr>
            <p:nvPr/>
          </p:nvPicPr>
          <p:blipFill>
            <a:blip r:embed="rId2" cstate="print"/>
            <a:srcRect r="74000"/>
            <a:stretch>
              <a:fillRect/>
            </a:stretch>
          </p:blipFill>
          <p:spPr bwMode="auto">
            <a:xfrm>
              <a:off x="8143900" y="5854935"/>
              <a:ext cx="928694" cy="890261"/>
            </a:xfrm>
            <a:prstGeom prst="rect">
              <a:avLst/>
            </a:prstGeom>
            <a:noFill/>
          </p:spPr>
        </p:pic>
        <p:pic>
          <p:nvPicPr>
            <p:cNvPr id="5" name="Picture 2" descr="C:\Users\SCU-lnqn\Desktop\四川大学图书馆logo.jpg"/>
            <p:cNvPicPr>
              <a:picLocks noChangeAspect="1" noChangeArrowheads="1"/>
            </p:cNvPicPr>
            <p:nvPr/>
          </p:nvPicPr>
          <p:blipFill>
            <a:blip r:embed="rId2" cstate="print"/>
            <a:srcRect l="28000"/>
            <a:stretch>
              <a:fillRect/>
            </a:stretch>
          </p:blipFill>
          <p:spPr bwMode="auto">
            <a:xfrm>
              <a:off x="6500826" y="6242538"/>
              <a:ext cx="1571636" cy="544048"/>
            </a:xfrm>
            <a:prstGeom prst="rect">
              <a:avLst/>
            </a:prstGeom>
            <a:noFill/>
          </p:spPr>
        </p:pic>
      </p:grpSp>
      <p:graphicFrame>
        <p:nvGraphicFramePr>
          <p:cNvPr id="6" name="图示 5"/>
          <p:cNvGraphicFramePr/>
          <p:nvPr>
            <p:extLst>
              <p:ext uri="{D42A27DB-BD31-4B8C-83A1-F6EECF244321}">
                <p14:modId xmlns:p14="http://schemas.microsoft.com/office/powerpoint/2010/main" val="2738904667"/>
              </p:ext>
            </p:extLst>
          </p:nvPr>
        </p:nvGraphicFramePr>
        <p:xfrm>
          <a:off x="190476" y="142852"/>
          <a:ext cx="9047593" cy="428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476150" y="1196775"/>
            <a:ext cx="11619069" cy="2800119"/>
          </a:xfrm>
          <a:prstGeom prst="rect">
            <a:avLst/>
          </a:prstGeom>
          <a:noFill/>
        </p:spPr>
        <p:txBody>
          <a:bodyPr wrap="square" rtlCol="0">
            <a:spAutoFit/>
          </a:bodyPr>
          <a:lstStyle/>
          <a:p>
            <a:pPr lvl="1">
              <a:lnSpc>
                <a:spcPct val="110000"/>
              </a:lnSpc>
              <a:buFont typeface="Wingdings" panose="05000000000000000000" pitchFamily="2" charset="2"/>
              <a:buChar char="p"/>
            </a:pPr>
            <a:r>
              <a:rPr lang="zh-CN" altLang="en-US" sz="3200" dirty="0" smtClean="0"/>
              <a:t>基本</a:t>
            </a:r>
            <a:r>
              <a:rPr lang="zh-CN" altLang="en-US" sz="3200" dirty="0"/>
              <a:t>检索</a:t>
            </a:r>
            <a:endParaRPr lang="en-US" altLang="zh-CN" sz="3200" dirty="0"/>
          </a:p>
          <a:p>
            <a:pPr lvl="1">
              <a:lnSpc>
                <a:spcPct val="110000"/>
              </a:lnSpc>
              <a:buFont typeface="Wingdings" panose="05000000000000000000" pitchFamily="2" charset="2"/>
              <a:buChar char="p"/>
            </a:pPr>
            <a:r>
              <a:rPr lang="zh-CN" altLang="en-US" sz="3200" dirty="0"/>
              <a:t>作者检索</a:t>
            </a:r>
            <a:endParaRPr lang="en-US" altLang="zh-CN" sz="3200" dirty="0"/>
          </a:p>
          <a:p>
            <a:pPr lvl="1">
              <a:lnSpc>
                <a:spcPct val="110000"/>
              </a:lnSpc>
              <a:buFont typeface="Wingdings" panose="05000000000000000000" pitchFamily="2" charset="2"/>
              <a:buChar char="p"/>
            </a:pPr>
            <a:r>
              <a:rPr lang="zh-CN" altLang="en-US" sz="3200" dirty="0"/>
              <a:t>被引参考文献检索</a:t>
            </a:r>
            <a:endParaRPr lang="en-US" altLang="zh-CN" sz="3200" dirty="0"/>
          </a:p>
          <a:p>
            <a:pPr lvl="1">
              <a:lnSpc>
                <a:spcPct val="110000"/>
              </a:lnSpc>
              <a:buFont typeface="Wingdings" panose="05000000000000000000" pitchFamily="2" charset="2"/>
              <a:buChar char="p"/>
            </a:pPr>
            <a:r>
              <a:rPr lang="zh-CN" altLang="en-US" sz="3200" dirty="0"/>
              <a:t>化学结构检索</a:t>
            </a:r>
            <a:endParaRPr lang="en-US" altLang="zh-CN" sz="3200" dirty="0"/>
          </a:p>
          <a:p>
            <a:pPr lvl="1">
              <a:lnSpc>
                <a:spcPct val="110000"/>
              </a:lnSpc>
              <a:buFont typeface="Wingdings" panose="05000000000000000000" pitchFamily="2" charset="2"/>
              <a:buChar char="p"/>
            </a:pPr>
            <a:r>
              <a:rPr lang="zh-CN" altLang="en-US" sz="3200" dirty="0"/>
              <a:t>高级检索</a:t>
            </a:r>
          </a:p>
        </p:txBody>
      </p:sp>
      <p:pic>
        <p:nvPicPr>
          <p:cNvPr id="9" name="Picture 1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5307" y="4149105"/>
            <a:ext cx="9461694" cy="2045251"/>
          </a:xfrm>
          <a:prstGeom prst="rect">
            <a:avLst/>
          </a:prstGeom>
          <a:noFill/>
          <a:ln w="19050"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11" name="线形标注 1 10"/>
          <p:cNvSpPr/>
          <p:nvPr/>
        </p:nvSpPr>
        <p:spPr>
          <a:xfrm>
            <a:off x="5581199" y="5569711"/>
            <a:ext cx="2056962" cy="342642"/>
          </a:xfrm>
          <a:prstGeom prst="borderCallout1">
            <a:avLst>
              <a:gd name="adj1" fmla="val 49845"/>
              <a:gd name="adj2" fmla="val -2777"/>
              <a:gd name="adj3" fmla="val -72514"/>
              <a:gd name="adj4" fmla="val -36448"/>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400" b="1" dirty="0" smtClean="0"/>
              <a:t>提供的检索方式</a:t>
            </a:r>
            <a:endParaRPr lang="zh-CN" altLang="en-US" sz="1400" b="1" dirty="0"/>
          </a:p>
        </p:txBody>
      </p:sp>
      <p:sp>
        <p:nvSpPr>
          <p:cNvPr id="2" name="TextBox 1"/>
          <p:cNvSpPr txBox="1"/>
          <p:nvPr/>
        </p:nvSpPr>
        <p:spPr>
          <a:xfrm>
            <a:off x="1054645" y="332656"/>
            <a:ext cx="4526552" cy="523220"/>
          </a:xfrm>
          <a:prstGeom prst="rect">
            <a:avLst/>
          </a:prstGeom>
          <a:noFill/>
        </p:spPr>
        <p:txBody>
          <a:bodyPr wrap="square" rtlCol="0">
            <a:spAutoFit/>
          </a:bodyPr>
          <a:lstStyle/>
          <a:p>
            <a:r>
              <a:rPr lang="zh-CN" altLang="en-US" sz="2800" dirty="0">
                <a:solidFill>
                  <a:srgbClr val="C00000"/>
                </a:solidFill>
              </a:rPr>
              <a:t>检索技术</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4"/>
          <p:cNvGrpSpPr/>
          <p:nvPr/>
        </p:nvGrpSpPr>
        <p:grpSpPr>
          <a:xfrm>
            <a:off x="8666640" y="5854960"/>
            <a:ext cx="3428578" cy="931651"/>
            <a:chOff x="6500826" y="5854935"/>
            <a:chExt cx="2571768" cy="931651"/>
          </a:xfrm>
        </p:grpSpPr>
        <p:pic>
          <p:nvPicPr>
            <p:cNvPr id="4" name="Picture 2" descr="C:\Users\SCU-lnqn\Desktop\四川大学图书馆logo.jpg"/>
            <p:cNvPicPr>
              <a:picLocks noChangeAspect="1" noChangeArrowheads="1"/>
            </p:cNvPicPr>
            <p:nvPr/>
          </p:nvPicPr>
          <p:blipFill>
            <a:blip r:embed="rId2" cstate="print"/>
            <a:srcRect r="74000"/>
            <a:stretch>
              <a:fillRect/>
            </a:stretch>
          </p:blipFill>
          <p:spPr bwMode="auto">
            <a:xfrm>
              <a:off x="8143900" y="5854935"/>
              <a:ext cx="928694" cy="890261"/>
            </a:xfrm>
            <a:prstGeom prst="rect">
              <a:avLst/>
            </a:prstGeom>
            <a:noFill/>
          </p:spPr>
        </p:pic>
        <p:pic>
          <p:nvPicPr>
            <p:cNvPr id="5" name="Picture 2" descr="C:\Users\SCU-lnqn\Desktop\四川大学图书馆logo.jpg"/>
            <p:cNvPicPr>
              <a:picLocks noChangeAspect="1" noChangeArrowheads="1"/>
            </p:cNvPicPr>
            <p:nvPr/>
          </p:nvPicPr>
          <p:blipFill>
            <a:blip r:embed="rId2" cstate="print"/>
            <a:srcRect l="28000"/>
            <a:stretch>
              <a:fillRect/>
            </a:stretch>
          </p:blipFill>
          <p:spPr bwMode="auto">
            <a:xfrm>
              <a:off x="6500826" y="6242538"/>
              <a:ext cx="1571636" cy="544048"/>
            </a:xfrm>
            <a:prstGeom prst="rect">
              <a:avLst/>
            </a:prstGeom>
            <a:noFill/>
          </p:spPr>
        </p:pic>
      </p:grpSp>
      <p:graphicFrame>
        <p:nvGraphicFramePr>
          <p:cNvPr id="6" name="图示 5"/>
          <p:cNvGraphicFramePr/>
          <p:nvPr>
            <p:extLst>
              <p:ext uri="{D42A27DB-BD31-4B8C-83A1-F6EECF244321}">
                <p14:modId xmlns:p14="http://schemas.microsoft.com/office/powerpoint/2010/main" val="2198710288"/>
              </p:ext>
            </p:extLst>
          </p:nvPr>
        </p:nvGraphicFramePr>
        <p:xfrm>
          <a:off x="190476" y="142852"/>
          <a:ext cx="9047593" cy="428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982639" y="332656"/>
            <a:ext cx="8380968" cy="1384995"/>
          </a:xfrm>
          <a:prstGeom prst="rect">
            <a:avLst/>
          </a:prstGeom>
          <a:noFill/>
        </p:spPr>
        <p:txBody>
          <a:bodyPr wrap="square" rtlCol="0">
            <a:spAutoFit/>
          </a:bodyPr>
          <a:lstStyle/>
          <a:p>
            <a:r>
              <a:rPr lang="en-US" altLang="zh-CN" sz="2800" b="1" dirty="0" smtClean="0">
                <a:solidFill>
                  <a:srgbClr val="0070C0"/>
                </a:solidFill>
              </a:rPr>
              <a:t> </a:t>
            </a:r>
            <a:r>
              <a:rPr lang="zh-CN" altLang="en-US" sz="2800" b="1" dirty="0" smtClean="0">
                <a:solidFill>
                  <a:srgbClr val="C00000"/>
                </a:solidFill>
              </a:rPr>
              <a:t>基本检索</a:t>
            </a:r>
          </a:p>
          <a:p>
            <a:pPr>
              <a:buFont typeface="Wingdings" panose="05000000000000000000" pitchFamily="2" charset="2"/>
              <a:buChar char="Ø"/>
            </a:pPr>
            <a:endParaRPr lang="zh-CN" altLang="en-US" sz="2800" b="1" dirty="0" smtClean="0">
              <a:solidFill>
                <a:srgbClr val="0070C0"/>
              </a:solidFill>
            </a:endParaRPr>
          </a:p>
          <a:p>
            <a:endParaRPr lang="zh-CN" altLang="en-US" sz="2800" b="1" dirty="0">
              <a:solidFill>
                <a:srgbClr val="0070C0"/>
              </a:solidFill>
            </a:endParaRPr>
          </a:p>
        </p:txBody>
      </p:sp>
      <p:sp>
        <p:nvSpPr>
          <p:cNvPr id="9" name="Rectangle 3"/>
          <p:cNvSpPr txBox="1">
            <a:spLocks noChangeArrowheads="1"/>
          </p:cNvSpPr>
          <p:nvPr/>
        </p:nvSpPr>
        <p:spPr>
          <a:xfrm>
            <a:off x="431316" y="1402812"/>
            <a:ext cx="11044855" cy="511175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nSpc>
                <a:spcPct val="120000"/>
              </a:lnSpc>
              <a:spcBef>
                <a:spcPts val="1200"/>
              </a:spcBef>
              <a:spcAft>
                <a:spcPct val="20000"/>
              </a:spcAft>
              <a:buFont typeface="Wingdings" panose="05000000000000000000" pitchFamily="2" charset="2"/>
              <a:buChar char="p"/>
            </a:pPr>
            <a:r>
              <a:rPr lang="zh-CN" altLang="en-US" b="1" dirty="0" smtClean="0">
                <a:solidFill>
                  <a:srgbClr val="000000"/>
                </a:solidFill>
                <a:latin typeface="楷体_GB2312" panose="02010609030101010101" pitchFamily="49" charset="-122"/>
                <a:ea typeface="楷体_GB2312" panose="02010609030101010101" pitchFamily="49" charset="-122"/>
              </a:rPr>
              <a:t>系统默认的检索方式</a:t>
            </a:r>
            <a:r>
              <a:rPr lang="zh-CN" altLang="en-US" dirty="0" smtClean="0">
                <a:solidFill>
                  <a:srgbClr val="000000"/>
                </a:solidFill>
                <a:latin typeface="楷体_GB2312" panose="02010609030101010101" pitchFamily="49" charset="-122"/>
                <a:ea typeface="楷体_GB2312" panose="02010609030101010101" pitchFamily="49" charset="-122"/>
              </a:rPr>
              <a:t>。</a:t>
            </a:r>
          </a:p>
          <a:p>
            <a:pPr lvl="1">
              <a:lnSpc>
                <a:spcPct val="120000"/>
              </a:lnSpc>
              <a:spcBef>
                <a:spcPts val="600"/>
              </a:spcBef>
              <a:spcAft>
                <a:spcPct val="20000"/>
              </a:spcAft>
              <a:buFont typeface="Wingdings" panose="05000000000000000000" pitchFamily="2" charset="2"/>
              <a:buChar char="p"/>
            </a:pPr>
            <a:r>
              <a:rPr lang="zh-CN" altLang="en-US" dirty="0" smtClean="0">
                <a:solidFill>
                  <a:srgbClr val="000000"/>
                </a:solidFill>
                <a:latin typeface="楷体_GB2312" panose="02010609030101010101" pitchFamily="49" charset="-122"/>
                <a:ea typeface="楷体_GB2312" panose="02010609030101010101" pitchFamily="49" charset="-122"/>
              </a:rPr>
              <a:t>提供多个检索框，可根据需要增加检索框，点击“添加另一字段”。</a:t>
            </a:r>
          </a:p>
          <a:p>
            <a:pPr lvl="1">
              <a:lnSpc>
                <a:spcPct val="120000"/>
              </a:lnSpc>
              <a:spcBef>
                <a:spcPts val="600"/>
              </a:spcBef>
              <a:spcAft>
                <a:spcPct val="20000"/>
              </a:spcAft>
              <a:buFont typeface="Wingdings" panose="05000000000000000000" pitchFamily="2" charset="2"/>
              <a:buChar char="p"/>
            </a:pPr>
            <a:r>
              <a:rPr lang="zh-CN" altLang="en-US" dirty="0" smtClean="0">
                <a:solidFill>
                  <a:srgbClr val="000000"/>
                </a:solidFill>
                <a:latin typeface="楷体_GB2312" panose="02010609030101010101" pitchFamily="49" charset="-122"/>
                <a:ea typeface="楷体_GB2312" panose="02010609030101010101" pitchFamily="49" charset="-122"/>
              </a:rPr>
              <a:t>提供了主题、标题、作者、出版物名称、地址等</a:t>
            </a:r>
            <a:r>
              <a:rPr lang="en-US" altLang="zh-CN" dirty="0" smtClean="0">
                <a:solidFill>
                  <a:srgbClr val="000000"/>
                </a:solidFill>
                <a:latin typeface="楷体_GB2312" panose="02010609030101010101" pitchFamily="49" charset="-122"/>
                <a:ea typeface="楷体_GB2312" panose="02010609030101010101" pitchFamily="49" charset="-122"/>
              </a:rPr>
              <a:t>17</a:t>
            </a:r>
            <a:r>
              <a:rPr lang="zh-CN" altLang="en-US" dirty="0" smtClean="0">
                <a:solidFill>
                  <a:srgbClr val="000000"/>
                </a:solidFill>
                <a:latin typeface="楷体_GB2312" panose="02010609030101010101" pitchFamily="49" charset="-122"/>
                <a:ea typeface="楷体_GB2312" panose="02010609030101010101" pitchFamily="49" charset="-122"/>
              </a:rPr>
              <a:t>个字段选择</a:t>
            </a:r>
            <a:r>
              <a:rPr lang="zh-CN" altLang="en-US" dirty="0">
                <a:solidFill>
                  <a:srgbClr val="000000"/>
                </a:solidFill>
                <a:latin typeface="楷体_GB2312" panose="02010609030101010101" pitchFamily="49" charset="-122"/>
                <a:ea typeface="楷体_GB2312" panose="02010609030101010101" pitchFamily="49" charset="-122"/>
              </a:rPr>
              <a:t>。</a:t>
            </a:r>
            <a:endParaRPr lang="en-US" altLang="zh-CN" dirty="0" smtClean="0">
              <a:solidFill>
                <a:srgbClr val="000000"/>
              </a:solidFill>
              <a:latin typeface="楷体_GB2312" panose="02010609030101010101" pitchFamily="49" charset="-122"/>
              <a:ea typeface="楷体_GB2312" panose="02010609030101010101" pitchFamily="49"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065" y="1319560"/>
            <a:ext cx="10873208" cy="4557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组合 4"/>
          <p:cNvGrpSpPr/>
          <p:nvPr/>
        </p:nvGrpSpPr>
        <p:grpSpPr>
          <a:xfrm>
            <a:off x="8666640" y="5877297"/>
            <a:ext cx="3428578" cy="931651"/>
            <a:chOff x="6500826" y="5854935"/>
            <a:chExt cx="2571768" cy="931651"/>
          </a:xfrm>
        </p:grpSpPr>
        <p:pic>
          <p:nvPicPr>
            <p:cNvPr id="4" name="Picture 2" descr="C:\Users\SCU-lnqn\Desktop\四川大学图书馆logo.jpg"/>
            <p:cNvPicPr>
              <a:picLocks noChangeAspect="1" noChangeArrowheads="1"/>
            </p:cNvPicPr>
            <p:nvPr/>
          </p:nvPicPr>
          <p:blipFill>
            <a:blip r:embed="rId3" cstate="print"/>
            <a:srcRect r="74000"/>
            <a:stretch>
              <a:fillRect/>
            </a:stretch>
          </p:blipFill>
          <p:spPr bwMode="auto">
            <a:xfrm>
              <a:off x="8143900" y="5854935"/>
              <a:ext cx="928694" cy="890261"/>
            </a:xfrm>
            <a:prstGeom prst="rect">
              <a:avLst/>
            </a:prstGeom>
            <a:noFill/>
          </p:spPr>
        </p:pic>
        <p:pic>
          <p:nvPicPr>
            <p:cNvPr id="5" name="Picture 2" descr="C:\Users\SCU-lnqn\Desktop\四川大学图书馆logo.jpg"/>
            <p:cNvPicPr>
              <a:picLocks noChangeAspect="1" noChangeArrowheads="1"/>
            </p:cNvPicPr>
            <p:nvPr/>
          </p:nvPicPr>
          <p:blipFill>
            <a:blip r:embed="rId3" cstate="print"/>
            <a:srcRect l="28000"/>
            <a:stretch>
              <a:fillRect/>
            </a:stretch>
          </p:blipFill>
          <p:spPr bwMode="auto">
            <a:xfrm>
              <a:off x="6500826" y="6242538"/>
              <a:ext cx="1571636" cy="544048"/>
            </a:xfrm>
            <a:prstGeom prst="rect">
              <a:avLst/>
            </a:prstGeom>
            <a:noFill/>
          </p:spPr>
        </p:pic>
      </p:grpSp>
      <p:graphicFrame>
        <p:nvGraphicFramePr>
          <p:cNvPr id="6" name="图示 5"/>
          <p:cNvGraphicFramePr/>
          <p:nvPr>
            <p:extLst>
              <p:ext uri="{D42A27DB-BD31-4B8C-83A1-F6EECF244321}">
                <p14:modId xmlns:p14="http://schemas.microsoft.com/office/powerpoint/2010/main" val="927333510"/>
              </p:ext>
            </p:extLst>
          </p:nvPr>
        </p:nvGraphicFramePr>
        <p:xfrm>
          <a:off x="190476" y="142852"/>
          <a:ext cx="9047593" cy="4286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页脚占位符 2"/>
          <p:cNvSpPr>
            <a:spLocks noGrp="1"/>
          </p:cNvSpPr>
          <p:nvPr>
            <p:ph type="ftr" sz="quarter" idx="4294967295"/>
          </p:nvPr>
        </p:nvSpPr>
        <p:spPr>
          <a:xfrm>
            <a:off x="6110023" y="6586934"/>
            <a:ext cx="5485686" cy="298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mtClean="0">
                <a:solidFill>
                  <a:schemeClr val="bg1"/>
                </a:solidFill>
                <a:latin typeface="Verdana" panose="020B0604030504040204" pitchFamily="34" charset="0"/>
              </a:rPr>
              <a:t>Company Logo</a:t>
            </a:r>
          </a:p>
        </p:txBody>
      </p:sp>
      <p:pic>
        <p:nvPicPr>
          <p:cNvPr id="10"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l="1949" t="15175"/>
          <a:stretch>
            <a:fillRect/>
          </a:stretch>
        </p:blipFill>
        <p:spPr bwMode="auto">
          <a:xfrm>
            <a:off x="6855304" y="1876524"/>
            <a:ext cx="1785766" cy="1546788"/>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5" name="Rectangle 11"/>
          <p:cNvSpPr>
            <a:spLocks noChangeArrowheads="1"/>
          </p:cNvSpPr>
          <p:nvPr/>
        </p:nvSpPr>
        <p:spPr bwMode="auto">
          <a:xfrm>
            <a:off x="797887" y="3968993"/>
            <a:ext cx="5616108" cy="2880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panose="02010600030101010101" pitchFamily="2" charset="-122"/>
            </a:endParaRPr>
          </a:p>
        </p:txBody>
      </p:sp>
      <p:sp>
        <p:nvSpPr>
          <p:cNvPr id="16" name="TextBox 15"/>
          <p:cNvSpPr txBox="1"/>
          <p:nvPr/>
        </p:nvSpPr>
        <p:spPr>
          <a:xfrm>
            <a:off x="1086738" y="332656"/>
            <a:ext cx="8380968" cy="1384995"/>
          </a:xfrm>
          <a:prstGeom prst="rect">
            <a:avLst/>
          </a:prstGeom>
          <a:noFill/>
        </p:spPr>
        <p:txBody>
          <a:bodyPr wrap="square" rtlCol="0">
            <a:spAutoFit/>
          </a:bodyPr>
          <a:lstStyle/>
          <a:p>
            <a:r>
              <a:rPr lang="en-US" altLang="zh-CN" sz="2800" b="1" dirty="0" smtClean="0">
                <a:solidFill>
                  <a:srgbClr val="0070C0"/>
                </a:solidFill>
              </a:rPr>
              <a:t> </a:t>
            </a:r>
            <a:r>
              <a:rPr lang="zh-CN" altLang="en-US" sz="2800" b="1" dirty="0" smtClean="0">
                <a:solidFill>
                  <a:srgbClr val="C00000"/>
                </a:solidFill>
              </a:rPr>
              <a:t>基本检索</a:t>
            </a:r>
          </a:p>
          <a:p>
            <a:pPr>
              <a:buFont typeface="Wingdings" panose="05000000000000000000" pitchFamily="2" charset="2"/>
              <a:buChar char="Ø"/>
            </a:pPr>
            <a:endParaRPr lang="zh-CN" altLang="en-US" sz="2800" b="1" dirty="0" smtClean="0">
              <a:solidFill>
                <a:srgbClr val="0070C0"/>
              </a:solidFill>
            </a:endParaRPr>
          </a:p>
          <a:p>
            <a:endParaRPr lang="zh-CN" altLang="en-US" sz="2800" b="1" dirty="0">
              <a:solidFill>
                <a:srgbClr val="0070C0"/>
              </a:solidFill>
            </a:endParaRPr>
          </a:p>
        </p:txBody>
      </p:sp>
      <p:sp>
        <p:nvSpPr>
          <p:cNvPr id="18" name="线形标注 1 17"/>
          <p:cNvSpPr/>
          <p:nvPr/>
        </p:nvSpPr>
        <p:spPr>
          <a:xfrm>
            <a:off x="9117911" y="3539351"/>
            <a:ext cx="2412925" cy="1440160"/>
          </a:xfrm>
          <a:prstGeom prst="borderCallout1">
            <a:avLst>
              <a:gd name="adj1" fmla="val 45541"/>
              <a:gd name="adj2" fmla="val 266"/>
              <a:gd name="adj3" fmla="val 3053"/>
              <a:gd name="adj4" fmla="val -26240"/>
            </a:avLst>
          </a:prstGeom>
        </p:spPr>
        <p:style>
          <a:lnRef idx="2">
            <a:schemeClr val="accent2"/>
          </a:lnRef>
          <a:fillRef idx="1">
            <a:schemeClr val="lt1"/>
          </a:fillRef>
          <a:effectRef idx="0">
            <a:schemeClr val="accent2"/>
          </a:effectRef>
          <a:fontRef idx="minor">
            <a:schemeClr val="dk1"/>
          </a:fontRef>
        </p:style>
        <p:txBody>
          <a:bodyPr rtlCol="0" anchor="ctr"/>
          <a:lstStyle/>
          <a:p>
            <a:r>
              <a:rPr lang="zh-CN" altLang="en-US" sz="1400" b="1" dirty="0" smtClean="0">
                <a:latin typeface="楷体_GB2312" panose="02010609030101010101" pitchFamily="49" charset="-122"/>
                <a:ea typeface="楷体_GB2312" panose="02010609030101010101" pitchFamily="49" charset="-122"/>
              </a:rPr>
              <a:t>提供的检索字段：</a:t>
            </a:r>
          </a:p>
          <a:p>
            <a:r>
              <a:rPr lang="zh-CN" altLang="en-US" sz="1400" b="1" dirty="0" smtClean="0">
                <a:latin typeface="楷体_GB2312" panose="02010609030101010101" pitchFamily="49" charset="-122"/>
                <a:ea typeface="楷体_GB2312" panose="02010609030101010101" pitchFamily="49" charset="-122"/>
              </a:rPr>
              <a:t>提示：</a:t>
            </a:r>
          </a:p>
          <a:p>
            <a:r>
              <a:rPr lang="zh-CN" altLang="en-US" sz="1400" b="1" dirty="0" smtClean="0">
                <a:solidFill>
                  <a:srgbClr val="CC0000"/>
                </a:solidFill>
                <a:latin typeface="楷体_GB2312" panose="02010609030101010101" pitchFamily="49" charset="-122"/>
                <a:ea typeface="楷体_GB2312" panose="02010609030101010101" pitchFamily="49" charset="-122"/>
              </a:rPr>
              <a:t>作者字段</a:t>
            </a:r>
            <a:r>
              <a:rPr lang="zh-CN" altLang="en-US" sz="1400" b="1" dirty="0" smtClean="0">
                <a:solidFill>
                  <a:schemeClr val="tx1"/>
                </a:solidFill>
                <a:latin typeface="楷体_GB2312" panose="02010609030101010101" pitchFamily="49" charset="-122"/>
                <a:ea typeface="楷体_GB2312" panose="02010609030101010101" pitchFamily="49" charset="-122"/>
              </a:rPr>
              <a:t>可实现按原文中的作者名的拼写方式检索</a:t>
            </a:r>
          </a:p>
          <a:p>
            <a:r>
              <a:rPr lang="zh-CN" altLang="en-US" sz="1400" b="1" dirty="0" smtClean="0">
                <a:solidFill>
                  <a:srgbClr val="CC0000"/>
                </a:solidFill>
                <a:latin typeface="楷体_GB2312" panose="02010609030101010101" pitchFamily="49" charset="-122"/>
                <a:ea typeface="楷体_GB2312" panose="02010609030101010101" pitchFamily="49" charset="-122"/>
              </a:rPr>
              <a:t>地址字段</a:t>
            </a:r>
            <a:r>
              <a:rPr lang="zh-CN" altLang="en-US" sz="1400" b="1" dirty="0" smtClean="0">
                <a:solidFill>
                  <a:schemeClr val="tx1"/>
                </a:solidFill>
                <a:latin typeface="楷体_GB2312" panose="02010609030101010101" pitchFamily="49" charset="-122"/>
                <a:ea typeface="楷体_GB2312" panose="02010609030101010101" pitchFamily="49" charset="-122"/>
              </a:rPr>
              <a:t>支持全拼</a:t>
            </a:r>
          </a:p>
        </p:txBody>
      </p:sp>
      <p:sp>
        <p:nvSpPr>
          <p:cNvPr id="19" name="线形标注 1 18"/>
          <p:cNvSpPr/>
          <p:nvPr/>
        </p:nvSpPr>
        <p:spPr>
          <a:xfrm>
            <a:off x="6479201" y="4437135"/>
            <a:ext cx="2691142" cy="360000"/>
          </a:xfrm>
          <a:prstGeom prst="borderCallout1">
            <a:avLst>
              <a:gd name="adj1" fmla="val 45541"/>
              <a:gd name="adj2" fmla="val 266"/>
              <a:gd name="adj3" fmla="val -48274"/>
              <a:gd name="adj4" fmla="val -6494"/>
            </a:avLst>
          </a:prstGeom>
        </p:spPr>
        <p:style>
          <a:lnRef idx="2">
            <a:schemeClr val="accent2"/>
          </a:lnRef>
          <a:fillRef idx="1">
            <a:schemeClr val="lt1"/>
          </a:fillRef>
          <a:effectRef idx="0">
            <a:schemeClr val="accent2"/>
          </a:effectRef>
          <a:fontRef idx="minor">
            <a:schemeClr val="dk1"/>
          </a:fontRef>
        </p:style>
        <p:txBody>
          <a:bodyPr rtlCol="0" anchor="ctr"/>
          <a:lstStyle/>
          <a:p>
            <a:r>
              <a:rPr lang="zh-CN" altLang="en-US" sz="1400" b="1" dirty="0" smtClean="0">
                <a:latin typeface="楷体_GB2312" panose="02010609030101010101" pitchFamily="49" charset="-122"/>
                <a:ea typeface="楷体_GB2312" panose="02010609030101010101" pitchFamily="49" charset="-122"/>
              </a:rPr>
              <a:t>注意选择</a:t>
            </a:r>
            <a:r>
              <a:rPr lang="en-US" altLang="zh-CN" sz="1400" b="1" dirty="0" smtClean="0">
                <a:latin typeface="Times New Roman" panose="02020603050405020304" pitchFamily="18" charset="0"/>
                <a:ea typeface="楷体_GB2312" panose="02010609030101010101" pitchFamily="49" charset="-122"/>
                <a:cs typeface="Times New Roman" panose="02020603050405020304" pitchFamily="18" charset="0"/>
              </a:rPr>
              <a:t>SCIE</a:t>
            </a:r>
            <a:r>
              <a:rPr lang="zh-CN" altLang="en-US" sz="1400" b="1" dirty="0" smtClean="0">
                <a:latin typeface="楷体_GB2312" panose="02010609030101010101" pitchFamily="49" charset="-122"/>
                <a:ea typeface="楷体_GB2312" panose="02010609030101010101" pitchFamily="49" charset="-122"/>
              </a:rPr>
              <a:t>数据库</a:t>
            </a:r>
            <a:endParaRPr lang="zh-CN" altLang="en-US" sz="1400" b="1" dirty="0" smtClean="0">
              <a:solidFill>
                <a:schemeClr val="tx1"/>
              </a:solidFill>
              <a:latin typeface="楷体_GB2312" panose="02010609030101010101" pitchFamily="49" charset="-122"/>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strips(downRight)">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par>
                          <p:cTn id="17" fill="hold">
                            <p:stCondLst>
                              <p:cond delay="500"/>
                            </p:stCondLst>
                            <p:childTnLst>
                              <p:par>
                                <p:cTn id="18" presetID="18" presetClass="entr" presetSubtype="6"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strips(downRight)">
                                      <p:cBhvr>
                                        <p:cTn id="2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1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639" y="3645048"/>
            <a:ext cx="10009112" cy="2655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组合 4"/>
          <p:cNvGrpSpPr/>
          <p:nvPr/>
        </p:nvGrpSpPr>
        <p:grpSpPr>
          <a:xfrm>
            <a:off x="8666640" y="5854960"/>
            <a:ext cx="3428578" cy="931651"/>
            <a:chOff x="6500826" y="5854935"/>
            <a:chExt cx="2571768" cy="931651"/>
          </a:xfrm>
        </p:grpSpPr>
        <p:pic>
          <p:nvPicPr>
            <p:cNvPr id="4" name="Picture 2" descr="C:\Users\SCU-lnqn\Desktop\四川大学图书馆logo.jpg"/>
            <p:cNvPicPr>
              <a:picLocks noChangeAspect="1" noChangeArrowheads="1"/>
            </p:cNvPicPr>
            <p:nvPr/>
          </p:nvPicPr>
          <p:blipFill>
            <a:blip r:embed="rId3" cstate="print"/>
            <a:srcRect r="74000"/>
            <a:stretch>
              <a:fillRect/>
            </a:stretch>
          </p:blipFill>
          <p:spPr bwMode="auto">
            <a:xfrm>
              <a:off x="8143900" y="5854935"/>
              <a:ext cx="928694" cy="890261"/>
            </a:xfrm>
            <a:prstGeom prst="rect">
              <a:avLst/>
            </a:prstGeom>
            <a:noFill/>
          </p:spPr>
        </p:pic>
        <p:pic>
          <p:nvPicPr>
            <p:cNvPr id="5" name="Picture 2" descr="C:\Users\SCU-lnqn\Desktop\四川大学图书馆logo.jpg"/>
            <p:cNvPicPr>
              <a:picLocks noChangeAspect="1" noChangeArrowheads="1"/>
            </p:cNvPicPr>
            <p:nvPr/>
          </p:nvPicPr>
          <p:blipFill>
            <a:blip r:embed="rId3" cstate="print"/>
            <a:srcRect l="28000"/>
            <a:stretch>
              <a:fillRect/>
            </a:stretch>
          </p:blipFill>
          <p:spPr bwMode="auto">
            <a:xfrm>
              <a:off x="6500826" y="6242538"/>
              <a:ext cx="1571636" cy="544048"/>
            </a:xfrm>
            <a:prstGeom prst="rect">
              <a:avLst/>
            </a:prstGeom>
            <a:noFill/>
          </p:spPr>
        </p:pic>
      </p:grpSp>
      <p:graphicFrame>
        <p:nvGraphicFramePr>
          <p:cNvPr id="6" name="图示 5"/>
          <p:cNvGraphicFramePr/>
          <p:nvPr>
            <p:extLst>
              <p:ext uri="{D42A27DB-BD31-4B8C-83A1-F6EECF244321}">
                <p14:modId xmlns:p14="http://schemas.microsoft.com/office/powerpoint/2010/main" val="2303494403"/>
              </p:ext>
            </p:extLst>
          </p:nvPr>
        </p:nvGraphicFramePr>
        <p:xfrm>
          <a:off x="190476" y="142852"/>
          <a:ext cx="9047593" cy="4286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p:cNvSpPr txBox="1"/>
          <p:nvPr/>
        </p:nvSpPr>
        <p:spPr>
          <a:xfrm>
            <a:off x="982639" y="212685"/>
            <a:ext cx="8380968" cy="1815882"/>
          </a:xfrm>
          <a:prstGeom prst="rect">
            <a:avLst/>
          </a:prstGeom>
          <a:noFill/>
        </p:spPr>
        <p:txBody>
          <a:bodyPr wrap="square" rtlCol="0">
            <a:spAutoFit/>
          </a:bodyPr>
          <a:lstStyle/>
          <a:p>
            <a:r>
              <a:rPr lang="zh-CN" altLang="en-US" sz="2800" b="1" dirty="0" smtClean="0">
                <a:solidFill>
                  <a:srgbClr val="C00000"/>
                </a:solidFill>
              </a:rPr>
              <a:t>被引参考文献检索</a:t>
            </a:r>
          </a:p>
          <a:p>
            <a:pPr>
              <a:buFont typeface="Wingdings" panose="05000000000000000000" pitchFamily="2" charset="2"/>
              <a:buChar char="Ø"/>
            </a:pPr>
            <a:endParaRPr lang="zh-CN" altLang="en-US" sz="2800" b="1" dirty="0" smtClean="0">
              <a:solidFill>
                <a:srgbClr val="0070C0"/>
              </a:solidFill>
            </a:endParaRPr>
          </a:p>
          <a:p>
            <a:pPr>
              <a:buFont typeface="Wingdings" panose="05000000000000000000" pitchFamily="2" charset="2"/>
              <a:buChar char="Ø"/>
            </a:pPr>
            <a:endParaRPr lang="zh-CN" altLang="en-US" sz="2800" b="1" dirty="0" smtClean="0">
              <a:solidFill>
                <a:srgbClr val="0070C0"/>
              </a:solidFill>
            </a:endParaRPr>
          </a:p>
          <a:p>
            <a:endParaRPr lang="zh-CN" altLang="en-US" sz="2800" b="1" dirty="0">
              <a:solidFill>
                <a:srgbClr val="0070C0"/>
              </a:solidFill>
            </a:endParaRPr>
          </a:p>
        </p:txBody>
      </p:sp>
      <p:sp>
        <p:nvSpPr>
          <p:cNvPr id="8" name="Rectangle 2"/>
          <p:cNvSpPr txBox="1">
            <a:spLocks noChangeArrowheads="1"/>
          </p:cNvSpPr>
          <p:nvPr/>
        </p:nvSpPr>
        <p:spPr>
          <a:xfrm>
            <a:off x="9714261" y="2276872"/>
            <a:ext cx="10971372" cy="49530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zh-CN" altLang="en-US" dirty="0">
              <a:ea typeface="宋体" panose="02010600030101010101" pitchFamily="2" charset="-122"/>
            </a:endParaRPr>
          </a:p>
        </p:txBody>
      </p:sp>
      <p:sp>
        <p:nvSpPr>
          <p:cNvPr id="9" name="Rectangle 3"/>
          <p:cNvSpPr txBox="1">
            <a:spLocks noChangeArrowheads="1"/>
          </p:cNvSpPr>
          <p:nvPr/>
        </p:nvSpPr>
        <p:spPr>
          <a:xfrm>
            <a:off x="431316" y="1402812"/>
            <a:ext cx="11044855" cy="511175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nSpc>
                <a:spcPct val="110000"/>
              </a:lnSpc>
              <a:spcBef>
                <a:spcPts val="600"/>
              </a:spcBef>
              <a:buFont typeface="Wingdings" panose="05000000000000000000" pitchFamily="2" charset="2"/>
              <a:buChar char="ü"/>
            </a:pPr>
            <a:r>
              <a:rPr lang="zh-CN" altLang="en-US" sz="2400" dirty="0" smtClean="0">
                <a:solidFill>
                  <a:srgbClr val="000000"/>
                </a:solidFill>
                <a:latin typeface="楷体_GB2312" panose="02010609030101010101" pitchFamily="49" charset="-122"/>
                <a:ea typeface="楷体_GB2312" panose="02010609030101010101" pitchFamily="49" charset="-122"/>
              </a:rPr>
              <a:t>被引参考文献检索将文章中的参考文献作为标引词或标引条目，利用作者自己建立起来的文献之间存在的关系链查找文献，是</a:t>
            </a:r>
            <a:r>
              <a:rPr lang="en-US" altLang="zh-CN" sz="2400" dirty="0" smtClean="0">
                <a:solidFill>
                  <a:srgbClr val="000000"/>
                </a:solidFill>
                <a:latin typeface="楷体_GB2312" panose="02010609030101010101" pitchFamily="49" charset="-122"/>
                <a:ea typeface="楷体_GB2312" panose="02010609030101010101" pitchFamily="49" charset="-122"/>
              </a:rPr>
              <a:t>SCIE</a:t>
            </a:r>
            <a:r>
              <a:rPr lang="zh-CN" altLang="en-US" sz="2400" dirty="0" smtClean="0">
                <a:solidFill>
                  <a:srgbClr val="000000"/>
                </a:solidFill>
                <a:latin typeface="楷体_GB2312" panose="02010609030101010101" pitchFamily="49" charset="-122"/>
                <a:ea typeface="楷体_GB2312" panose="02010609030101010101" pitchFamily="49" charset="-122"/>
              </a:rPr>
              <a:t>特有的检索功能。</a:t>
            </a:r>
          </a:p>
          <a:p>
            <a:pPr lvl="1">
              <a:lnSpc>
                <a:spcPct val="110000"/>
              </a:lnSpc>
              <a:spcBef>
                <a:spcPts val="600"/>
              </a:spcBef>
              <a:buFont typeface="Wingdings" panose="05000000000000000000" pitchFamily="2" charset="2"/>
              <a:buChar char="ü"/>
            </a:pPr>
            <a:r>
              <a:rPr lang="zh-CN" altLang="en-US" sz="2400" dirty="0" smtClean="0">
                <a:solidFill>
                  <a:srgbClr val="000000"/>
                </a:solidFill>
                <a:latin typeface="楷体_GB2312" panose="02010609030101010101" pitchFamily="49" charset="-122"/>
                <a:ea typeface="楷体_GB2312" panose="02010609030101010101" pitchFamily="49" charset="-122"/>
              </a:rPr>
              <a:t>可以了解</a:t>
            </a:r>
            <a:r>
              <a:rPr lang="zh-CN" altLang="en-US" sz="2400" b="1" dirty="0" smtClean="0">
                <a:solidFill>
                  <a:srgbClr val="FF0000"/>
                </a:solidFill>
                <a:latin typeface="楷体_GB2312" panose="02010609030101010101" pitchFamily="49" charset="-122"/>
                <a:ea typeface="楷体_GB2312" panose="02010609030101010101" pitchFamily="49" charset="-122"/>
              </a:rPr>
              <a:t>某作者</a:t>
            </a:r>
            <a:r>
              <a:rPr lang="zh-CN" altLang="en-US" sz="2400" dirty="0" smtClean="0">
                <a:solidFill>
                  <a:srgbClr val="000000"/>
                </a:solidFill>
                <a:latin typeface="楷体_GB2312" panose="02010609030101010101" pitchFamily="49" charset="-122"/>
                <a:ea typeface="楷体_GB2312" panose="02010609030101010101" pitchFamily="49" charset="-122"/>
              </a:rPr>
              <a:t>、</a:t>
            </a:r>
            <a:r>
              <a:rPr lang="zh-CN" altLang="en-US" sz="2400" b="1" dirty="0" smtClean="0">
                <a:solidFill>
                  <a:srgbClr val="FF0000"/>
                </a:solidFill>
                <a:latin typeface="楷体_GB2312" panose="02010609030101010101" pitchFamily="49" charset="-122"/>
                <a:ea typeface="楷体_GB2312" panose="02010609030101010101" pitchFamily="49" charset="-122"/>
              </a:rPr>
              <a:t>某期刊论文</a:t>
            </a:r>
            <a:r>
              <a:rPr lang="zh-CN" altLang="en-US" sz="2400" dirty="0" smtClean="0">
                <a:solidFill>
                  <a:srgbClr val="000000"/>
                </a:solidFill>
                <a:latin typeface="楷体_GB2312" panose="02010609030101010101" pitchFamily="49" charset="-122"/>
                <a:ea typeface="楷体_GB2312" panose="02010609030101010101" pitchFamily="49" charset="-122"/>
              </a:rPr>
              <a:t>（书籍、专利）</a:t>
            </a:r>
            <a:r>
              <a:rPr lang="zh-CN" altLang="en-US" sz="2400" dirty="0" smtClean="0">
                <a:solidFill>
                  <a:srgbClr val="FF0000"/>
                </a:solidFill>
                <a:latin typeface="楷体_GB2312" panose="02010609030101010101" pitchFamily="49" charset="-122"/>
                <a:ea typeface="楷体_GB2312" panose="02010609030101010101" pitchFamily="49" charset="-122"/>
              </a:rPr>
              <a:t>发表以来被引用的情况</a:t>
            </a:r>
            <a:r>
              <a:rPr lang="zh-CN" altLang="en-US" sz="2400" dirty="0" smtClean="0">
                <a:solidFill>
                  <a:srgbClr val="000000"/>
                </a:solidFill>
                <a:latin typeface="楷体_GB2312" panose="02010609030101010101" pitchFamily="49" charset="-122"/>
                <a:ea typeface="楷体_GB2312" panose="02010609030101010101" pitchFamily="49" charset="-122"/>
              </a:rPr>
              <a:t>，以考察论文的重要程度及对相关研究的影响等。</a:t>
            </a:r>
          </a:p>
          <a:p>
            <a:pPr lvl="1">
              <a:lnSpc>
                <a:spcPct val="110000"/>
              </a:lnSpc>
              <a:spcBef>
                <a:spcPts val="600"/>
              </a:spcBef>
              <a:buFont typeface="Wingdings" panose="05000000000000000000" pitchFamily="2" charset="2"/>
              <a:buChar char="ü"/>
            </a:pPr>
            <a:r>
              <a:rPr lang="zh-CN" altLang="en-US" sz="2400" dirty="0" smtClean="0">
                <a:solidFill>
                  <a:srgbClr val="000000"/>
                </a:solidFill>
                <a:latin typeface="楷体_GB2312" panose="02010609030101010101" pitchFamily="49" charset="-122"/>
                <a:ea typeface="楷体_GB2312" panose="02010609030101010101" pitchFamily="49" charset="-122"/>
              </a:rPr>
              <a:t>可检索参考文献的卷、期、页</a:t>
            </a:r>
            <a:r>
              <a:rPr lang="zh-CN" altLang="en-US" dirty="0" smtClean="0">
                <a:solidFill>
                  <a:srgbClr val="000000"/>
                </a:solidFill>
                <a:latin typeface="楷体_GB2312" panose="02010609030101010101" pitchFamily="49" charset="-122"/>
                <a:ea typeface="楷体_GB2312" panose="02010609030101010101" pitchFamily="49" charset="-122"/>
              </a:rPr>
              <a:t>。</a:t>
            </a:r>
          </a:p>
          <a:p>
            <a:pPr marL="457200" lvl="1" indent="0">
              <a:lnSpc>
                <a:spcPct val="110000"/>
              </a:lnSpc>
              <a:spcBef>
                <a:spcPts val="600"/>
              </a:spcBef>
              <a:buNone/>
            </a:pPr>
            <a:endParaRPr lang="zh-CN" altLang="en-US" dirty="0">
              <a:solidFill>
                <a:srgbClr val="000000"/>
              </a:solidFill>
              <a:latin typeface="楷体_GB2312" panose="02010609030101010101" pitchFamily="49" charset="-122"/>
              <a:ea typeface="楷体_GB2312" panose="02010609030101010101" pitchFamily="49" charset="-12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4028990201"/>
              </p:ext>
            </p:extLst>
          </p:nvPr>
        </p:nvGraphicFramePr>
        <p:xfrm>
          <a:off x="190476" y="142852"/>
          <a:ext cx="9047593" cy="4286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1126654" y="332656"/>
            <a:ext cx="8380968" cy="523220"/>
          </a:xfrm>
          <a:prstGeom prst="rect">
            <a:avLst/>
          </a:prstGeom>
          <a:noFill/>
        </p:spPr>
        <p:txBody>
          <a:bodyPr wrap="square" rtlCol="0">
            <a:spAutoFit/>
          </a:bodyPr>
          <a:lstStyle/>
          <a:p>
            <a:r>
              <a:rPr lang="en-US" altLang="zh-CN" sz="2800" b="1" dirty="0" smtClean="0">
                <a:solidFill>
                  <a:srgbClr val="0070C0"/>
                </a:solidFill>
              </a:rPr>
              <a:t> </a:t>
            </a:r>
            <a:r>
              <a:rPr lang="zh-CN" altLang="en-US" sz="2800" b="1" dirty="0" smtClean="0">
                <a:solidFill>
                  <a:srgbClr val="C00000"/>
                </a:solidFill>
              </a:rPr>
              <a:t>高级检索</a:t>
            </a:r>
          </a:p>
        </p:txBody>
      </p:sp>
      <p:sp>
        <p:nvSpPr>
          <p:cNvPr id="8" name="页脚占位符 4"/>
          <p:cNvSpPr>
            <a:spLocks noGrp="1"/>
          </p:cNvSpPr>
          <p:nvPr>
            <p:ph type="ftr" sz="quarter" idx="4294967295"/>
          </p:nvPr>
        </p:nvSpPr>
        <p:spPr>
          <a:xfrm>
            <a:off x="6606511" y="6586879"/>
            <a:ext cx="4989200" cy="23778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mtClean="0">
                <a:solidFill>
                  <a:schemeClr val="bg1"/>
                </a:solidFill>
                <a:latin typeface="Verdana" panose="020B0604030504040204" pitchFamily="34" charset="0"/>
              </a:rPr>
              <a:t>Company Logo</a:t>
            </a:r>
          </a:p>
        </p:txBody>
      </p:sp>
      <p:grpSp>
        <p:nvGrpSpPr>
          <p:cNvPr id="17" name="组合 4"/>
          <p:cNvGrpSpPr/>
          <p:nvPr/>
        </p:nvGrpSpPr>
        <p:grpSpPr>
          <a:xfrm>
            <a:off x="8666640" y="5854960"/>
            <a:ext cx="3428578" cy="931651"/>
            <a:chOff x="6500826" y="5854935"/>
            <a:chExt cx="2571768" cy="931651"/>
          </a:xfrm>
        </p:grpSpPr>
        <p:pic>
          <p:nvPicPr>
            <p:cNvPr id="19" name="Picture 2" descr="C:\Users\SCU-lnqn\Desktop\四川大学图书馆logo.jpg"/>
            <p:cNvPicPr>
              <a:picLocks noChangeAspect="1" noChangeArrowheads="1"/>
            </p:cNvPicPr>
            <p:nvPr/>
          </p:nvPicPr>
          <p:blipFill>
            <a:blip r:embed="rId7" cstate="print"/>
            <a:srcRect l="28000"/>
            <a:stretch>
              <a:fillRect/>
            </a:stretch>
          </p:blipFill>
          <p:spPr bwMode="auto">
            <a:xfrm>
              <a:off x="6500826" y="6242538"/>
              <a:ext cx="1571636" cy="544048"/>
            </a:xfrm>
            <a:prstGeom prst="rect">
              <a:avLst/>
            </a:prstGeom>
            <a:noFill/>
          </p:spPr>
        </p:pic>
        <p:pic>
          <p:nvPicPr>
            <p:cNvPr id="18" name="Picture 2" descr="C:\Users\SCU-lnqn\Desktop\四川大学图书馆logo.jpg"/>
            <p:cNvPicPr>
              <a:picLocks noChangeAspect="1" noChangeArrowheads="1"/>
            </p:cNvPicPr>
            <p:nvPr/>
          </p:nvPicPr>
          <p:blipFill>
            <a:blip r:embed="rId7" cstate="print"/>
            <a:srcRect r="74000"/>
            <a:stretch>
              <a:fillRect/>
            </a:stretch>
          </p:blipFill>
          <p:spPr bwMode="auto">
            <a:xfrm>
              <a:off x="8143900" y="5854935"/>
              <a:ext cx="928694" cy="890261"/>
            </a:xfrm>
            <a:prstGeom prst="rect">
              <a:avLst/>
            </a:prstGeom>
            <a:noFill/>
          </p:spPr>
        </p:pic>
      </p:grpSp>
      <p:pic>
        <p:nvPicPr>
          <p:cNvPr id="20" name="Picture 13"/>
          <p:cNvPicPr>
            <a:picLocks noChangeAspect="1" noChangeArrowheads="1"/>
          </p:cNvPicPr>
          <p:nvPr/>
        </p:nvPicPr>
        <p:blipFill>
          <a:blip r:embed="rId8" cstate="print">
            <a:extLst>
              <a:ext uri="{28A0092B-C50C-407E-A947-70E740481C1C}">
                <a14:useLocalDpi xmlns:a14="http://schemas.microsoft.com/office/drawing/2010/main" val="0"/>
              </a:ext>
            </a:extLst>
          </a:blip>
          <a:srcRect r="1938" b="13953"/>
          <a:stretch>
            <a:fillRect/>
          </a:stretch>
        </p:blipFill>
        <p:spPr bwMode="auto">
          <a:xfrm>
            <a:off x="484295" y="1380476"/>
            <a:ext cx="9834832" cy="485786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21" name="Rectangle 11"/>
          <p:cNvSpPr>
            <a:spLocks noChangeArrowheads="1"/>
          </p:cNvSpPr>
          <p:nvPr/>
        </p:nvSpPr>
        <p:spPr bwMode="auto">
          <a:xfrm>
            <a:off x="597144" y="2412025"/>
            <a:ext cx="3879043" cy="331367"/>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r>
              <a:rPr lang="zh-CN" altLang="en-US" sz="1400" dirty="0" smtClean="0">
                <a:solidFill>
                  <a:srgbClr val="FF0000"/>
                </a:solidFill>
                <a:ea typeface="宋体" panose="02010600030101010101" pitchFamily="2" charset="-122"/>
              </a:rPr>
              <a:t>自行输入检索式，可参考“示例”</a:t>
            </a:r>
            <a:endParaRPr lang="zh-CN" altLang="en-US" sz="1400" dirty="0">
              <a:solidFill>
                <a:srgbClr val="FF0000"/>
              </a:solidFill>
              <a:ea typeface="宋体" panose="02010600030101010101" pitchFamily="2" charset="-122"/>
            </a:endParaRPr>
          </a:p>
        </p:txBody>
      </p:sp>
      <p:sp>
        <p:nvSpPr>
          <p:cNvPr id="22" name="Rectangle 11"/>
          <p:cNvSpPr>
            <a:spLocks noChangeArrowheads="1"/>
          </p:cNvSpPr>
          <p:nvPr/>
        </p:nvSpPr>
        <p:spPr bwMode="auto">
          <a:xfrm>
            <a:off x="566195" y="3384000"/>
            <a:ext cx="1261074" cy="579756"/>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panose="02010600030101010101" pitchFamily="2" charset="-122"/>
            </a:endParaRPr>
          </a:p>
        </p:txBody>
      </p:sp>
      <p:sp>
        <p:nvSpPr>
          <p:cNvPr id="23" name="线形标注 1 22"/>
          <p:cNvSpPr/>
          <p:nvPr/>
        </p:nvSpPr>
        <p:spPr>
          <a:xfrm>
            <a:off x="1827300" y="4080303"/>
            <a:ext cx="1202407" cy="788880"/>
          </a:xfrm>
          <a:prstGeom prst="borderCallout1">
            <a:avLst>
              <a:gd name="adj1" fmla="val 45541"/>
              <a:gd name="adj2" fmla="val 266"/>
              <a:gd name="adj3" fmla="val -18515"/>
              <a:gd name="adj4" fmla="val -42578"/>
            </a:avLst>
          </a:prstGeom>
        </p:spPr>
        <p:style>
          <a:lnRef idx="2">
            <a:schemeClr val="accent2"/>
          </a:lnRef>
          <a:fillRef idx="1">
            <a:schemeClr val="lt1"/>
          </a:fillRef>
          <a:effectRef idx="0">
            <a:schemeClr val="accent2"/>
          </a:effectRef>
          <a:fontRef idx="minor">
            <a:schemeClr val="dk1"/>
          </a:fontRef>
        </p:style>
        <p:txBody>
          <a:bodyPr rtlCol="0" anchor="ctr"/>
          <a:lstStyle/>
          <a:p>
            <a:r>
              <a:rPr lang="zh-CN" altLang="en-US" sz="1400" b="1" dirty="0" smtClean="0">
                <a:solidFill>
                  <a:schemeClr val="tx1"/>
                </a:solidFill>
                <a:latin typeface="楷体_GB2312" panose="02010609030101010101" pitchFamily="49" charset="-122"/>
                <a:ea typeface="楷体_GB2312" panose="02010609030101010101" pitchFamily="49" charset="-122"/>
              </a:rPr>
              <a:t>可选择一个或多个语种</a:t>
            </a:r>
          </a:p>
        </p:txBody>
      </p:sp>
      <p:sp>
        <p:nvSpPr>
          <p:cNvPr id="24" name="Rectangle 11"/>
          <p:cNvSpPr>
            <a:spLocks noChangeArrowheads="1"/>
          </p:cNvSpPr>
          <p:nvPr/>
        </p:nvSpPr>
        <p:spPr bwMode="auto">
          <a:xfrm>
            <a:off x="2015737" y="3384000"/>
            <a:ext cx="2111960" cy="579756"/>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panose="02010600030101010101" pitchFamily="2" charset="-122"/>
            </a:endParaRPr>
          </a:p>
        </p:txBody>
      </p:sp>
      <p:sp>
        <p:nvSpPr>
          <p:cNvPr id="25" name="线形标注 1 24"/>
          <p:cNvSpPr/>
          <p:nvPr/>
        </p:nvSpPr>
        <p:spPr>
          <a:xfrm>
            <a:off x="4199334" y="4080303"/>
            <a:ext cx="1202407" cy="788880"/>
          </a:xfrm>
          <a:prstGeom prst="borderCallout1">
            <a:avLst>
              <a:gd name="adj1" fmla="val 45541"/>
              <a:gd name="adj2" fmla="val 266"/>
              <a:gd name="adj3" fmla="val -18515"/>
              <a:gd name="adj4" fmla="val -42578"/>
            </a:avLst>
          </a:prstGeom>
        </p:spPr>
        <p:style>
          <a:lnRef idx="2">
            <a:schemeClr val="accent2"/>
          </a:lnRef>
          <a:fillRef idx="1">
            <a:schemeClr val="lt1"/>
          </a:fillRef>
          <a:effectRef idx="0">
            <a:schemeClr val="accent2"/>
          </a:effectRef>
          <a:fontRef idx="minor">
            <a:schemeClr val="dk1"/>
          </a:fontRef>
        </p:style>
        <p:txBody>
          <a:bodyPr rtlCol="0" anchor="ctr"/>
          <a:lstStyle/>
          <a:p>
            <a:r>
              <a:rPr lang="zh-CN" altLang="en-US" sz="1400" b="1" dirty="0" smtClean="0">
                <a:solidFill>
                  <a:schemeClr val="tx1"/>
                </a:solidFill>
                <a:latin typeface="楷体_GB2312" panose="02010609030101010101" pitchFamily="49" charset="-122"/>
                <a:ea typeface="楷体_GB2312" panose="02010609030101010101" pitchFamily="49" charset="-122"/>
              </a:rPr>
              <a:t>可选择一种或多种文献类型</a:t>
            </a:r>
          </a:p>
        </p:txBody>
      </p:sp>
      <p:sp>
        <p:nvSpPr>
          <p:cNvPr id="28" name="线形标注 1 27"/>
          <p:cNvSpPr/>
          <p:nvPr/>
        </p:nvSpPr>
        <p:spPr>
          <a:xfrm>
            <a:off x="5401713" y="5633854"/>
            <a:ext cx="1077488" cy="537996"/>
          </a:xfrm>
          <a:prstGeom prst="borderCallout1">
            <a:avLst>
              <a:gd name="adj1" fmla="val 45541"/>
              <a:gd name="adj2" fmla="val 266"/>
              <a:gd name="adj3" fmla="val 80010"/>
              <a:gd name="adj4" fmla="val -72993"/>
            </a:avLst>
          </a:prstGeom>
        </p:spPr>
        <p:style>
          <a:lnRef idx="2">
            <a:schemeClr val="accent2"/>
          </a:lnRef>
          <a:fillRef idx="1">
            <a:schemeClr val="lt1"/>
          </a:fillRef>
          <a:effectRef idx="0">
            <a:schemeClr val="accent2"/>
          </a:effectRef>
          <a:fontRef idx="minor">
            <a:schemeClr val="dk1"/>
          </a:fontRef>
        </p:style>
        <p:txBody>
          <a:bodyPr rtlCol="0" anchor="ctr"/>
          <a:lstStyle/>
          <a:p>
            <a:r>
              <a:rPr lang="zh-CN" altLang="en-US" sz="1400" b="1" dirty="0" smtClean="0">
                <a:solidFill>
                  <a:schemeClr val="tx1"/>
                </a:solidFill>
                <a:latin typeface="楷体_GB2312" panose="02010609030101010101" pitchFamily="49" charset="-122"/>
                <a:ea typeface="楷体_GB2312" panose="02010609030101010101" pitchFamily="49" charset="-122"/>
              </a:rPr>
              <a:t>选择子数据库</a:t>
            </a:r>
          </a:p>
        </p:txBody>
      </p:sp>
      <p:sp>
        <p:nvSpPr>
          <p:cNvPr id="29" name="Rectangle 11"/>
          <p:cNvSpPr>
            <a:spLocks noChangeArrowheads="1"/>
          </p:cNvSpPr>
          <p:nvPr/>
        </p:nvSpPr>
        <p:spPr bwMode="auto">
          <a:xfrm>
            <a:off x="7304515" y="2229846"/>
            <a:ext cx="3014610" cy="1532806"/>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panose="02010600030101010101" pitchFamily="2" charset="-122"/>
            </a:endParaRPr>
          </a:p>
        </p:txBody>
      </p:sp>
      <p:sp>
        <p:nvSpPr>
          <p:cNvPr id="30" name="线形标注 1 29"/>
          <p:cNvSpPr/>
          <p:nvPr/>
        </p:nvSpPr>
        <p:spPr>
          <a:xfrm>
            <a:off x="9054921" y="4080303"/>
            <a:ext cx="1202407" cy="394440"/>
          </a:xfrm>
          <a:prstGeom prst="borderCallout1">
            <a:avLst>
              <a:gd name="adj1" fmla="val 45541"/>
              <a:gd name="adj2" fmla="val 266"/>
              <a:gd name="adj3" fmla="val -76471"/>
              <a:gd name="adj4" fmla="val -34130"/>
            </a:avLst>
          </a:prstGeom>
        </p:spPr>
        <p:style>
          <a:lnRef idx="2">
            <a:schemeClr val="accent2"/>
          </a:lnRef>
          <a:fillRef idx="1">
            <a:schemeClr val="lt1"/>
          </a:fillRef>
          <a:effectRef idx="0">
            <a:schemeClr val="accent2"/>
          </a:effectRef>
          <a:fontRef idx="minor">
            <a:schemeClr val="dk1"/>
          </a:fontRef>
        </p:style>
        <p:txBody>
          <a:bodyPr rtlCol="0" anchor="ctr"/>
          <a:lstStyle/>
          <a:p>
            <a:r>
              <a:rPr lang="zh-CN" altLang="en-US" sz="1400" b="1" dirty="0" smtClean="0">
                <a:solidFill>
                  <a:schemeClr val="tx1"/>
                </a:solidFill>
                <a:latin typeface="楷体_GB2312" panose="02010609030101010101" pitchFamily="49" charset="-122"/>
                <a:ea typeface="楷体_GB2312" panose="02010609030101010101" pitchFamily="49" charset="-122"/>
              </a:rPr>
              <a:t>字段代码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strips(downRight)">
                                      <p:cBhvr>
                                        <p:cTn id="11" dur="500"/>
                                        <p:tgtEl>
                                          <p:spTgt spid="2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par>
                          <p:cTn id="16" fill="hold">
                            <p:stCondLst>
                              <p:cond delay="1500"/>
                            </p:stCondLst>
                            <p:childTnLst>
                              <p:par>
                                <p:cTn id="17" presetID="18" presetClass="entr" presetSubtype="6"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strips(downRight)">
                                      <p:cBhvr>
                                        <p:cTn id="19" dur="500"/>
                                        <p:tgtEl>
                                          <p:spTgt spid="2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par>
                          <p:cTn id="24" fill="hold">
                            <p:stCondLst>
                              <p:cond delay="2500"/>
                            </p:stCondLst>
                            <p:childTnLst>
                              <p:par>
                                <p:cTn id="25" presetID="18" presetClass="entr" presetSubtype="6" fill="hold" grpId="0"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strips(downRight)">
                                      <p:cBhvr>
                                        <p:cTn id="27" dur="500"/>
                                        <p:tgtEl>
                                          <p:spTgt spid="30"/>
                                        </p:tgtEl>
                                      </p:cBhvr>
                                    </p:animEffect>
                                  </p:childTnLst>
                                </p:cTn>
                              </p:par>
                            </p:childTnLst>
                          </p:cTn>
                        </p:par>
                        <p:par>
                          <p:cTn id="28" fill="hold">
                            <p:stCondLst>
                              <p:cond delay="3000"/>
                            </p:stCondLst>
                            <p:childTnLst>
                              <p:par>
                                <p:cTn id="29" presetID="18" presetClass="entr" presetSubtype="3" fill="hold" grpId="0"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strips(upRight)">
                                      <p:cBhvr>
                                        <p:cTn id="3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8" grpId="0" animBg="1"/>
      <p:bldP spid="29" grpId="0" animBg="1"/>
      <p:bldP spid="3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4"/>
          <p:cNvGrpSpPr/>
          <p:nvPr/>
        </p:nvGrpSpPr>
        <p:grpSpPr>
          <a:xfrm>
            <a:off x="8666640" y="5854960"/>
            <a:ext cx="3428578" cy="931651"/>
            <a:chOff x="6500826" y="5854935"/>
            <a:chExt cx="2571768" cy="931651"/>
          </a:xfrm>
        </p:grpSpPr>
        <p:pic>
          <p:nvPicPr>
            <p:cNvPr id="4" name="Picture 2" descr="C:\Users\SCU-lnqn\Desktop\四川大学图书馆logo.jpg"/>
            <p:cNvPicPr>
              <a:picLocks noChangeAspect="1" noChangeArrowheads="1"/>
            </p:cNvPicPr>
            <p:nvPr/>
          </p:nvPicPr>
          <p:blipFill>
            <a:blip r:embed="rId2" cstate="print"/>
            <a:srcRect r="74000"/>
            <a:stretch>
              <a:fillRect/>
            </a:stretch>
          </p:blipFill>
          <p:spPr bwMode="auto">
            <a:xfrm>
              <a:off x="8143900" y="5854935"/>
              <a:ext cx="928694" cy="890261"/>
            </a:xfrm>
            <a:prstGeom prst="rect">
              <a:avLst/>
            </a:prstGeom>
            <a:noFill/>
          </p:spPr>
        </p:pic>
        <p:pic>
          <p:nvPicPr>
            <p:cNvPr id="5" name="Picture 2" descr="C:\Users\SCU-lnqn\Desktop\四川大学图书馆logo.jpg"/>
            <p:cNvPicPr>
              <a:picLocks noChangeAspect="1" noChangeArrowheads="1"/>
            </p:cNvPicPr>
            <p:nvPr/>
          </p:nvPicPr>
          <p:blipFill>
            <a:blip r:embed="rId2" cstate="print"/>
            <a:srcRect l="28000"/>
            <a:stretch>
              <a:fillRect/>
            </a:stretch>
          </p:blipFill>
          <p:spPr bwMode="auto">
            <a:xfrm>
              <a:off x="6500826" y="6242538"/>
              <a:ext cx="1571636" cy="544048"/>
            </a:xfrm>
            <a:prstGeom prst="rect">
              <a:avLst/>
            </a:prstGeom>
            <a:noFill/>
          </p:spPr>
        </p:pic>
      </p:grpSp>
      <p:graphicFrame>
        <p:nvGraphicFramePr>
          <p:cNvPr id="6" name="图示 5"/>
          <p:cNvGraphicFramePr/>
          <p:nvPr>
            <p:extLst>
              <p:ext uri="{D42A27DB-BD31-4B8C-83A1-F6EECF244321}">
                <p14:modId xmlns:p14="http://schemas.microsoft.com/office/powerpoint/2010/main" val="3455258133"/>
              </p:ext>
            </p:extLst>
          </p:nvPr>
        </p:nvGraphicFramePr>
        <p:xfrm>
          <a:off x="190476" y="142852"/>
          <a:ext cx="9047593" cy="428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11"/>
          <p:cNvPicPr>
            <a:picLocks noChangeAspect="1" noChangeArrowheads="1"/>
          </p:cNvPicPr>
          <p:nvPr/>
        </p:nvPicPr>
        <p:blipFill>
          <a:blip r:embed="rId8" cstate="print">
            <a:extLst>
              <a:ext uri="{28A0092B-C50C-407E-A947-70E740481C1C}">
                <a14:useLocalDpi xmlns:a14="http://schemas.microsoft.com/office/drawing/2010/main" val="0"/>
              </a:ext>
            </a:extLst>
          </a:blip>
          <a:srcRect t="25893" b="1892"/>
          <a:stretch>
            <a:fillRect/>
          </a:stretch>
        </p:blipFill>
        <p:spPr bwMode="auto">
          <a:xfrm>
            <a:off x="239318" y="1052736"/>
            <a:ext cx="11759098" cy="3681322"/>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8" name="Rectangle 12"/>
          <p:cNvSpPr>
            <a:spLocks noChangeArrowheads="1"/>
          </p:cNvSpPr>
          <p:nvPr/>
        </p:nvSpPr>
        <p:spPr bwMode="auto">
          <a:xfrm>
            <a:off x="2447278" y="4149080"/>
            <a:ext cx="6048646" cy="1892826"/>
          </a:xfrm>
          <a:prstGeom prst="rect">
            <a:avLst/>
          </a:prstGeom>
          <a:solidFill>
            <a:schemeClr val="bg1"/>
          </a:solidFill>
          <a:ln w="19050" algn="ctr">
            <a:solidFill>
              <a:srgbClr val="FF0000"/>
            </a:solidFill>
            <a:miter lim="800000"/>
          </a:ln>
        </p:spPr>
        <p:txBody>
          <a:bodyPr>
            <a:spAutoFit/>
          </a:bodyPr>
          <a:lstStyle/>
          <a:p>
            <a:pPr>
              <a:lnSpc>
                <a:spcPct val="125000"/>
              </a:lnSpc>
              <a:spcBef>
                <a:spcPct val="20000"/>
              </a:spcBef>
              <a:buClr>
                <a:srgbClr val="CC0099"/>
              </a:buClr>
              <a:buSzPct val="85000"/>
            </a:pPr>
            <a:r>
              <a:rPr lang="zh-CN" altLang="en-US" sz="2400" b="1" dirty="0" smtClean="0">
                <a:solidFill>
                  <a:srgbClr val="0070C0"/>
                </a:solidFill>
                <a:latin typeface="Lucida Sans Unicode" panose="020B0602030504020204" pitchFamily="34" charset="0"/>
                <a:ea typeface="楷体_GB2312" panose="02010609030101010101" pitchFamily="49" charset="-122"/>
              </a:rPr>
              <a:t>检索历史</a:t>
            </a:r>
            <a:endParaRPr lang="en-US" altLang="zh-CN" sz="2400" b="1" dirty="0" smtClean="0">
              <a:latin typeface="Lucida Sans Unicode" panose="020B0602030504020204" pitchFamily="34" charset="0"/>
              <a:ea typeface="楷体_GB2312" panose="02010609030101010101" pitchFamily="49" charset="-122"/>
            </a:endParaRPr>
          </a:p>
          <a:p>
            <a:pPr>
              <a:lnSpc>
                <a:spcPct val="125000"/>
              </a:lnSpc>
              <a:spcBef>
                <a:spcPct val="20000"/>
              </a:spcBef>
              <a:buClr>
                <a:schemeClr val="tx2"/>
              </a:buClr>
              <a:buSzPct val="100000"/>
              <a:buFont typeface="Wingdings" panose="05000000000000000000" pitchFamily="2" charset="2"/>
              <a:buChar char="Ø"/>
            </a:pPr>
            <a:r>
              <a:rPr lang="zh-CN" altLang="en-US" sz="2000" b="1" dirty="0" smtClean="0">
                <a:latin typeface="Lucida Sans Unicode" panose="020B0602030504020204" pitchFamily="34" charset="0"/>
                <a:ea typeface="楷体_GB2312" panose="02010609030101010101" pitchFamily="49" charset="-122"/>
              </a:rPr>
              <a:t>任意</a:t>
            </a:r>
            <a:r>
              <a:rPr lang="zh-CN" altLang="en-US" sz="2000" b="1" dirty="0">
                <a:latin typeface="Lucida Sans Unicode" panose="020B0602030504020204" pitchFamily="34" charset="0"/>
                <a:ea typeface="楷体_GB2312" panose="02010609030101010101" pitchFamily="49" charset="-122"/>
              </a:rPr>
              <a:t>界面点击均可进入；</a:t>
            </a:r>
          </a:p>
          <a:p>
            <a:pPr>
              <a:lnSpc>
                <a:spcPct val="125000"/>
              </a:lnSpc>
              <a:spcBef>
                <a:spcPct val="20000"/>
              </a:spcBef>
              <a:buClr>
                <a:schemeClr val="tx2"/>
              </a:buClr>
              <a:buSzPct val="100000"/>
              <a:buFont typeface="Wingdings" panose="05000000000000000000" pitchFamily="2" charset="2"/>
              <a:buChar char="Ø"/>
            </a:pPr>
            <a:r>
              <a:rPr lang="zh-CN" altLang="en-US" sz="2000" b="1" dirty="0">
                <a:latin typeface="Lucida Sans Unicode" panose="020B0602030504020204" pitchFamily="34" charset="0"/>
                <a:ea typeface="楷体_GB2312" panose="02010609030101010101" pitchFamily="49" charset="-122"/>
              </a:rPr>
              <a:t>检索式间可进行逻辑组配；</a:t>
            </a:r>
          </a:p>
          <a:p>
            <a:pPr>
              <a:lnSpc>
                <a:spcPct val="125000"/>
              </a:lnSpc>
              <a:spcBef>
                <a:spcPct val="20000"/>
              </a:spcBef>
              <a:buClr>
                <a:schemeClr val="tx2"/>
              </a:buClr>
              <a:buSzPct val="100000"/>
              <a:buFont typeface="Wingdings" panose="05000000000000000000" pitchFamily="2" charset="2"/>
              <a:buChar char="Ø"/>
            </a:pPr>
            <a:r>
              <a:rPr lang="zh-CN" altLang="en-US" sz="2000" b="1" dirty="0">
                <a:latin typeface="Lucida Sans Unicode" panose="020B0602030504020204" pitchFamily="34" charset="0"/>
                <a:ea typeface="楷体_GB2312" panose="02010609030101010101" pitchFamily="49" charset="-122"/>
              </a:rPr>
              <a:t>可保存检索历史并创建跟踪。</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4"/>
          <p:cNvGrpSpPr/>
          <p:nvPr/>
        </p:nvGrpSpPr>
        <p:grpSpPr>
          <a:xfrm>
            <a:off x="8666640" y="5854960"/>
            <a:ext cx="3428578" cy="931651"/>
            <a:chOff x="6500826" y="5854935"/>
            <a:chExt cx="2571768" cy="931651"/>
          </a:xfrm>
        </p:grpSpPr>
        <p:pic>
          <p:nvPicPr>
            <p:cNvPr id="4" name="Picture 2" descr="C:\Users\SCU-lnqn\Desktop\四川大学图书馆logo.jpg"/>
            <p:cNvPicPr>
              <a:picLocks noChangeAspect="1" noChangeArrowheads="1"/>
            </p:cNvPicPr>
            <p:nvPr/>
          </p:nvPicPr>
          <p:blipFill>
            <a:blip r:embed="rId2" cstate="print"/>
            <a:srcRect r="74000"/>
            <a:stretch>
              <a:fillRect/>
            </a:stretch>
          </p:blipFill>
          <p:spPr bwMode="auto">
            <a:xfrm>
              <a:off x="8143900" y="5854935"/>
              <a:ext cx="928694" cy="890261"/>
            </a:xfrm>
            <a:prstGeom prst="rect">
              <a:avLst/>
            </a:prstGeom>
            <a:noFill/>
          </p:spPr>
        </p:pic>
        <p:pic>
          <p:nvPicPr>
            <p:cNvPr id="5" name="Picture 2" descr="C:\Users\SCU-lnqn\Desktop\四川大学图书馆logo.jpg"/>
            <p:cNvPicPr>
              <a:picLocks noChangeAspect="1" noChangeArrowheads="1"/>
            </p:cNvPicPr>
            <p:nvPr/>
          </p:nvPicPr>
          <p:blipFill>
            <a:blip r:embed="rId2" cstate="print"/>
            <a:srcRect l="28000"/>
            <a:stretch>
              <a:fillRect/>
            </a:stretch>
          </p:blipFill>
          <p:spPr bwMode="auto">
            <a:xfrm>
              <a:off x="6500826" y="6242538"/>
              <a:ext cx="1571636" cy="544048"/>
            </a:xfrm>
            <a:prstGeom prst="rect">
              <a:avLst/>
            </a:prstGeom>
            <a:noFill/>
          </p:spPr>
        </p:pic>
      </p:grpSp>
      <p:graphicFrame>
        <p:nvGraphicFramePr>
          <p:cNvPr id="7" name="图示 6"/>
          <p:cNvGraphicFramePr/>
          <p:nvPr>
            <p:extLst>
              <p:ext uri="{D42A27DB-BD31-4B8C-83A1-F6EECF244321}">
                <p14:modId xmlns:p14="http://schemas.microsoft.com/office/powerpoint/2010/main" val="847084345"/>
              </p:ext>
            </p:extLst>
          </p:nvPr>
        </p:nvGraphicFramePr>
        <p:xfrm>
          <a:off x="190476" y="142852"/>
          <a:ext cx="9047593" cy="428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1054677" y="332679"/>
            <a:ext cx="11403045" cy="4847481"/>
          </a:xfrm>
          <a:prstGeom prst="rect">
            <a:avLst/>
          </a:prstGeom>
          <a:noFill/>
        </p:spPr>
        <p:txBody>
          <a:bodyPr wrap="square" rtlCol="0">
            <a:spAutoFit/>
          </a:bodyPr>
          <a:lstStyle/>
          <a:p>
            <a:pPr>
              <a:spcAft>
                <a:spcPts val="1200"/>
              </a:spcAft>
            </a:pPr>
            <a:r>
              <a:rPr lang="zh-CN" altLang="en-US" sz="2800" b="1" dirty="0" smtClean="0">
                <a:solidFill>
                  <a:srgbClr val="C00000"/>
                </a:solidFill>
              </a:rPr>
              <a:t>检索结果浏览和处理</a:t>
            </a:r>
            <a:endParaRPr lang="en-US" altLang="zh-CN" sz="2800" b="1" dirty="0" smtClean="0">
              <a:solidFill>
                <a:srgbClr val="C00000"/>
              </a:solidFill>
            </a:endParaRPr>
          </a:p>
          <a:p>
            <a:pPr>
              <a:spcAft>
                <a:spcPts val="1200"/>
              </a:spcAft>
            </a:pPr>
            <a:endParaRPr lang="en-US" altLang="zh-CN" sz="3200" b="1" dirty="0" smtClean="0">
              <a:solidFill>
                <a:srgbClr val="0070C0"/>
              </a:solidFill>
            </a:endParaRPr>
          </a:p>
          <a:p>
            <a:pPr lvl="1">
              <a:spcBef>
                <a:spcPts val="600"/>
              </a:spcBef>
              <a:spcAft>
                <a:spcPts val="600"/>
              </a:spcAft>
              <a:buFont typeface="Wingdings" panose="05000000000000000000" pitchFamily="2" charset="2"/>
              <a:buChar char="p"/>
            </a:pPr>
            <a:r>
              <a:rPr lang="zh-CN" altLang="en-US" sz="3600" dirty="0" smtClean="0"/>
              <a:t>记录显示格式</a:t>
            </a:r>
            <a:endParaRPr lang="en-US" altLang="zh-CN" sz="3600" dirty="0" smtClean="0"/>
          </a:p>
          <a:p>
            <a:pPr lvl="1">
              <a:spcBef>
                <a:spcPts val="600"/>
              </a:spcBef>
              <a:spcAft>
                <a:spcPts val="600"/>
              </a:spcAft>
              <a:buFont typeface="Wingdings" panose="05000000000000000000" pitchFamily="2" charset="2"/>
              <a:buChar char="p"/>
            </a:pPr>
            <a:r>
              <a:rPr lang="zh-CN" altLang="en-US" sz="3600" dirty="0" smtClean="0"/>
              <a:t>检索结果排序（</a:t>
            </a:r>
            <a:r>
              <a:rPr lang="en-US" altLang="zh-CN" sz="3600" dirty="0" smtClean="0"/>
              <a:t>Sort by</a:t>
            </a:r>
            <a:r>
              <a:rPr lang="zh-CN" altLang="en-US" sz="3600" dirty="0" smtClean="0"/>
              <a:t>）</a:t>
            </a:r>
          </a:p>
          <a:p>
            <a:pPr lvl="1">
              <a:spcBef>
                <a:spcPts val="600"/>
              </a:spcBef>
              <a:spcAft>
                <a:spcPts val="600"/>
              </a:spcAft>
              <a:buFont typeface="Wingdings" panose="05000000000000000000" pitchFamily="2" charset="2"/>
              <a:buChar char="p"/>
            </a:pPr>
            <a:r>
              <a:rPr lang="zh-CN" altLang="en-US" sz="3600" dirty="0" smtClean="0"/>
              <a:t>精炼检索（</a:t>
            </a:r>
            <a:r>
              <a:rPr lang="en-US" altLang="zh-CN" sz="3600" dirty="0" smtClean="0"/>
              <a:t>Refine Results</a:t>
            </a:r>
            <a:r>
              <a:rPr lang="zh-CN" altLang="en-US" sz="3600" dirty="0" smtClean="0"/>
              <a:t>）</a:t>
            </a:r>
          </a:p>
          <a:p>
            <a:pPr lvl="1">
              <a:spcBef>
                <a:spcPts val="600"/>
              </a:spcBef>
              <a:spcAft>
                <a:spcPts val="600"/>
              </a:spcAft>
              <a:buFont typeface="Wingdings" panose="05000000000000000000" pitchFamily="2" charset="2"/>
              <a:buChar char="p"/>
            </a:pPr>
            <a:r>
              <a:rPr lang="zh-CN" altLang="en-US" sz="3600" dirty="0" smtClean="0"/>
              <a:t>检索结果标记与输出</a:t>
            </a:r>
          </a:p>
          <a:p>
            <a:pPr lvl="1">
              <a:spcBef>
                <a:spcPts val="600"/>
              </a:spcBef>
              <a:spcAft>
                <a:spcPts val="600"/>
              </a:spcAft>
              <a:buFont typeface="Wingdings" panose="05000000000000000000" pitchFamily="2" charset="2"/>
              <a:buChar char="p"/>
            </a:pPr>
            <a:r>
              <a:rPr lang="zh-CN" altLang="en-US" sz="3600" dirty="0" smtClean="0"/>
              <a:t>检索结果分析</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4"/>
          <p:cNvGrpSpPr/>
          <p:nvPr/>
        </p:nvGrpSpPr>
        <p:grpSpPr>
          <a:xfrm>
            <a:off x="8666640" y="5854960"/>
            <a:ext cx="3428578" cy="931651"/>
            <a:chOff x="6500826" y="5854935"/>
            <a:chExt cx="2571768" cy="931651"/>
          </a:xfrm>
        </p:grpSpPr>
        <p:pic>
          <p:nvPicPr>
            <p:cNvPr id="4" name="Picture 2" descr="C:\Users\SCU-lnqn\Desktop\四川大学图书馆logo.jpg"/>
            <p:cNvPicPr>
              <a:picLocks noChangeAspect="1" noChangeArrowheads="1"/>
            </p:cNvPicPr>
            <p:nvPr/>
          </p:nvPicPr>
          <p:blipFill>
            <a:blip r:embed="rId2" cstate="print"/>
            <a:srcRect r="74000"/>
            <a:stretch>
              <a:fillRect/>
            </a:stretch>
          </p:blipFill>
          <p:spPr bwMode="auto">
            <a:xfrm>
              <a:off x="8143900" y="5854935"/>
              <a:ext cx="928694" cy="890261"/>
            </a:xfrm>
            <a:prstGeom prst="rect">
              <a:avLst/>
            </a:prstGeom>
            <a:noFill/>
          </p:spPr>
        </p:pic>
        <p:pic>
          <p:nvPicPr>
            <p:cNvPr id="5" name="Picture 2" descr="C:\Users\SCU-lnqn\Desktop\四川大学图书馆logo.jpg"/>
            <p:cNvPicPr>
              <a:picLocks noChangeAspect="1" noChangeArrowheads="1"/>
            </p:cNvPicPr>
            <p:nvPr/>
          </p:nvPicPr>
          <p:blipFill>
            <a:blip r:embed="rId2" cstate="print"/>
            <a:srcRect l="28000"/>
            <a:stretch>
              <a:fillRect/>
            </a:stretch>
          </p:blipFill>
          <p:spPr bwMode="auto">
            <a:xfrm>
              <a:off x="6500826" y="6242538"/>
              <a:ext cx="1571636" cy="544048"/>
            </a:xfrm>
            <a:prstGeom prst="rect">
              <a:avLst/>
            </a:prstGeom>
            <a:noFill/>
          </p:spPr>
        </p:pic>
      </p:grpSp>
      <p:graphicFrame>
        <p:nvGraphicFramePr>
          <p:cNvPr id="7" name="图示 6"/>
          <p:cNvGraphicFramePr/>
          <p:nvPr>
            <p:extLst>
              <p:ext uri="{D42A27DB-BD31-4B8C-83A1-F6EECF244321}">
                <p14:modId xmlns:p14="http://schemas.microsoft.com/office/powerpoint/2010/main" val="2101635539"/>
              </p:ext>
            </p:extLst>
          </p:nvPr>
        </p:nvGraphicFramePr>
        <p:xfrm>
          <a:off x="190476" y="142852"/>
          <a:ext cx="9047593" cy="428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1072577" y="297565"/>
            <a:ext cx="8380968" cy="954107"/>
          </a:xfrm>
          <a:prstGeom prst="rect">
            <a:avLst/>
          </a:prstGeom>
          <a:noFill/>
        </p:spPr>
        <p:txBody>
          <a:bodyPr wrap="square" rtlCol="0">
            <a:spAutoFit/>
          </a:bodyPr>
          <a:lstStyle/>
          <a:p>
            <a:r>
              <a:rPr lang="zh-CN" altLang="en-US" sz="2800" b="1" dirty="0" smtClean="0">
                <a:solidFill>
                  <a:srgbClr val="C00000"/>
                </a:solidFill>
              </a:rPr>
              <a:t>记录显示格式</a:t>
            </a:r>
          </a:p>
          <a:p>
            <a:pPr>
              <a:buFont typeface="Wingdings" panose="05000000000000000000" pitchFamily="2" charset="2"/>
              <a:buChar char="Ø"/>
            </a:pPr>
            <a:endParaRPr lang="zh-CN" altLang="en-US" sz="2800" b="1" dirty="0" smtClean="0">
              <a:solidFill>
                <a:srgbClr val="0070C0"/>
              </a:solidFill>
            </a:endParaRPr>
          </a:p>
        </p:txBody>
      </p:sp>
      <p:pic>
        <p:nvPicPr>
          <p:cNvPr id="8"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b="24141"/>
          <a:stretch>
            <a:fillRect/>
          </a:stretch>
        </p:blipFill>
        <p:spPr bwMode="auto">
          <a:xfrm>
            <a:off x="369445" y="1411288"/>
            <a:ext cx="10462379" cy="4696422"/>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9" name="Oval 15"/>
          <p:cNvSpPr>
            <a:spLocks noChangeArrowheads="1"/>
          </p:cNvSpPr>
          <p:nvPr/>
        </p:nvSpPr>
        <p:spPr bwMode="auto">
          <a:xfrm>
            <a:off x="278690" y="1464985"/>
            <a:ext cx="1936267" cy="304339"/>
          </a:xfrm>
          <a:prstGeom prst="ellipse">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panose="02010600030101010101" pitchFamily="2" charset="-122"/>
            </a:endParaRPr>
          </a:p>
        </p:txBody>
      </p:sp>
      <p:sp>
        <p:nvSpPr>
          <p:cNvPr id="10" name="Rectangle 16"/>
          <p:cNvSpPr>
            <a:spLocks noChangeArrowheads="1"/>
          </p:cNvSpPr>
          <p:nvPr/>
        </p:nvSpPr>
        <p:spPr bwMode="auto">
          <a:xfrm>
            <a:off x="372799" y="1986414"/>
            <a:ext cx="2677351" cy="794514"/>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panose="02010600030101010101" pitchFamily="2" charset="-122"/>
            </a:endParaRPr>
          </a:p>
        </p:txBody>
      </p:sp>
      <p:pic>
        <p:nvPicPr>
          <p:cNvPr id="13" name="Picture 2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11416" y="1728000"/>
            <a:ext cx="1503296" cy="1416572"/>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14" name="Oval 22"/>
          <p:cNvSpPr>
            <a:spLocks noChangeArrowheads="1"/>
          </p:cNvSpPr>
          <p:nvPr/>
        </p:nvSpPr>
        <p:spPr bwMode="auto">
          <a:xfrm>
            <a:off x="5263060" y="3688763"/>
            <a:ext cx="1731015" cy="245087"/>
          </a:xfrm>
          <a:prstGeom prst="ellipse">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panose="02010600030101010101" pitchFamily="2" charset="-122"/>
            </a:endParaRPr>
          </a:p>
        </p:txBody>
      </p:sp>
      <p:sp>
        <p:nvSpPr>
          <p:cNvPr id="15" name="线形标注 1 14"/>
          <p:cNvSpPr/>
          <p:nvPr/>
        </p:nvSpPr>
        <p:spPr>
          <a:xfrm>
            <a:off x="2673661" y="1411311"/>
            <a:ext cx="1501583" cy="394440"/>
          </a:xfrm>
          <a:prstGeom prst="borderCallout1">
            <a:avLst>
              <a:gd name="adj1" fmla="val 45541"/>
              <a:gd name="adj2" fmla="val 266"/>
              <a:gd name="adj3" fmla="val 50658"/>
              <a:gd name="adj4" fmla="val -34130"/>
            </a:avLst>
          </a:prstGeom>
        </p:spPr>
        <p:style>
          <a:lnRef idx="2">
            <a:schemeClr val="accent2"/>
          </a:lnRef>
          <a:fillRef idx="1">
            <a:schemeClr val="lt1"/>
          </a:fillRef>
          <a:effectRef idx="0">
            <a:schemeClr val="accent2"/>
          </a:effectRef>
          <a:fontRef idx="minor">
            <a:schemeClr val="dk1"/>
          </a:fontRef>
        </p:style>
        <p:txBody>
          <a:bodyPr rtlCol="0" anchor="ctr"/>
          <a:lstStyle/>
          <a:p>
            <a:r>
              <a:rPr lang="zh-CN" altLang="en-US" sz="1400" b="1" dirty="0" smtClean="0">
                <a:solidFill>
                  <a:schemeClr val="tx1"/>
                </a:solidFill>
                <a:latin typeface="楷体_GB2312" panose="02010609030101010101" pitchFamily="49" charset="-122"/>
                <a:ea typeface="楷体_GB2312" panose="02010609030101010101" pitchFamily="49" charset="-122"/>
              </a:rPr>
              <a:t>检索结果数</a:t>
            </a:r>
          </a:p>
        </p:txBody>
      </p:sp>
      <p:sp>
        <p:nvSpPr>
          <p:cNvPr id="16" name="线形标注 1 15"/>
          <p:cNvSpPr/>
          <p:nvPr/>
        </p:nvSpPr>
        <p:spPr>
          <a:xfrm>
            <a:off x="1922900" y="2947375"/>
            <a:ext cx="1292393" cy="394440"/>
          </a:xfrm>
          <a:prstGeom prst="borderCallout1">
            <a:avLst>
              <a:gd name="adj1" fmla="val 45541"/>
              <a:gd name="adj2" fmla="val 266"/>
              <a:gd name="adj3" fmla="val -39080"/>
              <a:gd name="adj4" fmla="val -24964"/>
            </a:avLst>
          </a:prstGeom>
        </p:spPr>
        <p:style>
          <a:lnRef idx="2">
            <a:schemeClr val="accent2"/>
          </a:lnRef>
          <a:fillRef idx="1">
            <a:schemeClr val="lt1"/>
          </a:fillRef>
          <a:effectRef idx="0">
            <a:schemeClr val="accent2"/>
          </a:effectRef>
          <a:fontRef idx="minor">
            <a:schemeClr val="dk1"/>
          </a:fontRef>
        </p:style>
        <p:txBody>
          <a:bodyPr rtlCol="0" anchor="ctr"/>
          <a:lstStyle/>
          <a:p>
            <a:r>
              <a:rPr lang="zh-CN" altLang="en-US" sz="1400" b="1" dirty="0" smtClean="0">
                <a:solidFill>
                  <a:schemeClr val="tx1"/>
                </a:solidFill>
                <a:latin typeface="楷体_GB2312" panose="02010609030101010101" pitchFamily="49" charset="-122"/>
                <a:ea typeface="楷体_GB2312" panose="02010609030101010101" pitchFamily="49" charset="-122"/>
              </a:rPr>
              <a:t>检索策略 </a:t>
            </a:r>
          </a:p>
        </p:txBody>
      </p:sp>
      <p:sp>
        <p:nvSpPr>
          <p:cNvPr id="17" name="线形标注 1 16"/>
          <p:cNvSpPr/>
          <p:nvPr/>
        </p:nvSpPr>
        <p:spPr>
          <a:xfrm>
            <a:off x="6457128" y="857255"/>
            <a:ext cx="1750240" cy="394440"/>
          </a:xfrm>
          <a:prstGeom prst="borderCallout1">
            <a:avLst>
              <a:gd name="adj1" fmla="val 45541"/>
              <a:gd name="adj2" fmla="val 266"/>
              <a:gd name="adj3" fmla="val 170308"/>
              <a:gd name="adj4" fmla="val -43296"/>
            </a:avLst>
          </a:prstGeom>
        </p:spPr>
        <p:style>
          <a:lnRef idx="2">
            <a:schemeClr val="accent2"/>
          </a:lnRef>
          <a:fillRef idx="1">
            <a:schemeClr val="lt1"/>
          </a:fillRef>
          <a:effectRef idx="0">
            <a:schemeClr val="accent2"/>
          </a:effectRef>
          <a:fontRef idx="minor">
            <a:schemeClr val="dk1"/>
          </a:fontRef>
        </p:style>
        <p:txBody>
          <a:bodyPr rtlCol="0" anchor="ctr"/>
          <a:lstStyle/>
          <a:p>
            <a:r>
              <a:rPr lang="zh-CN" altLang="en-US" sz="1400" b="1" dirty="0" smtClean="0">
                <a:solidFill>
                  <a:schemeClr val="tx1"/>
                </a:solidFill>
                <a:latin typeface="楷体_GB2312" panose="02010609030101010101" pitchFamily="49" charset="-122"/>
                <a:ea typeface="楷体_GB2312" panose="02010609030101010101" pitchFamily="49" charset="-122"/>
              </a:rPr>
              <a:t>默认排序方式</a:t>
            </a:r>
          </a:p>
        </p:txBody>
      </p:sp>
      <p:sp>
        <p:nvSpPr>
          <p:cNvPr id="18" name="线形标注 1 17"/>
          <p:cNvSpPr/>
          <p:nvPr/>
        </p:nvSpPr>
        <p:spPr>
          <a:xfrm>
            <a:off x="6457124" y="4149103"/>
            <a:ext cx="1750240" cy="504056"/>
          </a:xfrm>
          <a:prstGeom prst="borderCallout1">
            <a:avLst>
              <a:gd name="adj1" fmla="val 45541"/>
              <a:gd name="adj2" fmla="val 266"/>
              <a:gd name="adj3" fmla="val -39080"/>
              <a:gd name="adj4" fmla="val -24964"/>
            </a:avLst>
          </a:prstGeom>
        </p:spPr>
        <p:style>
          <a:lnRef idx="2">
            <a:schemeClr val="accent2"/>
          </a:lnRef>
          <a:fillRef idx="1">
            <a:schemeClr val="lt1"/>
          </a:fillRef>
          <a:effectRef idx="0">
            <a:schemeClr val="accent2"/>
          </a:effectRef>
          <a:fontRef idx="minor">
            <a:schemeClr val="dk1"/>
          </a:fontRef>
        </p:style>
        <p:txBody>
          <a:bodyPr rtlCol="0" anchor="ctr"/>
          <a:lstStyle/>
          <a:p>
            <a:r>
              <a:rPr lang="zh-CN" altLang="en-US" sz="1400" b="1" dirty="0" smtClean="0">
                <a:solidFill>
                  <a:schemeClr val="tx1"/>
                </a:solidFill>
                <a:latin typeface="楷体_GB2312" panose="02010609030101010101" pitchFamily="49" charset="-122"/>
                <a:ea typeface="楷体_GB2312" panose="02010609030101010101" pitchFamily="49" charset="-122"/>
              </a:rPr>
              <a:t>可链接到文献所在全文库</a:t>
            </a:r>
          </a:p>
        </p:txBody>
      </p:sp>
      <p:sp>
        <p:nvSpPr>
          <p:cNvPr id="19" name="线形标注 1 18"/>
          <p:cNvSpPr/>
          <p:nvPr/>
        </p:nvSpPr>
        <p:spPr>
          <a:xfrm>
            <a:off x="9007045" y="3645026"/>
            <a:ext cx="1750240" cy="374571"/>
          </a:xfrm>
          <a:prstGeom prst="borderCallout1">
            <a:avLst>
              <a:gd name="adj1" fmla="val 45541"/>
              <a:gd name="adj2" fmla="val 266"/>
              <a:gd name="adj3" fmla="val 48698"/>
              <a:gd name="adj4" fmla="val -59789"/>
            </a:avLst>
          </a:prstGeom>
        </p:spPr>
        <p:style>
          <a:lnRef idx="2">
            <a:schemeClr val="accent2"/>
          </a:lnRef>
          <a:fillRef idx="1">
            <a:schemeClr val="lt1"/>
          </a:fillRef>
          <a:effectRef idx="0">
            <a:schemeClr val="accent2"/>
          </a:effectRef>
          <a:fontRef idx="minor">
            <a:schemeClr val="dk1"/>
          </a:fontRef>
        </p:style>
        <p:txBody>
          <a:bodyPr rtlCol="0" anchor="ctr"/>
          <a:lstStyle/>
          <a:p>
            <a:r>
              <a:rPr lang="zh-CN" altLang="en-US" sz="1400" b="1" dirty="0" smtClean="0">
                <a:solidFill>
                  <a:schemeClr val="tx1"/>
                </a:solidFill>
                <a:latin typeface="楷体_GB2312" panose="02010609030101010101" pitchFamily="49" charset="-122"/>
                <a:ea typeface="楷体_GB2312" panose="02010609030101010101" pitchFamily="49" charset="-122"/>
              </a:rPr>
              <a:t>点击查看摘要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8" presetClass="entr" presetSubtype="3"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strips(upRight)">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par>
                          <p:cTn id="15" fill="hold">
                            <p:stCondLst>
                              <p:cond delay="0"/>
                            </p:stCondLst>
                            <p:childTnLst>
                              <p:par>
                                <p:cTn id="16" presetID="18" presetClass="entr" presetSubtype="6" fill="hold" grpId="0"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strips(downRight)">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3"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strips(upRight)">
                                      <p:cBhvr>
                                        <p:cTn id="23" dur="500"/>
                                        <p:tgtEl>
                                          <p:spTgt spid="17"/>
                                        </p:tgtEl>
                                      </p:cBhvr>
                                    </p:animEffect>
                                  </p:childTnLst>
                                </p:cTn>
                              </p:par>
                            </p:childTnLst>
                          </p:cTn>
                        </p:par>
                        <p:par>
                          <p:cTn id="24" fill="hold">
                            <p:stCondLst>
                              <p:cond delay="500"/>
                            </p:stCondLst>
                            <p:childTnLst>
                              <p:par>
                                <p:cTn id="25" presetID="47"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par>
                                <p:cTn id="34" presetID="4" presetClass="exit" presetSubtype="16" fill="hold" nodeType="withEffect">
                                  <p:stCondLst>
                                    <p:cond delay="0"/>
                                  </p:stCondLst>
                                  <p:childTnLst>
                                    <p:animEffect transition="out" filter="box(in)">
                                      <p:cBhvr>
                                        <p:cTn id="35" dur="500"/>
                                        <p:tgtEl>
                                          <p:spTgt spid="13"/>
                                        </p:tgtEl>
                                      </p:cBhvr>
                                    </p:animEffect>
                                    <p:set>
                                      <p:cBhvr>
                                        <p:cTn id="36" dur="1" fill="hold">
                                          <p:stCondLst>
                                            <p:cond delay="499"/>
                                          </p:stCondLst>
                                        </p:cTn>
                                        <p:tgtEl>
                                          <p:spTgt spid="13"/>
                                        </p:tgtEl>
                                        <p:attrNameLst>
                                          <p:attrName>style.visibility</p:attrName>
                                        </p:attrNameLst>
                                      </p:cBhvr>
                                      <p:to>
                                        <p:strVal val="hidden"/>
                                      </p:to>
                                    </p:set>
                                  </p:childTnLst>
                                </p:cTn>
                              </p:par>
                            </p:childTnLst>
                          </p:cTn>
                        </p:par>
                        <p:par>
                          <p:cTn id="37" fill="hold">
                            <p:stCondLst>
                              <p:cond delay="0"/>
                            </p:stCondLst>
                            <p:childTnLst>
                              <p:par>
                                <p:cTn id="38" presetID="18" presetClass="entr" presetSubtype="6"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strips(downRight)">
                                      <p:cBhvr>
                                        <p:cTn id="40" dur="500"/>
                                        <p:tgtEl>
                                          <p:spTgt spid="18"/>
                                        </p:tgtEl>
                                      </p:cBhvr>
                                    </p:animEffect>
                                  </p:childTnLst>
                                </p:cTn>
                              </p:par>
                            </p:childTnLst>
                          </p:cTn>
                        </p:par>
                        <p:par>
                          <p:cTn id="41" fill="hold">
                            <p:stCondLst>
                              <p:cond delay="500"/>
                            </p:stCondLst>
                            <p:childTnLst>
                              <p:par>
                                <p:cTn id="42" presetID="18" presetClass="entr" presetSubtype="6"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strips(downRight)">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4" grpId="0" animBg="1"/>
      <p:bldP spid="15" grpId="0" animBg="1"/>
      <p:bldP spid="16" grpId="0" animBg="1"/>
      <p:bldP spid="17" grpId="0" animBg="1"/>
      <p:bldP spid="18" grpId="0" animBg="1"/>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5"/>
          <p:cNvSpPr txBox="1"/>
          <p:nvPr/>
        </p:nvSpPr>
        <p:spPr>
          <a:xfrm>
            <a:off x="527314" y="1556792"/>
            <a:ext cx="11135788" cy="403244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a:lnSpc>
                <a:spcPct val="120000"/>
              </a:lnSpc>
              <a:buFontTx/>
              <a:buNone/>
              <a:defRPr/>
            </a:pPr>
            <a:r>
              <a:rPr lang="en-US" altLang="zh-CN" sz="2200" dirty="0" smtClean="0">
                <a:latin typeface="Times New Roman" panose="02020603050405020304" pitchFamily="18" charset="0"/>
                <a:ea typeface="楷体_GB2312" panose="02010609030101010101" pitchFamily="49" charset="-122"/>
              </a:rPr>
              <a:t>         </a:t>
            </a:r>
            <a:r>
              <a:rPr lang="en-US" altLang="zh-CN" sz="2200" dirty="0">
                <a:latin typeface="Times New Roman" panose="02020603050405020304" pitchFamily="18" charset="0"/>
                <a:ea typeface="楷体_GB2312" panose="02010609030101010101" pitchFamily="49" charset="-122"/>
              </a:rPr>
              <a:t>SCIE</a:t>
            </a:r>
            <a:r>
              <a:rPr lang="zh-CN" altLang="en-US" sz="2200" dirty="0">
                <a:latin typeface="Times New Roman" panose="02020603050405020304" pitchFamily="18" charset="0"/>
                <a:ea typeface="楷体_GB2312" panose="02010609030101010101" pitchFamily="49" charset="-122"/>
              </a:rPr>
              <a:t>是</a:t>
            </a:r>
            <a:r>
              <a:rPr lang="en-US" altLang="zh-CN" sz="2200" dirty="0">
                <a:latin typeface="Times New Roman" panose="02020603050405020304" pitchFamily="18" charset="0"/>
                <a:ea typeface="楷体_GB2312" panose="02010609030101010101" pitchFamily="49" charset="-122"/>
              </a:rPr>
              <a:t>ISI Web of Science</a:t>
            </a:r>
            <a:r>
              <a:rPr lang="zh-CN" altLang="en-US" sz="2200" dirty="0">
                <a:latin typeface="Times New Roman" panose="02020603050405020304" pitchFamily="18" charset="0"/>
                <a:ea typeface="楷体_GB2312" panose="02010609030101010101" pitchFamily="49" charset="-122"/>
              </a:rPr>
              <a:t>（原</a:t>
            </a:r>
            <a:r>
              <a:rPr lang="en-US" altLang="zh-CN" sz="2200" dirty="0">
                <a:latin typeface="Times New Roman" panose="02020603050405020304" pitchFamily="18" charset="0"/>
                <a:ea typeface="楷体_GB2312" panose="02010609030101010101" pitchFamily="49" charset="-122"/>
              </a:rPr>
              <a:t>Web of </a:t>
            </a:r>
            <a:r>
              <a:rPr lang="en-US" altLang="zh-CN" sz="2200" dirty="0" err="1">
                <a:latin typeface="Times New Roman" panose="02020603050405020304" pitchFamily="18" charset="0"/>
                <a:ea typeface="楷体_GB2312" panose="02010609030101010101" pitchFamily="49" charset="-122"/>
              </a:rPr>
              <a:t>Knowlegde</a:t>
            </a:r>
            <a:r>
              <a:rPr lang="zh-CN" altLang="en-US" sz="2200" dirty="0">
                <a:latin typeface="Times New Roman" panose="02020603050405020304" pitchFamily="18" charset="0"/>
                <a:ea typeface="楷体_GB2312" panose="02010609030101010101" pitchFamily="49" charset="-122"/>
              </a:rPr>
              <a:t>）信息资源整合</a:t>
            </a:r>
            <a:r>
              <a:rPr lang="zh-CN" altLang="en-US" sz="2200" dirty="0" smtClean="0">
                <a:latin typeface="Times New Roman" panose="02020603050405020304" pitchFamily="18" charset="0"/>
                <a:ea typeface="楷体_GB2312" panose="02010609030101010101" pitchFamily="49" charset="-122"/>
              </a:rPr>
              <a:t>平台下面</a:t>
            </a:r>
            <a:r>
              <a:rPr lang="zh-CN" altLang="en-US" sz="2200" dirty="0">
                <a:latin typeface="Times New Roman" panose="02020603050405020304" pitchFamily="18" charset="0"/>
                <a:ea typeface="楷体_GB2312" panose="02010609030101010101" pitchFamily="49" charset="-122"/>
              </a:rPr>
              <a:t>的</a:t>
            </a:r>
            <a:r>
              <a:rPr lang="en-US" altLang="zh-CN" sz="2200" b="1" dirty="0">
                <a:latin typeface="Times New Roman" panose="02020603050405020304" pitchFamily="18" charset="0"/>
                <a:ea typeface="楷体_GB2312" panose="02010609030101010101" pitchFamily="49" charset="-122"/>
              </a:rPr>
              <a:t>Web of Science</a:t>
            </a:r>
            <a:r>
              <a:rPr lang="zh-CN" altLang="en-US" sz="2200" b="1" dirty="0">
                <a:latin typeface="Times New Roman" panose="02020603050405020304" pitchFamily="18" charset="0"/>
                <a:ea typeface="楷体_GB2312" panose="02010609030101010101" pitchFamily="49" charset="-122"/>
              </a:rPr>
              <a:t>核心合集</a:t>
            </a:r>
            <a:r>
              <a:rPr lang="zh-CN" altLang="en-US" sz="2200" dirty="0">
                <a:latin typeface="Times New Roman" panose="02020603050405020304" pitchFamily="18" charset="0"/>
                <a:ea typeface="楷体_GB2312" panose="02010609030101010101" pitchFamily="49" charset="-122"/>
              </a:rPr>
              <a:t>（原</a:t>
            </a:r>
            <a:r>
              <a:rPr lang="en-US" altLang="zh-CN" sz="2200" dirty="0">
                <a:latin typeface="Times New Roman" panose="02020603050405020304" pitchFamily="18" charset="0"/>
                <a:ea typeface="楷体_GB2312" panose="02010609030101010101" pitchFamily="49" charset="-122"/>
              </a:rPr>
              <a:t>Web of </a:t>
            </a:r>
            <a:r>
              <a:rPr lang="en-US" altLang="zh-CN" sz="2200" dirty="0" smtClean="0">
                <a:latin typeface="Times New Roman" panose="02020603050405020304" pitchFamily="18" charset="0"/>
                <a:ea typeface="楷体_GB2312" panose="02010609030101010101" pitchFamily="49" charset="-122"/>
              </a:rPr>
              <a:t>Science</a:t>
            </a:r>
            <a:r>
              <a:rPr lang="zh-CN" altLang="en-US" sz="2200" dirty="0" smtClean="0">
                <a:latin typeface="Times New Roman" panose="02020603050405020304" pitchFamily="18" charset="0"/>
                <a:ea typeface="楷体_GB2312" panose="02010609030101010101" pitchFamily="49" charset="-122"/>
              </a:rPr>
              <a:t>）数据库</a:t>
            </a:r>
            <a:r>
              <a:rPr lang="zh-CN" altLang="en-US" sz="2200" dirty="0">
                <a:latin typeface="Times New Roman" panose="02020603050405020304" pitchFamily="18" charset="0"/>
                <a:ea typeface="楷体_GB2312" panose="02010609030101010101" pitchFamily="49" charset="-122"/>
              </a:rPr>
              <a:t>的</a:t>
            </a:r>
            <a:r>
              <a:rPr lang="zh-CN" altLang="en-US" sz="2200" b="1" dirty="0">
                <a:latin typeface="Times New Roman" panose="02020603050405020304" pitchFamily="18" charset="0"/>
                <a:ea typeface="楷体_GB2312" panose="02010609030101010101" pitchFamily="49" charset="-122"/>
              </a:rPr>
              <a:t>其中一个子库</a:t>
            </a:r>
            <a:r>
              <a:rPr lang="zh-CN" altLang="en-US" sz="2200" dirty="0" smtClean="0">
                <a:latin typeface="Times New Roman" panose="02020603050405020304" pitchFamily="18" charset="0"/>
                <a:ea typeface="楷体_GB2312" panose="02010609030101010101" pitchFamily="49" charset="-122"/>
              </a:rPr>
              <a:t>。</a:t>
            </a:r>
            <a:endParaRPr lang="en-US" altLang="zh-CN" sz="2200" dirty="0" smtClean="0">
              <a:latin typeface="Times New Roman" panose="02020603050405020304" pitchFamily="18" charset="0"/>
              <a:ea typeface="楷体_GB2312" panose="02010609030101010101" pitchFamily="49" charset="-122"/>
            </a:endParaRPr>
          </a:p>
          <a:p>
            <a:pPr marL="0">
              <a:lnSpc>
                <a:spcPct val="120000"/>
              </a:lnSpc>
              <a:buFontTx/>
              <a:buNone/>
              <a:defRPr/>
            </a:pPr>
            <a:r>
              <a:rPr lang="en-US" altLang="zh-CN" sz="2200" dirty="0">
                <a:latin typeface="Times New Roman" panose="02020603050405020304" pitchFamily="18" charset="0"/>
                <a:ea typeface="楷体_GB2312" panose="02010609030101010101" pitchFamily="49" charset="-122"/>
              </a:rPr>
              <a:t> </a:t>
            </a:r>
            <a:r>
              <a:rPr lang="en-US" altLang="zh-CN" sz="2200" dirty="0" smtClean="0">
                <a:latin typeface="Times New Roman" panose="02020603050405020304" pitchFamily="18" charset="0"/>
                <a:ea typeface="楷体_GB2312" panose="02010609030101010101" pitchFamily="49" charset="-122"/>
              </a:rPr>
              <a:t>       ISI </a:t>
            </a:r>
            <a:r>
              <a:rPr lang="en-US" altLang="zh-CN" sz="2200" dirty="0">
                <a:latin typeface="Times New Roman" panose="02020603050405020304" pitchFamily="18" charset="0"/>
                <a:ea typeface="楷体_GB2312" panose="02010609030101010101" pitchFamily="49" charset="-122"/>
              </a:rPr>
              <a:t>Web of </a:t>
            </a:r>
            <a:r>
              <a:rPr lang="en-US" altLang="zh-CN" sz="2200" dirty="0" smtClean="0">
                <a:latin typeface="Times New Roman" panose="02020603050405020304" pitchFamily="18" charset="0"/>
                <a:ea typeface="楷体_GB2312" panose="02010609030101010101" pitchFamily="49" charset="-122"/>
              </a:rPr>
              <a:t>Science</a:t>
            </a:r>
            <a:r>
              <a:rPr lang="zh-CN" altLang="en-US" sz="2200" dirty="0" smtClean="0">
                <a:latin typeface="Times New Roman" panose="02020603050405020304" pitchFamily="18" charset="0"/>
                <a:ea typeface="楷体_GB2312" panose="02010609030101010101" pitchFamily="49" charset="-122"/>
              </a:rPr>
              <a:t>平台</a:t>
            </a:r>
            <a:r>
              <a:rPr lang="zh-CN" altLang="en-US" sz="2200" dirty="0">
                <a:latin typeface="Times New Roman" panose="02020603050405020304" pitchFamily="18" charset="0"/>
                <a:ea typeface="楷体_GB2312" panose="02010609030101010101" pitchFamily="49" charset="-122"/>
              </a:rPr>
              <a:t>以</a:t>
            </a:r>
            <a:r>
              <a:rPr lang="en-US" altLang="zh-CN" sz="2200" b="1" dirty="0">
                <a:solidFill>
                  <a:srgbClr val="FF0000"/>
                </a:solidFill>
                <a:latin typeface="Times New Roman" panose="02020603050405020304" pitchFamily="18" charset="0"/>
                <a:ea typeface="楷体_GB2312" panose="02010609030101010101" pitchFamily="49" charset="-122"/>
              </a:rPr>
              <a:t>Web of Science</a:t>
            </a:r>
            <a:r>
              <a:rPr lang="zh-CN" altLang="en-US" sz="2200" b="1" dirty="0">
                <a:solidFill>
                  <a:srgbClr val="FF0000"/>
                </a:solidFill>
                <a:latin typeface="Times New Roman" panose="02020603050405020304" pitchFamily="18" charset="0"/>
                <a:ea typeface="楷体_GB2312" panose="02010609030101010101" pitchFamily="49" charset="-122"/>
              </a:rPr>
              <a:t>核心合集</a:t>
            </a:r>
            <a:r>
              <a:rPr lang="zh-CN" altLang="en-US" sz="2200" b="1" dirty="0" smtClean="0">
                <a:solidFill>
                  <a:srgbClr val="FF0000"/>
                </a:solidFill>
                <a:latin typeface="Times New Roman" panose="02020603050405020304" pitchFamily="18" charset="0"/>
                <a:ea typeface="楷体_GB2312" panose="02010609030101010101" pitchFamily="49" charset="-122"/>
              </a:rPr>
              <a:t>为核心</a:t>
            </a:r>
            <a:r>
              <a:rPr lang="zh-CN" altLang="en-US" sz="2200" dirty="0" smtClean="0">
                <a:latin typeface="Times New Roman" panose="02020603050405020304" pitchFamily="18" charset="0"/>
                <a:ea typeface="楷体_GB2312" panose="02010609030101010101" pitchFamily="49" charset="-122"/>
              </a:rPr>
              <a:t>，将</a:t>
            </a:r>
            <a:r>
              <a:rPr lang="en-US" altLang="zh-CN" sz="2200" dirty="0" smtClean="0">
                <a:latin typeface="Times New Roman" panose="02020603050405020304" pitchFamily="18" charset="0"/>
                <a:ea typeface="楷体_GB2312" panose="02010609030101010101" pitchFamily="49" charset="-122"/>
              </a:rPr>
              <a:t>Current Contents Connect </a:t>
            </a:r>
            <a:r>
              <a:rPr lang="zh-CN" altLang="en-US" sz="2200" dirty="0" smtClean="0">
                <a:latin typeface="Times New Roman" panose="02020603050405020304" pitchFamily="18" charset="0"/>
                <a:ea typeface="楷体_GB2312" panose="02010609030101010101" pitchFamily="49" charset="-122"/>
              </a:rPr>
              <a:t>、 </a:t>
            </a:r>
            <a:r>
              <a:rPr lang="en-US" altLang="zh-CN" sz="2200" dirty="0" err="1" smtClean="0">
                <a:latin typeface="Times New Roman" panose="02020603050405020304" pitchFamily="18" charset="0"/>
                <a:ea typeface="楷体_GB2312" panose="02010609030101010101" pitchFamily="49" charset="-122"/>
              </a:rPr>
              <a:t>Derwent</a:t>
            </a:r>
            <a:r>
              <a:rPr lang="en-US" altLang="zh-CN" sz="2200" dirty="0" smtClean="0">
                <a:latin typeface="Times New Roman" panose="02020603050405020304" pitchFamily="18" charset="0"/>
                <a:ea typeface="楷体_GB2312" panose="02010609030101010101" pitchFamily="49" charset="-122"/>
              </a:rPr>
              <a:t> Innovations Index</a:t>
            </a:r>
            <a:r>
              <a:rPr lang="zh-CN" altLang="en-US" sz="2200" dirty="0" smtClean="0">
                <a:latin typeface="Times New Roman" panose="02020603050405020304" pitchFamily="18" charset="0"/>
                <a:ea typeface="楷体_GB2312" panose="02010609030101010101" pitchFamily="49" charset="-122"/>
              </a:rPr>
              <a:t>、</a:t>
            </a:r>
            <a:r>
              <a:rPr lang="en-US" altLang="zh-CN" sz="2200" dirty="0" smtClean="0">
                <a:latin typeface="Times New Roman" panose="02020603050405020304" pitchFamily="18" charset="0"/>
                <a:ea typeface="楷体_GB2312" panose="02010609030101010101" pitchFamily="49" charset="-122"/>
              </a:rPr>
              <a:t>BIOSIS Previews</a:t>
            </a:r>
            <a:r>
              <a:rPr lang="zh-CN" altLang="en-US" sz="2200" dirty="0" smtClean="0">
                <a:latin typeface="Times New Roman" panose="02020603050405020304" pitchFamily="18" charset="0"/>
                <a:ea typeface="楷体_GB2312" panose="02010609030101010101" pitchFamily="49" charset="-122"/>
              </a:rPr>
              <a:t>、 </a:t>
            </a:r>
            <a:r>
              <a:rPr lang="en-US" altLang="zh-CN" sz="2200" dirty="0" err="1" smtClean="0">
                <a:latin typeface="Times New Roman" panose="02020603050405020304" pitchFamily="18" charset="0"/>
                <a:ea typeface="楷体_GB2312" panose="02010609030101010101" pitchFamily="49" charset="-122"/>
              </a:rPr>
              <a:t>Inspec</a:t>
            </a:r>
            <a:r>
              <a:rPr lang="en-US" altLang="zh-CN" sz="2200" dirty="0" smtClean="0">
                <a:latin typeface="Times New Roman" panose="02020603050405020304" pitchFamily="18" charset="0"/>
                <a:ea typeface="楷体_GB2312" panose="02010609030101010101" pitchFamily="49" charset="-122"/>
              </a:rPr>
              <a:t> </a:t>
            </a:r>
            <a:r>
              <a:rPr lang="zh-CN" altLang="en-US" sz="2200" dirty="0" smtClean="0">
                <a:latin typeface="Times New Roman" panose="02020603050405020304" pitchFamily="18" charset="0"/>
                <a:ea typeface="楷体_GB2312" panose="02010609030101010101" pitchFamily="49" charset="-122"/>
              </a:rPr>
              <a:t>、 </a:t>
            </a:r>
            <a:r>
              <a:rPr lang="en-US" altLang="zh-CN" sz="2200" dirty="0" smtClean="0">
                <a:latin typeface="Times New Roman" panose="02020603050405020304" pitchFamily="18" charset="0"/>
                <a:ea typeface="楷体_GB2312" panose="02010609030101010101" pitchFamily="49" charset="-122"/>
              </a:rPr>
              <a:t>Medline</a:t>
            </a:r>
            <a:r>
              <a:rPr lang="zh-CN" altLang="en-US" sz="2200" dirty="0" smtClean="0">
                <a:latin typeface="Times New Roman" panose="02020603050405020304" pitchFamily="18" charset="0"/>
                <a:ea typeface="楷体_GB2312" panose="02010609030101010101" pitchFamily="49" charset="-122"/>
              </a:rPr>
              <a:t>、 </a:t>
            </a:r>
            <a:r>
              <a:rPr lang="en-US" altLang="zh-CN" sz="2200" dirty="0" smtClean="0">
                <a:latin typeface="Times New Roman" panose="02020603050405020304" pitchFamily="18" charset="0"/>
                <a:ea typeface="楷体_GB2312" panose="02010609030101010101" pitchFamily="49" charset="-122"/>
              </a:rPr>
              <a:t>Zoological Record</a:t>
            </a:r>
            <a:r>
              <a:rPr lang="zh-CN" altLang="en-US" sz="2200" dirty="0" smtClean="0">
                <a:latin typeface="Times New Roman" panose="02020603050405020304" pitchFamily="18" charset="0"/>
                <a:ea typeface="楷体_GB2312" panose="02010609030101010101" pitchFamily="49" charset="-122"/>
              </a:rPr>
              <a:t>、</a:t>
            </a:r>
            <a:r>
              <a:rPr lang="en-US" altLang="zh-CN" sz="2200" dirty="0">
                <a:solidFill>
                  <a:srgbClr val="0070C0"/>
                </a:solidFill>
                <a:latin typeface="Times New Roman" panose="02020603050405020304" pitchFamily="18" charset="0"/>
                <a:ea typeface="楷体_GB2312" panose="02010609030101010101" pitchFamily="49" charset="-122"/>
              </a:rPr>
              <a:t>Journal  Citation  Reports</a:t>
            </a:r>
            <a:r>
              <a:rPr lang="zh-CN" altLang="en-US" sz="2200" dirty="0" smtClean="0">
                <a:latin typeface="Times New Roman" panose="02020603050405020304" pitchFamily="18" charset="0"/>
                <a:ea typeface="楷体_GB2312" panose="02010609030101010101" pitchFamily="49" charset="-122"/>
              </a:rPr>
              <a:t>等资源整合在一起。</a:t>
            </a:r>
            <a:endParaRPr lang="en-US" altLang="zh-CN" sz="2200" dirty="0" smtClean="0">
              <a:latin typeface="Times New Roman" panose="02020603050405020304" pitchFamily="18" charset="0"/>
              <a:ea typeface="楷体_GB2312" panose="02010609030101010101" pitchFamily="49" charset="-122"/>
            </a:endParaRPr>
          </a:p>
          <a:p>
            <a:pPr marL="0">
              <a:lnSpc>
                <a:spcPct val="120000"/>
              </a:lnSpc>
              <a:buFontTx/>
              <a:buNone/>
              <a:defRPr/>
            </a:pPr>
            <a:r>
              <a:rPr lang="en-US" altLang="zh-CN" sz="2200" dirty="0" smtClean="0">
                <a:latin typeface="Times New Roman" panose="02020603050405020304" pitchFamily="18" charset="0"/>
                <a:ea typeface="楷体_GB2312" panose="02010609030101010101" pitchFamily="49" charset="-122"/>
              </a:rPr>
              <a:t>        </a:t>
            </a:r>
            <a:r>
              <a:rPr lang="zh-CN" altLang="en-US" sz="2200" dirty="0" smtClean="0">
                <a:latin typeface="Times New Roman" panose="02020603050405020304" pitchFamily="18" charset="0"/>
                <a:ea typeface="楷体_GB2312" panose="02010609030101010101" pitchFamily="49" charset="-122"/>
              </a:rPr>
              <a:t>可以检索关于自然科学、工程技术、生物医学、社会科学、艺术与人文等多个高质量、可靠性强的学术信息，内容包括文献编目信息、参考文献（引文）、作者、摘要等一系列参考信息，是信息领域内最全面的综合性多学科文献数据库</a:t>
            </a:r>
            <a:r>
              <a:rPr lang="zh-CN" altLang="en-US" sz="2200" dirty="0" smtClean="0">
                <a:latin typeface="楷体_GB2312" panose="02010609030101010101" pitchFamily="49" charset="-122"/>
                <a:ea typeface="楷体_GB2312" panose="02010609030101010101" pitchFamily="49" charset="-122"/>
              </a:rPr>
              <a:t>。</a:t>
            </a:r>
          </a:p>
          <a:p>
            <a:pPr>
              <a:buFont typeface="Arial" panose="020B0604020202020204" pitchFamily="34" charset="0"/>
              <a:buNone/>
              <a:defRPr/>
            </a:pPr>
            <a:endParaRPr lang="zh-CN" altLang="en-US" dirty="0"/>
          </a:p>
        </p:txBody>
      </p:sp>
      <p:graphicFrame>
        <p:nvGraphicFramePr>
          <p:cNvPr id="3" name="图示 2"/>
          <p:cNvGraphicFramePr/>
          <p:nvPr>
            <p:extLst>
              <p:ext uri="{D42A27DB-BD31-4B8C-83A1-F6EECF244321}">
                <p14:modId xmlns:p14="http://schemas.microsoft.com/office/powerpoint/2010/main" val="580416072"/>
              </p:ext>
            </p:extLst>
          </p:nvPr>
        </p:nvGraphicFramePr>
        <p:xfrm>
          <a:off x="190476" y="214337"/>
          <a:ext cx="9047593" cy="4286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4" name="组合 3"/>
          <p:cNvGrpSpPr/>
          <p:nvPr/>
        </p:nvGrpSpPr>
        <p:grpSpPr>
          <a:xfrm>
            <a:off x="8666640" y="5854960"/>
            <a:ext cx="3428578" cy="931651"/>
            <a:chOff x="6500826" y="5854935"/>
            <a:chExt cx="2571768" cy="931651"/>
          </a:xfrm>
        </p:grpSpPr>
        <p:pic>
          <p:nvPicPr>
            <p:cNvPr id="5" name="Picture 2" descr="C:\Users\SCU-lnqn\Desktop\四川大学图书馆logo.jpg"/>
            <p:cNvPicPr>
              <a:picLocks noChangeAspect="1" noChangeArrowheads="1"/>
            </p:cNvPicPr>
            <p:nvPr/>
          </p:nvPicPr>
          <p:blipFill>
            <a:blip r:embed="rId7" cstate="print"/>
            <a:srcRect r="74000"/>
            <a:stretch>
              <a:fillRect/>
            </a:stretch>
          </p:blipFill>
          <p:spPr bwMode="auto">
            <a:xfrm>
              <a:off x="8143900" y="5854935"/>
              <a:ext cx="928694" cy="890261"/>
            </a:xfrm>
            <a:prstGeom prst="rect">
              <a:avLst/>
            </a:prstGeom>
            <a:noFill/>
          </p:spPr>
        </p:pic>
        <p:pic>
          <p:nvPicPr>
            <p:cNvPr id="6" name="Picture 2" descr="C:\Users\SCU-lnqn\Desktop\四川大学图书馆logo.jpg"/>
            <p:cNvPicPr>
              <a:picLocks noChangeAspect="1" noChangeArrowheads="1"/>
            </p:cNvPicPr>
            <p:nvPr/>
          </p:nvPicPr>
          <p:blipFill>
            <a:blip r:embed="rId7" cstate="print"/>
            <a:srcRect l="28000"/>
            <a:stretch>
              <a:fillRect/>
            </a:stretch>
          </p:blipFill>
          <p:spPr bwMode="auto">
            <a:xfrm>
              <a:off x="6500826" y="6242538"/>
              <a:ext cx="1571636" cy="544048"/>
            </a:xfrm>
            <a:prstGeom prst="rect">
              <a:avLst/>
            </a:prstGeom>
            <a:noFill/>
          </p:spPr>
        </p:pic>
      </p:grpSp>
      <p:sp>
        <p:nvSpPr>
          <p:cNvPr id="7" name="TextBox 6"/>
          <p:cNvSpPr txBox="1"/>
          <p:nvPr/>
        </p:nvSpPr>
        <p:spPr>
          <a:xfrm>
            <a:off x="1037858" y="332656"/>
            <a:ext cx="5238105" cy="523220"/>
          </a:xfrm>
          <a:prstGeom prst="rect">
            <a:avLst/>
          </a:prstGeom>
          <a:noFill/>
        </p:spPr>
        <p:txBody>
          <a:bodyPr wrap="square" rtlCol="0">
            <a:spAutoFit/>
          </a:bodyPr>
          <a:lstStyle/>
          <a:p>
            <a:r>
              <a:rPr lang="zh-CN" altLang="en-US" sz="2800" b="1" dirty="0">
                <a:solidFill>
                  <a:srgbClr val="C00000"/>
                </a:solidFill>
              </a:rPr>
              <a:t>概要</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4"/>
          <p:cNvGrpSpPr/>
          <p:nvPr/>
        </p:nvGrpSpPr>
        <p:grpSpPr>
          <a:xfrm>
            <a:off x="8666640" y="5854960"/>
            <a:ext cx="3428578" cy="931651"/>
            <a:chOff x="6500826" y="5854935"/>
            <a:chExt cx="2571768" cy="931651"/>
          </a:xfrm>
        </p:grpSpPr>
        <p:pic>
          <p:nvPicPr>
            <p:cNvPr id="4" name="Picture 2" descr="C:\Users\SCU-lnqn\Desktop\四川大学图书馆logo.jpg"/>
            <p:cNvPicPr>
              <a:picLocks noChangeAspect="1" noChangeArrowheads="1"/>
            </p:cNvPicPr>
            <p:nvPr/>
          </p:nvPicPr>
          <p:blipFill>
            <a:blip r:embed="rId2" cstate="print"/>
            <a:srcRect r="74000"/>
            <a:stretch>
              <a:fillRect/>
            </a:stretch>
          </p:blipFill>
          <p:spPr bwMode="auto">
            <a:xfrm>
              <a:off x="8143900" y="5854935"/>
              <a:ext cx="928694" cy="890261"/>
            </a:xfrm>
            <a:prstGeom prst="rect">
              <a:avLst/>
            </a:prstGeom>
            <a:noFill/>
          </p:spPr>
        </p:pic>
        <p:pic>
          <p:nvPicPr>
            <p:cNvPr id="5" name="Picture 2" descr="C:\Users\SCU-lnqn\Desktop\四川大学图书馆logo.jpg"/>
            <p:cNvPicPr>
              <a:picLocks noChangeAspect="1" noChangeArrowheads="1"/>
            </p:cNvPicPr>
            <p:nvPr/>
          </p:nvPicPr>
          <p:blipFill>
            <a:blip r:embed="rId2" cstate="print"/>
            <a:srcRect l="28000"/>
            <a:stretch>
              <a:fillRect/>
            </a:stretch>
          </p:blipFill>
          <p:spPr bwMode="auto">
            <a:xfrm>
              <a:off x="6500826" y="6242538"/>
              <a:ext cx="1571636" cy="544048"/>
            </a:xfrm>
            <a:prstGeom prst="rect">
              <a:avLst/>
            </a:prstGeom>
            <a:noFill/>
          </p:spPr>
        </p:pic>
      </p:grpSp>
      <p:graphicFrame>
        <p:nvGraphicFramePr>
          <p:cNvPr id="7" name="图示 6"/>
          <p:cNvGraphicFramePr/>
          <p:nvPr>
            <p:extLst>
              <p:ext uri="{D42A27DB-BD31-4B8C-83A1-F6EECF244321}">
                <p14:modId xmlns:p14="http://schemas.microsoft.com/office/powerpoint/2010/main" val="554864948"/>
              </p:ext>
            </p:extLst>
          </p:nvPr>
        </p:nvGraphicFramePr>
        <p:xfrm>
          <a:off x="190476" y="142852"/>
          <a:ext cx="9047593" cy="428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b="12129"/>
          <a:stretch>
            <a:fillRect/>
          </a:stretch>
        </p:blipFill>
        <p:spPr bwMode="auto">
          <a:xfrm>
            <a:off x="369550" y="1411200"/>
            <a:ext cx="10223128" cy="4648934"/>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8" name="Oval 16">
            <a:hlinkClick r:id="rId9" action="ppaction://hlinksldjump"/>
          </p:cNvPr>
          <p:cNvSpPr>
            <a:spLocks noChangeArrowheads="1"/>
          </p:cNvSpPr>
          <p:nvPr/>
        </p:nvSpPr>
        <p:spPr bwMode="auto">
          <a:xfrm>
            <a:off x="7823205" y="2816960"/>
            <a:ext cx="1534383" cy="252000"/>
          </a:xfrm>
          <a:prstGeom prst="ellipse">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panose="02010600030101010101" pitchFamily="2" charset="-122"/>
            </a:endParaRPr>
          </a:p>
        </p:txBody>
      </p:sp>
      <p:sp>
        <p:nvSpPr>
          <p:cNvPr id="13" name="TextBox 12"/>
          <p:cNvSpPr txBox="1"/>
          <p:nvPr/>
        </p:nvSpPr>
        <p:spPr>
          <a:xfrm>
            <a:off x="1002093" y="226832"/>
            <a:ext cx="8380968" cy="954107"/>
          </a:xfrm>
          <a:prstGeom prst="rect">
            <a:avLst/>
          </a:prstGeom>
          <a:noFill/>
        </p:spPr>
        <p:txBody>
          <a:bodyPr wrap="square" rtlCol="0">
            <a:spAutoFit/>
          </a:bodyPr>
          <a:lstStyle/>
          <a:p>
            <a:r>
              <a:rPr lang="zh-CN" altLang="en-US" sz="2800" b="1" dirty="0" smtClean="0">
                <a:solidFill>
                  <a:srgbClr val="C00000"/>
                </a:solidFill>
              </a:rPr>
              <a:t>记录显示格式</a:t>
            </a:r>
          </a:p>
          <a:p>
            <a:pPr>
              <a:buFont typeface="Wingdings" panose="05000000000000000000" pitchFamily="2" charset="2"/>
              <a:buChar char="Ø"/>
            </a:pPr>
            <a:endParaRPr lang="zh-CN" altLang="en-US" sz="2800" b="1" dirty="0" smtClean="0">
              <a:solidFill>
                <a:srgbClr val="0070C0"/>
              </a:solidFill>
            </a:endParaRPr>
          </a:p>
        </p:txBody>
      </p:sp>
      <p:sp>
        <p:nvSpPr>
          <p:cNvPr id="14" name="Oval 16">
            <a:hlinkClick r:id="rId9" action="ppaction://hlinksldjump"/>
          </p:cNvPr>
          <p:cNvSpPr>
            <a:spLocks noChangeArrowheads="1"/>
          </p:cNvSpPr>
          <p:nvPr/>
        </p:nvSpPr>
        <p:spPr bwMode="auto">
          <a:xfrm>
            <a:off x="7823205" y="3032984"/>
            <a:ext cx="1534383" cy="252000"/>
          </a:xfrm>
          <a:prstGeom prst="ellipse">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panose="02010600030101010101" pitchFamily="2" charset="-122"/>
            </a:endParaRPr>
          </a:p>
        </p:txBody>
      </p:sp>
      <p:sp>
        <p:nvSpPr>
          <p:cNvPr id="15" name="Oval 16">
            <a:hlinkClick r:id="rId9" action="ppaction://hlinksldjump"/>
          </p:cNvPr>
          <p:cNvSpPr>
            <a:spLocks noChangeArrowheads="1"/>
          </p:cNvSpPr>
          <p:nvPr/>
        </p:nvSpPr>
        <p:spPr bwMode="auto">
          <a:xfrm>
            <a:off x="7823175" y="3420002"/>
            <a:ext cx="1891087" cy="270635"/>
          </a:xfrm>
          <a:prstGeom prst="ellipse">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panose="02010600030101010101" pitchFamily="2" charset="-122"/>
            </a:endParaRPr>
          </a:p>
        </p:txBody>
      </p:sp>
      <p:sp>
        <p:nvSpPr>
          <p:cNvPr id="16" name="线形标注 1 15"/>
          <p:cNvSpPr/>
          <p:nvPr/>
        </p:nvSpPr>
        <p:spPr>
          <a:xfrm>
            <a:off x="5711217" y="2312904"/>
            <a:ext cx="1750240" cy="504056"/>
          </a:xfrm>
          <a:prstGeom prst="borderCallout1">
            <a:avLst>
              <a:gd name="adj1" fmla="val 48467"/>
              <a:gd name="adj2" fmla="val 100247"/>
              <a:gd name="adj3" fmla="val 113069"/>
              <a:gd name="adj4" fmla="val 122199"/>
            </a:avLst>
          </a:prstGeom>
        </p:spPr>
        <p:style>
          <a:lnRef idx="2">
            <a:schemeClr val="accent2"/>
          </a:lnRef>
          <a:fillRef idx="1">
            <a:schemeClr val="lt1"/>
          </a:fillRef>
          <a:effectRef idx="0">
            <a:schemeClr val="accent2"/>
          </a:effectRef>
          <a:fontRef idx="minor">
            <a:schemeClr val="dk1"/>
          </a:fontRef>
        </p:style>
        <p:txBody>
          <a:bodyPr rtlCol="0" anchor="ctr"/>
          <a:lstStyle/>
          <a:p>
            <a:r>
              <a:rPr lang="zh-CN" altLang="en-US" sz="1400" b="1" dirty="0" smtClean="0">
                <a:solidFill>
                  <a:schemeClr val="tx1"/>
                </a:solidFill>
                <a:latin typeface="楷体_GB2312" panose="02010609030101010101" pitchFamily="49" charset="-122"/>
                <a:ea typeface="楷体_GB2312" panose="02010609030101010101" pitchFamily="49" charset="-122"/>
              </a:rPr>
              <a:t>查找施引文献</a:t>
            </a:r>
          </a:p>
          <a:p>
            <a:r>
              <a:rPr lang="zh-CN" altLang="en-US" sz="1400" b="1" dirty="0" smtClean="0">
                <a:solidFill>
                  <a:schemeClr val="tx1"/>
                </a:solidFill>
                <a:latin typeface="楷体_GB2312" panose="02010609030101010101" pitchFamily="49" charset="-122"/>
                <a:ea typeface="楷体_GB2312" panose="02010609030101010101" pitchFamily="49" charset="-122"/>
              </a:rPr>
              <a:t>（越查越新）</a:t>
            </a:r>
          </a:p>
        </p:txBody>
      </p:sp>
      <p:sp>
        <p:nvSpPr>
          <p:cNvPr id="17" name="线形标注 1 16"/>
          <p:cNvSpPr/>
          <p:nvPr/>
        </p:nvSpPr>
        <p:spPr>
          <a:xfrm>
            <a:off x="5711217" y="3068960"/>
            <a:ext cx="1750240" cy="504056"/>
          </a:xfrm>
          <a:prstGeom prst="borderCallout1">
            <a:avLst>
              <a:gd name="adj1" fmla="val 48467"/>
              <a:gd name="adj2" fmla="val 100247"/>
              <a:gd name="adj3" fmla="val 25290"/>
              <a:gd name="adj4" fmla="val 124445"/>
            </a:avLst>
          </a:prstGeom>
        </p:spPr>
        <p:style>
          <a:lnRef idx="2">
            <a:schemeClr val="accent2"/>
          </a:lnRef>
          <a:fillRef idx="1">
            <a:schemeClr val="lt1"/>
          </a:fillRef>
          <a:effectRef idx="0">
            <a:schemeClr val="accent2"/>
          </a:effectRef>
          <a:fontRef idx="minor">
            <a:schemeClr val="dk1"/>
          </a:fontRef>
        </p:style>
        <p:txBody>
          <a:bodyPr rtlCol="0" anchor="ctr"/>
          <a:lstStyle/>
          <a:p>
            <a:r>
              <a:rPr kumimoji="1" lang="zh-CN" altLang="en-US" sz="1400" b="1" dirty="0" smtClean="0">
                <a:solidFill>
                  <a:srgbClr val="000000"/>
                </a:solidFill>
                <a:ea typeface="楷体_GB2312" panose="02010609030101010101" pitchFamily="49" charset="-122"/>
              </a:rPr>
              <a:t>查找参考文献（越查越旧），</a:t>
            </a:r>
            <a:endParaRPr lang="zh-CN" altLang="en-US" sz="1400" b="1" dirty="0" smtClean="0">
              <a:solidFill>
                <a:schemeClr val="tx1"/>
              </a:solidFill>
              <a:latin typeface="楷体_GB2312" panose="02010609030101010101" pitchFamily="49" charset="-122"/>
              <a:ea typeface="楷体_GB2312" panose="02010609030101010101" pitchFamily="49" charset="-122"/>
            </a:endParaRPr>
          </a:p>
        </p:txBody>
      </p:sp>
      <p:sp>
        <p:nvSpPr>
          <p:cNvPr id="18" name="线形标注 1 17"/>
          <p:cNvSpPr/>
          <p:nvPr/>
        </p:nvSpPr>
        <p:spPr>
          <a:xfrm>
            <a:off x="5716803" y="3789040"/>
            <a:ext cx="1750240" cy="504056"/>
          </a:xfrm>
          <a:prstGeom prst="borderCallout1">
            <a:avLst>
              <a:gd name="adj1" fmla="val 48467"/>
              <a:gd name="adj2" fmla="val 100247"/>
              <a:gd name="adj3" fmla="val -30400"/>
              <a:gd name="adj4" fmla="val 125644"/>
            </a:avLst>
          </a:prstGeom>
        </p:spPr>
        <p:style>
          <a:lnRef idx="2">
            <a:schemeClr val="accent2"/>
          </a:lnRef>
          <a:fillRef idx="1">
            <a:schemeClr val="lt1"/>
          </a:fillRef>
          <a:effectRef idx="0">
            <a:schemeClr val="accent2"/>
          </a:effectRef>
          <a:fontRef idx="minor">
            <a:schemeClr val="dk1"/>
          </a:fontRef>
        </p:style>
        <p:txBody>
          <a:bodyPr rtlCol="0" anchor="ctr"/>
          <a:lstStyle/>
          <a:p>
            <a:r>
              <a:rPr kumimoji="1" lang="zh-CN" altLang="en-US" sz="1400" b="1" dirty="0" smtClean="0">
                <a:solidFill>
                  <a:srgbClr val="000000"/>
                </a:solidFill>
                <a:ea typeface="楷体_GB2312" panose="02010609030101010101" pitchFamily="49" charset="-122"/>
              </a:rPr>
              <a:t>查看相关记录，查看引证关系</a:t>
            </a:r>
            <a:endParaRPr kumimoji="1" lang="zh-CN" altLang="en-US" sz="1400" b="1" dirty="0">
              <a:solidFill>
                <a:srgbClr val="000000"/>
              </a:solidFill>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8" presetClass="entr" presetSubtype="9"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strips(upLeft)">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500"/>
                            </p:stCondLst>
                            <p:childTnLst>
                              <p:par>
                                <p:cTn id="18" presetID="18" presetClass="entr" presetSubtype="9"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strips(upLeft)">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par>
                          <p:cTn id="26" fill="hold">
                            <p:stCondLst>
                              <p:cond delay="500"/>
                            </p:stCondLst>
                            <p:childTnLst>
                              <p:par>
                                <p:cTn id="27" presetID="18" presetClass="entr" presetSubtype="12"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strips(downLeft)">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5" grpId="0" animBg="1"/>
      <p:bldP spid="16" grpId="0" animBg="1"/>
      <p:bldP spid="17" grpId="0" animBg="1"/>
      <p:bldP spid="1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4"/>
          <p:cNvGrpSpPr/>
          <p:nvPr/>
        </p:nvGrpSpPr>
        <p:grpSpPr>
          <a:xfrm>
            <a:off x="8666640" y="5854960"/>
            <a:ext cx="3428578" cy="931651"/>
            <a:chOff x="6500826" y="5854935"/>
            <a:chExt cx="2571768" cy="931651"/>
          </a:xfrm>
        </p:grpSpPr>
        <p:pic>
          <p:nvPicPr>
            <p:cNvPr id="4" name="Picture 2" descr="C:\Users\SCU-lnqn\Desktop\四川大学图书馆logo.jpg"/>
            <p:cNvPicPr>
              <a:picLocks noChangeAspect="1" noChangeArrowheads="1"/>
            </p:cNvPicPr>
            <p:nvPr/>
          </p:nvPicPr>
          <p:blipFill>
            <a:blip r:embed="rId2" cstate="print"/>
            <a:srcRect r="74000"/>
            <a:stretch>
              <a:fillRect/>
            </a:stretch>
          </p:blipFill>
          <p:spPr bwMode="auto">
            <a:xfrm>
              <a:off x="8143900" y="5854935"/>
              <a:ext cx="928694" cy="890261"/>
            </a:xfrm>
            <a:prstGeom prst="rect">
              <a:avLst/>
            </a:prstGeom>
            <a:noFill/>
          </p:spPr>
        </p:pic>
        <p:pic>
          <p:nvPicPr>
            <p:cNvPr id="5" name="Picture 2" descr="C:\Users\SCU-lnqn\Desktop\四川大学图书馆logo.jpg"/>
            <p:cNvPicPr>
              <a:picLocks noChangeAspect="1" noChangeArrowheads="1"/>
            </p:cNvPicPr>
            <p:nvPr/>
          </p:nvPicPr>
          <p:blipFill>
            <a:blip r:embed="rId2" cstate="print"/>
            <a:srcRect l="28000"/>
            <a:stretch>
              <a:fillRect/>
            </a:stretch>
          </p:blipFill>
          <p:spPr bwMode="auto">
            <a:xfrm>
              <a:off x="6500826" y="6242538"/>
              <a:ext cx="1571636" cy="544048"/>
            </a:xfrm>
            <a:prstGeom prst="rect">
              <a:avLst/>
            </a:prstGeom>
            <a:noFill/>
          </p:spPr>
        </p:pic>
      </p:grpSp>
      <p:graphicFrame>
        <p:nvGraphicFramePr>
          <p:cNvPr id="7" name="图示 6"/>
          <p:cNvGraphicFramePr/>
          <p:nvPr>
            <p:extLst>
              <p:ext uri="{D42A27DB-BD31-4B8C-83A1-F6EECF244321}">
                <p14:modId xmlns:p14="http://schemas.microsoft.com/office/powerpoint/2010/main" val="2347542799"/>
              </p:ext>
            </p:extLst>
          </p:nvPr>
        </p:nvGraphicFramePr>
        <p:xfrm>
          <a:off x="190476" y="142852"/>
          <a:ext cx="9047593" cy="428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b="20111"/>
          <a:stretch>
            <a:fillRect/>
          </a:stretch>
        </p:blipFill>
        <p:spPr bwMode="auto">
          <a:xfrm>
            <a:off x="527314" y="1473250"/>
            <a:ext cx="9948300" cy="4641849"/>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8" name="Oval 6"/>
          <p:cNvSpPr>
            <a:spLocks noChangeArrowheads="1"/>
          </p:cNvSpPr>
          <p:nvPr/>
        </p:nvSpPr>
        <p:spPr bwMode="auto">
          <a:xfrm>
            <a:off x="527315" y="1872000"/>
            <a:ext cx="1439973" cy="324000"/>
          </a:xfrm>
          <a:prstGeom prst="ellipse">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panose="02010600030101010101" pitchFamily="2" charset="-122"/>
            </a:endParaRPr>
          </a:p>
        </p:txBody>
      </p:sp>
      <p:sp>
        <p:nvSpPr>
          <p:cNvPr id="9" name="TextBox 8"/>
          <p:cNvSpPr txBox="1"/>
          <p:nvPr/>
        </p:nvSpPr>
        <p:spPr>
          <a:xfrm>
            <a:off x="1029834" y="192108"/>
            <a:ext cx="8380968" cy="954107"/>
          </a:xfrm>
          <a:prstGeom prst="rect">
            <a:avLst/>
          </a:prstGeom>
          <a:noFill/>
        </p:spPr>
        <p:txBody>
          <a:bodyPr wrap="square" rtlCol="0">
            <a:spAutoFit/>
          </a:bodyPr>
          <a:lstStyle/>
          <a:p>
            <a:r>
              <a:rPr lang="zh-CN" altLang="en-US" sz="2800" b="1" dirty="0" smtClean="0">
                <a:solidFill>
                  <a:srgbClr val="C00000"/>
                </a:solidFill>
              </a:rPr>
              <a:t>记录显示格式</a:t>
            </a:r>
            <a:r>
              <a:rPr lang="en-US" altLang="zh-CN" sz="2800" b="1" dirty="0" smtClean="0">
                <a:solidFill>
                  <a:srgbClr val="C00000"/>
                </a:solidFill>
              </a:rPr>
              <a:t>——</a:t>
            </a:r>
            <a:r>
              <a:rPr lang="zh-CN" altLang="en-US" sz="2800" b="1" dirty="0" smtClean="0">
                <a:solidFill>
                  <a:srgbClr val="C00000"/>
                </a:solidFill>
              </a:rPr>
              <a:t>施引文献</a:t>
            </a:r>
          </a:p>
          <a:p>
            <a:pPr>
              <a:buFont typeface="Wingdings" panose="05000000000000000000" pitchFamily="2" charset="2"/>
              <a:buChar char="Ø"/>
            </a:pPr>
            <a:endParaRPr lang="zh-CN" altLang="en-US" sz="2800" b="1" dirty="0" smtClean="0">
              <a:solidFill>
                <a:srgbClr val="0070C0"/>
              </a:solidFill>
            </a:endParaRPr>
          </a:p>
        </p:txBody>
      </p:sp>
      <p:sp>
        <p:nvSpPr>
          <p:cNvPr id="10" name="线形标注 1 9"/>
          <p:cNvSpPr/>
          <p:nvPr/>
        </p:nvSpPr>
        <p:spPr>
          <a:xfrm>
            <a:off x="3311260" y="2852959"/>
            <a:ext cx="1909058" cy="792088"/>
          </a:xfrm>
          <a:prstGeom prst="borderCallout1">
            <a:avLst>
              <a:gd name="adj1" fmla="val 56026"/>
              <a:gd name="adj2" fmla="val -5678"/>
              <a:gd name="adj3" fmla="val -100292"/>
              <a:gd name="adj4" fmla="val -72110"/>
            </a:avLst>
          </a:prstGeom>
        </p:spPr>
        <p:style>
          <a:lnRef idx="2">
            <a:schemeClr val="accent2"/>
          </a:lnRef>
          <a:fillRef idx="1">
            <a:schemeClr val="lt1"/>
          </a:fillRef>
          <a:effectRef idx="0">
            <a:schemeClr val="accent2"/>
          </a:effectRef>
          <a:fontRef idx="minor">
            <a:schemeClr val="dk1"/>
          </a:fontRef>
        </p:style>
        <p:txBody>
          <a:bodyPr rtlCol="0" anchor="ctr"/>
          <a:lstStyle/>
          <a:p>
            <a:r>
              <a:rPr lang="zh-CN" altLang="en-US" sz="1400" b="1" dirty="0" smtClean="0">
                <a:solidFill>
                  <a:schemeClr val="tx1"/>
                </a:solidFill>
                <a:latin typeface="楷体_GB2312" panose="02010609030101010101" pitchFamily="49" charset="-122"/>
                <a:ea typeface="楷体_GB2312" panose="02010609030101010101" pitchFamily="49" charset="-122"/>
              </a:rPr>
              <a:t>查看该文献被哪些文章引用了，</a:t>
            </a:r>
            <a:r>
              <a:rPr lang="zh-CN" altLang="en-US" sz="1400" b="1" dirty="0" smtClean="0">
                <a:solidFill>
                  <a:srgbClr val="FF0000"/>
                </a:solidFill>
                <a:latin typeface="楷体_GB2312" panose="02010609030101010101" pitchFamily="49" charset="-122"/>
                <a:ea typeface="楷体_GB2312" panose="02010609030101010101" pitchFamily="49" charset="-122"/>
              </a:rPr>
              <a:t>寻找新文献</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downRigh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4"/>
          <p:cNvGrpSpPr/>
          <p:nvPr/>
        </p:nvGrpSpPr>
        <p:grpSpPr>
          <a:xfrm>
            <a:off x="8666640" y="5854960"/>
            <a:ext cx="3428578" cy="931651"/>
            <a:chOff x="6500826" y="5854935"/>
            <a:chExt cx="2571768" cy="931651"/>
          </a:xfrm>
        </p:grpSpPr>
        <p:pic>
          <p:nvPicPr>
            <p:cNvPr id="4" name="Picture 2" descr="C:\Users\SCU-lnqn\Desktop\四川大学图书馆logo.jpg"/>
            <p:cNvPicPr>
              <a:picLocks noChangeAspect="1" noChangeArrowheads="1"/>
            </p:cNvPicPr>
            <p:nvPr/>
          </p:nvPicPr>
          <p:blipFill>
            <a:blip r:embed="rId2" cstate="print"/>
            <a:srcRect r="74000"/>
            <a:stretch>
              <a:fillRect/>
            </a:stretch>
          </p:blipFill>
          <p:spPr bwMode="auto">
            <a:xfrm>
              <a:off x="8143900" y="5854935"/>
              <a:ext cx="928694" cy="890261"/>
            </a:xfrm>
            <a:prstGeom prst="rect">
              <a:avLst/>
            </a:prstGeom>
            <a:noFill/>
          </p:spPr>
        </p:pic>
        <p:pic>
          <p:nvPicPr>
            <p:cNvPr id="5" name="Picture 2" descr="C:\Users\SCU-lnqn\Desktop\四川大学图书馆logo.jpg"/>
            <p:cNvPicPr>
              <a:picLocks noChangeAspect="1" noChangeArrowheads="1"/>
            </p:cNvPicPr>
            <p:nvPr/>
          </p:nvPicPr>
          <p:blipFill>
            <a:blip r:embed="rId2" cstate="print"/>
            <a:srcRect l="28000"/>
            <a:stretch>
              <a:fillRect/>
            </a:stretch>
          </p:blipFill>
          <p:spPr bwMode="auto">
            <a:xfrm>
              <a:off x="6500826" y="6242538"/>
              <a:ext cx="1571636" cy="544048"/>
            </a:xfrm>
            <a:prstGeom prst="rect">
              <a:avLst/>
            </a:prstGeom>
            <a:noFill/>
          </p:spPr>
        </p:pic>
      </p:grpSp>
      <p:graphicFrame>
        <p:nvGraphicFramePr>
          <p:cNvPr id="7" name="图示 6"/>
          <p:cNvGraphicFramePr/>
          <p:nvPr>
            <p:extLst>
              <p:ext uri="{D42A27DB-BD31-4B8C-83A1-F6EECF244321}">
                <p14:modId xmlns:p14="http://schemas.microsoft.com/office/powerpoint/2010/main" val="2738280027"/>
              </p:ext>
            </p:extLst>
          </p:nvPr>
        </p:nvGraphicFramePr>
        <p:xfrm>
          <a:off x="190476" y="142852"/>
          <a:ext cx="9047593" cy="428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1198662" y="260671"/>
            <a:ext cx="8380968" cy="954107"/>
          </a:xfrm>
          <a:prstGeom prst="rect">
            <a:avLst/>
          </a:prstGeom>
          <a:noFill/>
        </p:spPr>
        <p:txBody>
          <a:bodyPr wrap="square" rtlCol="0">
            <a:spAutoFit/>
          </a:bodyPr>
          <a:lstStyle/>
          <a:p>
            <a:r>
              <a:rPr lang="zh-CN" altLang="en-US" sz="2800" b="1" dirty="0" smtClean="0">
                <a:solidFill>
                  <a:srgbClr val="C00000"/>
                </a:solidFill>
              </a:rPr>
              <a:t>记录显示格式</a:t>
            </a:r>
            <a:r>
              <a:rPr lang="en-US" altLang="zh-CN" sz="2800" b="1" dirty="0" smtClean="0">
                <a:solidFill>
                  <a:srgbClr val="C00000"/>
                </a:solidFill>
              </a:rPr>
              <a:t>——</a:t>
            </a:r>
            <a:r>
              <a:rPr lang="zh-CN" altLang="en-US" sz="2800" b="1" dirty="0">
                <a:solidFill>
                  <a:srgbClr val="C00000"/>
                </a:solidFill>
              </a:rPr>
              <a:t>参考</a:t>
            </a:r>
            <a:r>
              <a:rPr lang="zh-CN" altLang="en-US" sz="2800" b="1" dirty="0" smtClean="0">
                <a:solidFill>
                  <a:srgbClr val="C00000"/>
                </a:solidFill>
              </a:rPr>
              <a:t>文献</a:t>
            </a:r>
          </a:p>
          <a:p>
            <a:pPr>
              <a:buFont typeface="Wingdings" panose="05000000000000000000" pitchFamily="2" charset="2"/>
              <a:buChar char="Ø"/>
            </a:pPr>
            <a:endParaRPr lang="zh-CN" altLang="en-US" sz="2800" b="1" dirty="0" smtClean="0">
              <a:solidFill>
                <a:srgbClr val="0070C0"/>
              </a:solidFill>
            </a:endParaRPr>
          </a:p>
        </p:txBody>
      </p:sp>
      <p:pic>
        <p:nvPicPr>
          <p:cNvPr id="8"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b="6711"/>
          <a:stretch>
            <a:fillRect/>
          </a:stretch>
        </p:blipFill>
        <p:spPr bwMode="auto">
          <a:xfrm>
            <a:off x="527316" y="1556817"/>
            <a:ext cx="9993620" cy="4636907"/>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9" name="Oval 6"/>
          <p:cNvSpPr>
            <a:spLocks noChangeArrowheads="1"/>
          </p:cNvSpPr>
          <p:nvPr/>
        </p:nvSpPr>
        <p:spPr bwMode="auto">
          <a:xfrm>
            <a:off x="431944" y="1625055"/>
            <a:ext cx="2255706" cy="324000"/>
          </a:xfrm>
          <a:prstGeom prst="ellipse">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panose="02010600030101010101" pitchFamily="2" charset="-122"/>
            </a:endParaRPr>
          </a:p>
        </p:txBody>
      </p:sp>
      <p:sp>
        <p:nvSpPr>
          <p:cNvPr id="10" name="线形标注 1 9"/>
          <p:cNvSpPr/>
          <p:nvPr/>
        </p:nvSpPr>
        <p:spPr>
          <a:xfrm>
            <a:off x="3311260" y="2852959"/>
            <a:ext cx="1909058" cy="792088"/>
          </a:xfrm>
          <a:prstGeom prst="borderCallout1">
            <a:avLst>
              <a:gd name="adj1" fmla="val 56026"/>
              <a:gd name="adj2" fmla="val -5678"/>
              <a:gd name="adj3" fmla="val -100292"/>
              <a:gd name="adj4" fmla="val -72110"/>
            </a:avLst>
          </a:prstGeom>
        </p:spPr>
        <p:style>
          <a:lnRef idx="2">
            <a:schemeClr val="accent2"/>
          </a:lnRef>
          <a:fillRef idx="1">
            <a:schemeClr val="lt1"/>
          </a:fillRef>
          <a:effectRef idx="0">
            <a:schemeClr val="accent2"/>
          </a:effectRef>
          <a:fontRef idx="minor">
            <a:schemeClr val="dk1"/>
          </a:fontRef>
        </p:style>
        <p:txBody>
          <a:bodyPr rtlCol="0" anchor="ctr"/>
          <a:lstStyle/>
          <a:p>
            <a:r>
              <a:rPr lang="zh-CN" altLang="en-US" sz="1400" b="1" dirty="0" smtClean="0">
                <a:solidFill>
                  <a:schemeClr val="tx1"/>
                </a:solidFill>
                <a:latin typeface="楷体_GB2312" panose="02010609030101010101" pitchFamily="49" charset="-122"/>
                <a:ea typeface="楷体_GB2312" panose="02010609030101010101" pitchFamily="49" charset="-122"/>
              </a:rPr>
              <a:t>查看该文献写作时引用了哪些文献，</a:t>
            </a:r>
            <a:r>
              <a:rPr lang="zh-CN" altLang="en-US" sz="1400" b="1" dirty="0" smtClean="0">
                <a:solidFill>
                  <a:srgbClr val="FF0000"/>
                </a:solidFill>
                <a:latin typeface="楷体_GB2312" panose="02010609030101010101" pitchFamily="49" charset="-122"/>
                <a:ea typeface="楷体_GB2312" panose="02010609030101010101" pitchFamily="49" charset="-122"/>
              </a:rPr>
              <a:t>追溯老文献</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downRigh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4"/>
          <p:cNvGrpSpPr/>
          <p:nvPr/>
        </p:nvGrpSpPr>
        <p:grpSpPr>
          <a:xfrm>
            <a:off x="8666640" y="5854960"/>
            <a:ext cx="3428578" cy="931651"/>
            <a:chOff x="6500826" y="5854935"/>
            <a:chExt cx="2571768" cy="931651"/>
          </a:xfrm>
        </p:grpSpPr>
        <p:pic>
          <p:nvPicPr>
            <p:cNvPr id="4" name="Picture 2" descr="C:\Users\SCU-lnqn\Desktop\四川大学图书馆logo.jpg"/>
            <p:cNvPicPr>
              <a:picLocks noChangeAspect="1" noChangeArrowheads="1"/>
            </p:cNvPicPr>
            <p:nvPr/>
          </p:nvPicPr>
          <p:blipFill>
            <a:blip r:embed="rId2" cstate="print"/>
            <a:srcRect r="74000"/>
            <a:stretch>
              <a:fillRect/>
            </a:stretch>
          </p:blipFill>
          <p:spPr bwMode="auto">
            <a:xfrm>
              <a:off x="8143900" y="5854935"/>
              <a:ext cx="928694" cy="890261"/>
            </a:xfrm>
            <a:prstGeom prst="rect">
              <a:avLst/>
            </a:prstGeom>
            <a:noFill/>
          </p:spPr>
        </p:pic>
        <p:pic>
          <p:nvPicPr>
            <p:cNvPr id="5" name="Picture 2" descr="C:\Users\SCU-lnqn\Desktop\四川大学图书馆logo.jpg"/>
            <p:cNvPicPr>
              <a:picLocks noChangeAspect="1" noChangeArrowheads="1"/>
            </p:cNvPicPr>
            <p:nvPr/>
          </p:nvPicPr>
          <p:blipFill>
            <a:blip r:embed="rId2" cstate="print"/>
            <a:srcRect l="28000"/>
            <a:stretch>
              <a:fillRect/>
            </a:stretch>
          </p:blipFill>
          <p:spPr bwMode="auto">
            <a:xfrm>
              <a:off x="6500826" y="6242538"/>
              <a:ext cx="1571636" cy="544048"/>
            </a:xfrm>
            <a:prstGeom prst="rect">
              <a:avLst/>
            </a:prstGeom>
            <a:noFill/>
          </p:spPr>
        </p:pic>
      </p:grpSp>
      <p:graphicFrame>
        <p:nvGraphicFramePr>
          <p:cNvPr id="7" name="图示 6"/>
          <p:cNvGraphicFramePr/>
          <p:nvPr>
            <p:extLst>
              <p:ext uri="{D42A27DB-BD31-4B8C-83A1-F6EECF244321}">
                <p14:modId xmlns:p14="http://schemas.microsoft.com/office/powerpoint/2010/main" val="608381901"/>
              </p:ext>
            </p:extLst>
          </p:nvPr>
        </p:nvGraphicFramePr>
        <p:xfrm>
          <a:off x="190476" y="142852"/>
          <a:ext cx="9047593" cy="428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1004538" y="226832"/>
            <a:ext cx="10033454" cy="954107"/>
          </a:xfrm>
          <a:prstGeom prst="rect">
            <a:avLst/>
          </a:prstGeom>
          <a:noFill/>
        </p:spPr>
        <p:txBody>
          <a:bodyPr wrap="square" rtlCol="0">
            <a:spAutoFit/>
          </a:bodyPr>
          <a:lstStyle/>
          <a:p>
            <a:r>
              <a:rPr lang="zh-CN" altLang="en-US" sz="2800" b="1" dirty="0" smtClean="0">
                <a:solidFill>
                  <a:srgbClr val="C00000"/>
                </a:solidFill>
              </a:rPr>
              <a:t>记录显示格式</a:t>
            </a:r>
            <a:r>
              <a:rPr lang="en-US" altLang="zh-CN" sz="2800" b="1" dirty="0" smtClean="0">
                <a:solidFill>
                  <a:srgbClr val="C00000"/>
                </a:solidFill>
              </a:rPr>
              <a:t>——</a:t>
            </a:r>
            <a:r>
              <a:rPr lang="zh-CN" altLang="en-US" sz="2800" b="1" dirty="0" smtClean="0">
                <a:solidFill>
                  <a:srgbClr val="C00000"/>
                </a:solidFill>
              </a:rPr>
              <a:t>查看引证关系图</a:t>
            </a:r>
          </a:p>
          <a:p>
            <a:pPr>
              <a:buFont typeface="Wingdings" panose="05000000000000000000" pitchFamily="2" charset="2"/>
              <a:buChar char="Ø"/>
            </a:pPr>
            <a:endParaRPr lang="zh-CN" altLang="en-US" sz="2800" b="1" dirty="0" smtClean="0">
              <a:solidFill>
                <a:srgbClr val="0070C0"/>
              </a:solidFill>
            </a:endParaRPr>
          </a:p>
        </p:txBody>
      </p:sp>
      <p:pic>
        <p:nvPicPr>
          <p:cNvPr id="8"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5703" y="1484784"/>
            <a:ext cx="9467841" cy="4131019"/>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9" name="Rectangle 7"/>
          <p:cNvSpPr>
            <a:spLocks noChangeArrowheads="1"/>
          </p:cNvSpPr>
          <p:nvPr/>
        </p:nvSpPr>
        <p:spPr bwMode="auto">
          <a:xfrm>
            <a:off x="6771412" y="3550293"/>
            <a:ext cx="2879625" cy="1116000"/>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panose="02010600030101010101" pitchFamily="2" charset="-122"/>
            </a:endParaRPr>
          </a:p>
        </p:txBody>
      </p:sp>
      <p:pic>
        <p:nvPicPr>
          <p:cNvPr id="10"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b="8806"/>
          <a:stretch>
            <a:fillRect/>
          </a:stretch>
        </p:blipFill>
        <p:spPr bwMode="auto">
          <a:xfrm>
            <a:off x="1007306" y="1901890"/>
            <a:ext cx="9599817" cy="4335422"/>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4"/>
          <p:cNvGrpSpPr/>
          <p:nvPr/>
        </p:nvGrpSpPr>
        <p:grpSpPr>
          <a:xfrm>
            <a:off x="8666640" y="5854960"/>
            <a:ext cx="3428578" cy="931651"/>
            <a:chOff x="6500826" y="5854935"/>
            <a:chExt cx="2571768" cy="931651"/>
          </a:xfrm>
        </p:grpSpPr>
        <p:pic>
          <p:nvPicPr>
            <p:cNvPr id="4" name="Picture 2" descr="C:\Users\SCU-lnqn\Desktop\四川大学图书馆logo.jpg"/>
            <p:cNvPicPr>
              <a:picLocks noChangeAspect="1" noChangeArrowheads="1"/>
            </p:cNvPicPr>
            <p:nvPr/>
          </p:nvPicPr>
          <p:blipFill>
            <a:blip r:embed="rId2" cstate="print"/>
            <a:srcRect r="74000"/>
            <a:stretch>
              <a:fillRect/>
            </a:stretch>
          </p:blipFill>
          <p:spPr bwMode="auto">
            <a:xfrm>
              <a:off x="8143900" y="5854935"/>
              <a:ext cx="928694" cy="890261"/>
            </a:xfrm>
            <a:prstGeom prst="rect">
              <a:avLst/>
            </a:prstGeom>
            <a:noFill/>
          </p:spPr>
        </p:pic>
        <p:pic>
          <p:nvPicPr>
            <p:cNvPr id="5" name="Picture 2" descr="C:\Users\SCU-lnqn\Desktop\四川大学图书馆logo.jpg"/>
            <p:cNvPicPr>
              <a:picLocks noChangeAspect="1" noChangeArrowheads="1"/>
            </p:cNvPicPr>
            <p:nvPr/>
          </p:nvPicPr>
          <p:blipFill>
            <a:blip r:embed="rId2" cstate="print"/>
            <a:srcRect l="28000"/>
            <a:stretch>
              <a:fillRect/>
            </a:stretch>
          </p:blipFill>
          <p:spPr bwMode="auto">
            <a:xfrm>
              <a:off x="6500826" y="6242538"/>
              <a:ext cx="1571636" cy="544048"/>
            </a:xfrm>
            <a:prstGeom prst="rect">
              <a:avLst/>
            </a:prstGeom>
            <a:noFill/>
          </p:spPr>
        </p:pic>
      </p:grpSp>
      <p:graphicFrame>
        <p:nvGraphicFramePr>
          <p:cNvPr id="7" name="图示 6"/>
          <p:cNvGraphicFramePr/>
          <p:nvPr>
            <p:extLst>
              <p:ext uri="{D42A27DB-BD31-4B8C-83A1-F6EECF244321}">
                <p14:modId xmlns:p14="http://schemas.microsoft.com/office/powerpoint/2010/main" val="711394551"/>
              </p:ext>
            </p:extLst>
          </p:nvPr>
        </p:nvGraphicFramePr>
        <p:xfrm>
          <a:off x="190476" y="142852"/>
          <a:ext cx="9047593" cy="428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1054647" y="290779"/>
            <a:ext cx="10571448" cy="1384995"/>
          </a:xfrm>
          <a:prstGeom prst="rect">
            <a:avLst/>
          </a:prstGeom>
          <a:noFill/>
        </p:spPr>
        <p:txBody>
          <a:bodyPr wrap="square" rtlCol="0">
            <a:spAutoFit/>
          </a:bodyPr>
          <a:lstStyle/>
          <a:p>
            <a:r>
              <a:rPr lang="zh-CN" altLang="en-US" sz="2800" b="1" dirty="0" smtClean="0">
                <a:solidFill>
                  <a:srgbClr val="C00000"/>
                </a:solidFill>
              </a:rPr>
              <a:t>检索</a:t>
            </a:r>
            <a:r>
              <a:rPr lang="zh-CN" altLang="en-US" sz="2800" b="1" dirty="0">
                <a:solidFill>
                  <a:srgbClr val="C00000"/>
                </a:solidFill>
              </a:rPr>
              <a:t>结果排序（</a:t>
            </a:r>
            <a:r>
              <a:rPr lang="en-US" altLang="zh-CN" sz="2800" b="1" dirty="0">
                <a:solidFill>
                  <a:srgbClr val="C00000"/>
                </a:solidFill>
              </a:rPr>
              <a:t>Sort by</a:t>
            </a:r>
            <a:r>
              <a:rPr lang="zh-CN" altLang="en-US" sz="2800" b="1" dirty="0">
                <a:solidFill>
                  <a:srgbClr val="C00000"/>
                </a:solidFill>
              </a:rPr>
              <a:t>）</a:t>
            </a:r>
          </a:p>
          <a:p>
            <a:pPr>
              <a:buFont typeface="Wingdings" panose="05000000000000000000" pitchFamily="2" charset="2"/>
              <a:buChar char="Ø"/>
            </a:pPr>
            <a:endParaRPr lang="zh-CN" altLang="en-US" sz="2800" b="1" dirty="0" smtClean="0">
              <a:solidFill>
                <a:srgbClr val="0070C0"/>
              </a:solidFill>
            </a:endParaRPr>
          </a:p>
          <a:p>
            <a:pPr>
              <a:buFont typeface="Wingdings" panose="05000000000000000000" pitchFamily="2" charset="2"/>
              <a:buChar char="Ø"/>
            </a:pPr>
            <a:endParaRPr lang="zh-CN" altLang="en-US" sz="2800" b="1" dirty="0" smtClean="0">
              <a:solidFill>
                <a:srgbClr val="0070C0"/>
              </a:solidFill>
            </a:endParaRPr>
          </a:p>
        </p:txBody>
      </p:sp>
      <p:pic>
        <p:nvPicPr>
          <p:cNvPr id="10"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b="7123"/>
          <a:stretch>
            <a:fillRect/>
          </a:stretch>
        </p:blipFill>
        <p:spPr bwMode="auto">
          <a:xfrm>
            <a:off x="431316" y="1456295"/>
            <a:ext cx="10425805" cy="4583607"/>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12"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31397" y="1784999"/>
            <a:ext cx="1833567" cy="1725641"/>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13" name="Rectangle 8"/>
          <p:cNvSpPr>
            <a:spLocks noChangeArrowheads="1"/>
          </p:cNvSpPr>
          <p:nvPr/>
        </p:nvSpPr>
        <p:spPr bwMode="auto">
          <a:xfrm>
            <a:off x="4559239" y="1566529"/>
            <a:ext cx="1641702" cy="218447"/>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panose="02010600030101010101" pitchFamily="2" charset="-122"/>
            </a:endParaRPr>
          </a:p>
        </p:txBody>
      </p:sp>
      <p:sp>
        <p:nvSpPr>
          <p:cNvPr id="14" name="Oval 9"/>
          <p:cNvSpPr>
            <a:spLocks noChangeArrowheads="1"/>
          </p:cNvSpPr>
          <p:nvPr/>
        </p:nvSpPr>
        <p:spPr bwMode="auto">
          <a:xfrm>
            <a:off x="8830851" y="2988002"/>
            <a:ext cx="1314086" cy="219653"/>
          </a:xfrm>
          <a:prstGeom prst="ellipse">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panose="02010600030101010101" pitchFamily="2" charset="-122"/>
            </a:endParaRPr>
          </a:p>
        </p:txBody>
      </p:sp>
      <p:sp>
        <p:nvSpPr>
          <p:cNvPr id="15" name="Oval 10"/>
          <p:cNvSpPr>
            <a:spLocks noChangeArrowheads="1"/>
          </p:cNvSpPr>
          <p:nvPr/>
        </p:nvSpPr>
        <p:spPr bwMode="auto">
          <a:xfrm>
            <a:off x="8830851" y="4464002"/>
            <a:ext cx="1314086" cy="219653"/>
          </a:xfrm>
          <a:prstGeom prst="ellipse">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panose="02010600030101010101" pitchFamily="2" charset="-122"/>
            </a:endParaRPr>
          </a:p>
        </p:txBody>
      </p:sp>
      <p:sp>
        <p:nvSpPr>
          <p:cNvPr id="16" name="线形标注 1 15"/>
          <p:cNvSpPr/>
          <p:nvPr/>
        </p:nvSpPr>
        <p:spPr>
          <a:xfrm>
            <a:off x="7055188" y="883687"/>
            <a:ext cx="1611452" cy="572609"/>
          </a:xfrm>
          <a:prstGeom prst="borderCallout1">
            <a:avLst>
              <a:gd name="adj1" fmla="val 56026"/>
              <a:gd name="adj2" fmla="val -5678"/>
              <a:gd name="adj3" fmla="val 122053"/>
              <a:gd name="adj4" fmla="val -59463"/>
            </a:avLst>
          </a:prstGeom>
        </p:spPr>
        <p:style>
          <a:lnRef idx="2">
            <a:schemeClr val="accent2"/>
          </a:lnRef>
          <a:fillRef idx="1">
            <a:schemeClr val="lt1"/>
          </a:fillRef>
          <a:effectRef idx="0">
            <a:schemeClr val="accent2"/>
          </a:effectRef>
          <a:fontRef idx="minor">
            <a:schemeClr val="dk1"/>
          </a:fontRef>
        </p:style>
        <p:txBody>
          <a:bodyPr rtlCol="0" anchor="ctr"/>
          <a:lstStyle/>
          <a:p>
            <a:r>
              <a:rPr lang="zh-CN" altLang="en-US" sz="1400" b="1" dirty="0">
                <a:solidFill>
                  <a:schemeClr val="tx1"/>
                </a:solidFill>
                <a:latin typeface="楷体_GB2312" panose="02010609030101010101" pitchFamily="49" charset="-122"/>
                <a:ea typeface="楷体_GB2312" panose="02010609030101010101" pitchFamily="49" charset="-122"/>
              </a:rPr>
              <a:t>快速锁定高影响力论文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1500"/>
                            </p:stCondLst>
                            <p:childTnLst>
                              <p:par>
                                <p:cTn id="15" presetID="18" presetClass="entr" presetSubtype="3"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strips(upRigh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xit" presetSubtype="16" fill="hold" nodeType="clickEffect">
                                  <p:stCondLst>
                                    <p:cond delay="0"/>
                                  </p:stCondLst>
                                  <p:childTnLst>
                                    <p:animEffect transition="out" filter="box(in)">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par>
                                <p:cTn id="23" presetID="4" presetClass="exit" presetSubtype="16" fill="hold" grpId="1" nodeType="withEffect">
                                  <p:stCondLst>
                                    <p:cond delay="0"/>
                                  </p:stCondLst>
                                  <p:childTnLst>
                                    <p:animEffect transition="out" filter="box(in)">
                                      <p:cBhvr>
                                        <p:cTn id="24" dur="500"/>
                                        <p:tgtEl>
                                          <p:spTgt spid="13"/>
                                        </p:tgtEl>
                                      </p:cBhvr>
                                    </p:animEffect>
                                    <p:set>
                                      <p:cBhvr>
                                        <p:cTn id="25" dur="1" fill="hold">
                                          <p:stCondLst>
                                            <p:cond delay="499"/>
                                          </p:stCondLst>
                                        </p:cTn>
                                        <p:tgtEl>
                                          <p:spTgt spid="13"/>
                                        </p:tgtEl>
                                        <p:attrNameLst>
                                          <p:attrName>style.visibility</p:attrName>
                                        </p:attrNameLst>
                                      </p:cBhvr>
                                      <p:to>
                                        <p:strVal val="hidden"/>
                                      </p:to>
                                    </p:set>
                                  </p:childTnLst>
                                </p:cTn>
                              </p:par>
                            </p:childTnLst>
                          </p:cTn>
                        </p:par>
                        <p:par>
                          <p:cTn id="26" fill="hold">
                            <p:stCondLst>
                              <p:cond delay="500"/>
                            </p:stCondLst>
                            <p:childTnLst>
                              <p:par>
                                <p:cTn id="27" presetID="4" presetClass="entr" presetSubtype="16"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box(in)">
                                      <p:cBhvr>
                                        <p:cTn id="29" dur="500"/>
                                        <p:tgtEl>
                                          <p:spTgt spid="14"/>
                                        </p:tgtEl>
                                      </p:cBhvr>
                                    </p:animEffect>
                                  </p:childTnLst>
                                </p:cTn>
                              </p:par>
                            </p:childTnLst>
                          </p:cTn>
                        </p:par>
                        <p:par>
                          <p:cTn id="30" fill="hold">
                            <p:stCondLst>
                              <p:cond delay="1000"/>
                            </p:stCondLst>
                            <p:childTnLst>
                              <p:par>
                                <p:cTn id="31" presetID="4" presetClass="entr" presetSubtype="16"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box(in)">
                                      <p:cBhvr>
                                        <p:cTn id="3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5" grpId="0" animBg="1"/>
      <p:bldP spid="1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4"/>
          <p:cNvGrpSpPr/>
          <p:nvPr/>
        </p:nvGrpSpPr>
        <p:grpSpPr>
          <a:xfrm>
            <a:off x="8666640" y="5854960"/>
            <a:ext cx="3428578" cy="931651"/>
            <a:chOff x="6500826" y="5854935"/>
            <a:chExt cx="2571768" cy="931651"/>
          </a:xfrm>
        </p:grpSpPr>
        <p:pic>
          <p:nvPicPr>
            <p:cNvPr id="4" name="Picture 2" descr="C:\Users\SCU-lnqn\Desktop\四川大学图书馆logo.jpg"/>
            <p:cNvPicPr>
              <a:picLocks noChangeAspect="1" noChangeArrowheads="1"/>
            </p:cNvPicPr>
            <p:nvPr/>
          </p:nvPicPr>
          <p:blipFill>
            <a:blip r:embed="rId2" cstate="print"/>
            <a:srcRect r="74000"/>
            <a:stretch>
              <a:fillRect/>
            </a:stretch>
          </p:blipFill>
          <p:spPr bwMode="auto">
            <a:xfrm>
              <a:off x="8143900" y="5854935"/>
              <a:ext cx="928694" cy="890261"/>
            </a:xfrm>
            <a:prstGeom prst="rect">
              <a:avLst/>
            </a:prstGeom>
            <a:noFill/>
          </p:spPr>
        </p:pic>
        <p:pic>
          <p:nvPicPr>
            <p:cNvPr id="5" name="Picture 2" descr="C:\Users\SCU-lnqn\Desktop\四川大学图书馆logo.jpg"/>
            <p:cNvPicPr>
              <a:picLocks noChangeAspect="1" noChangeArrowheads="1"/>
            </p:cNvPicPr>
            <p:nvPr/>
          </p:nvPicPr>
          <p:blipFill>
            <a:blip r:embed="rId2" cstate="print"/>
            <a:srcRect l="28000"/>
            <a:stretch>
              <a:fillRect/>
            </a:stretch>
          </p:blipFill>
          <p:spPr bwMode="auto">
            <a:xfrm>
              <a:off x="6500826" y="6242538"/>
              <a:ext cx="1571636" cy="544048"/>
            </a:xfrm>
            <a:prstGeom prst="rect">
              <a:avLst/>
            </a:prstGeom>
            <a:noFill/>
          </p:spPr>
        </p:pic>
      </p:grpSp>
      <p:graphicFrame>
        <p:nvGraphicFramePr>
          <p:cNvPr id="7" name="图示 6"/>
          <p:cNvGraphicFramePr/>
          <p:nvPr>
            <p:extLst>
              <p:ext uri="{D42A27DB-BD31-4B8C-83A1-F6EECF244321}">
                <p14:modId xmlns:p14="http://schemas.microsoft.com/office/powerpoint/2010/main" val="2539122753"/>
              </p:ext>
            </p:extLst>
          </p:nvPr>
        </p:nvGraphicFramePr>
        <p:xfrm>
          <a:off x="190476" y="142852"/>
          <a:ext cx="9047593" cy="428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1054647" y="343956"/>
            <a:ext cx="10571448" cy="523220"/>
          </a:xfrm>
          <a:prstGeom prst="rect">
            <a:avLst/>
          </a:prstGeom>
          <a:noFill/>
        </p:spPr>
        <p:txBody>
          <a:bodyPr wrap="square" rtlCol="0">
            <a:spAutoFit/>
          </a:bodyPr>
          <a:lstStyle/>
          <a:p>
            <a:r>
              <a:rPr lang="zh-CN" altLang="en-US" sz="2800" b="1" dirty="0" smtClean="0">
                <a:solidFill>
                  <a:srgbClr val="C00000"/>
                </a:solidFill>
              </a:rPr>
              <a:t>精炼</a:t>
            </a:r>
            <a:r>
              <a:rPr lang="zh-CN" altLang="en-US" sz="2800" b="1" dirty="0">
                <a:solidFill>
                  <a:srgbClr val="C00000"/>
                </a:solidFill>
              </a:rPr>
              <a:t>检索（</a:t>
            </a:r>
            <a:r>
              <a:rPr lang="en-US" altLang="zh-CN" sz="2800" b="1" dirty="0">
                <a:solidFill>
                  <a:srgbClr val="C00000"/>
                </a:solidFill>
              </a:rPr>
              <a:t>Refine Results</a:t>
            </a:r>
            <a:r>
              <a:rPr lang="zh-CN" altLang="en-US" sz="2800" b="1" dirty="0">
                <a:solidFill>
                  <a:srgbClr val="C00000"/>
                </a:solidFill>
              </a:rPr>
              <a:t>）</a:t>
            </a:r>
          </a:p>
        </p:txBody>
      </p:sp>
      <p:pic>
        <p:nvPicPr>
          <p:cNvPr id="9"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t="2202" b="14394"/>
          <a:stretch>
            <a:fillRect/>
          </a:stretch>
        </p:blipFill>
        <p:spPr bwMode="auto">
          <a:xfrm>
            <a:off x="3131257" y="1416132"/>
            <a:ext cx="7534372" cy="4748155"/>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12" name="Oval 13"/>
          <p:cNvSpPr>
            <a:spLocks noChangeArrowheads="1"/>
          </p:cNvSpPr>
          <p:nvPr/>
        </p:nvSpPr>
        <p:spPr bwMode="auto">
          <a:xfrm>
            <a:off x="3394221" y="3638180"/>
            <a:ext cx="1443217" cy="197267"/>
          </a:xfrm>
          <a:prstGeom prst="ellipse">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panose="02010600030101010101" pitchFamily="2" charset="-122"/>
            </a:endParaRPr>
          </a:p>
        </p:txBody>
      </p:sp>
      <p:sp>
        <p:nvSpPr>
          <p:cNvPr id="14" name="AutoShape 15"/>
          <p:cNvSpPr>
            <a:spLocks noChangeArrowheads="1"/>
          </p:cNvSpPr>
          <p:nvPr/>
        </p:nvSpPr>
        <p:spPr bwMode="auto">
          <a:xfrm>
            <a:off x="3936947" y="2044724"/>
            <a:ext cx="357821" cy="261089"/>
          </a:xfrm>
          <a:prstGeom prst="star5">
            <a:avLst/>
          </a:prstGeom>
          <a:noFill/>
          <a:ln w="25400">
            <a:solidFill>
              <a:srgbClr val="FF0000"/>
            </a:solidFill>
            <a:miter lim="800000"/>
          </a:ln>
          <a:effectLst/>
        </p:spPr>
        <p:txBody>
          <a:bodyPr wrap="none" anchor="ctr"/>
          <a:lstStyle/>
          <a:p>
            <a:pPr>
              <a:defRPr/>
            </a:pPr>
            <a:endParaRPr lang="zh-CN" altLang="en-US">
              <a:ea typeface="宋体" panose="02010600030101010101" pitchFamily="2" charset="-122"/>
            </a:endParaRPr>
          </a:p>
        </p:txBody>
      </p:sp>
      <p:sp>
        <p:nvSpPr>
          <p:cNvPr id="15" name="线形标注 1 14"/>
          <p:cNvSpPr/>
          <p:nvPr/>
        </p:nvSpPr>
        <p:spPr>
          <a:xfrm>
            <a:off x="623311" y="1452644"/>
            <a:ext cx="2207958" cy="1187341"/>
          </a:xfrm>
          <a:prstGeom prst="borderCallout1">
            <a:avLst>
              <a:gd name="adj1" fmla="val 46045"/>
              <a:gd name="adj2" fmla="val 99915"/>
              <a:gd name="adj3" fmla="val 66125"/>
              <a:gd name="adj4" fmla="val 146607"/>
            </a:avLst>
          </a:prstGeom>
        </p:spPr>
        <p:style>
          <a:lnRef idx="2">
            <a:schemeClr val="accent2"/>
          </a:lnRef>
          <a:fillRef idx="1">
            <a:schemeClr val="lt1"/>
          </a:fillRef>
          <a:effectRef idx="0">
            <a:schemeClr val="accent2"/>
          </a:effectRef>
          <a:fontRef idx="minor">
            <a:schemeClr val="dk1"/>
          </a:fontRef>
        </p:style>
        <p:txBody>
          <a:bodyPr rtlCol="0" anchor="ctr"/>
          <a:lstStyle/>
          <a:p>
            <a:r>
              <a:rPr kumimoji="1" lang="zh-CN" altLang="en-US" sz="1400" b="1" dirty="0">
                <a:solidFill>
                  <a:srgbClr val="000000"/>
                </a:solidFill>
                <a:latin typeface="宋体" panose="02010600030101010101" pitchFamily="2" charset="-122"/>
                <a:ea typeface="宋体" panose="02010600030101010101" pitchFamily="2" charset="-122"/>
              </a:rPr>
              <a:t>“</a:t>
            </a:r>
            <a:r>
              <a:rPr kumimoji="1" lang="zh-CN" altLang="en-US" sz="1400" b="1" dirty="0">
                <a:solidFill>
                  <a:srgbClr val="000000"/>
                </a:solidFill>
                <a:ea typeface="宋体" panose="02010600030101010101" pitchFamily="2" charset="-122"/>
              </a:rPr>
              <a:t>在结果内检索</a:t>
            </a:r>
            <a:r>
              <a:rPr kumimoji="1" lang="zh-CN" altLang="en-US" sz="1400" b="1" dirty="0">
                <a:solidFill>
                  <a:srgbClr val="000000"/>
                </a:solidFill>
                <a:latin typeface="宋体" panose="02010600030101010101" pitchFamily="2" charset="-122"/>
                <a:ea typeface="宋体" panose="02010600030101010101" pitchFamily="2" charset="-122"/>
              </a:rPr>
              <a:t>”</a:t>
            </a:r>
            <a:r>
              <a:rPr kumimoji="1" lang="zh-CN" altLang="en-US" sz="1400" b="1" dirty="0">
                <a:solidFill>
                  <a:srgbClr val="000000"/>
                </a:solidFill>
                <a:ea typeface="宋体" panose="02010600030101010101" pitchFamily="2" charset="-122"/>
              </a:rPr>
              <a:t>可进行</a:t>
            </a:r>
            <a:r>
              <a:rPr kumimoji="1" lang="zh-CN" altLang="en-US" sz="1400" b="1" dirty="0">
                <a:solidFill>
                  <a:srgbClr val="FF0000"/>
                </a:solidFill>
                <a:ea typeface="宋体" panose="02010600030101010101" pitchFamily="2" charset="-122"/>
              </a:rPr>
              <a:t>二次检索</a:t>
            </a:r>
            <a:r>
              <a:rPr kumimoji="1" lang="zh-CN" altLang="en-US" sz="1400" b="1" dirty="0">
                <a:solidFill>
                  <a:srgbClr val="000000"/>
                </a:solidFill>
                <a:ea typeface="宋体" panose="02010600030101010101" pitchFamily="2" charset="-122"/>
              </a:rPr>
              <a:t>（输入的检索词默认在</a:t>
            </a:r>
            <a:r>
              <a:rPr kumimoji="1" lang="zh-CN" altLang="en-US" sz="1400" b="1" dirty="0">
                <a:solidFill>
                  <a:srgbClr val="FF0000"/>
                </a:solidFill>
                <a:latin typeface="宋体" panose="02010600030101010101" pitchFamily="2" charset="-122"/>
                <a:ea typeface="宋体" panose="02010600030101010101" pitchFamily="2" charset="-122"/>
              </a:rPr>
              <a:t>“</a:t>
            </a:r>
            <a:r>
              <a:rPr kumimoji="1" lang="zh-CN" altLang="en-US" sz="1400" b="1" dirty="0">
                <a:solidFill>
                  <a:srgbClr val="FF0000"/>
                </a:solidFill>
                <a:ea typeface="宋体" panose="02010600030101010101" pitchFamily="2" charset="-122"/>
              </a:rPr>
              <a:t>主题</a:t>
            </a:r>
            <a:r>
              <a:rPr kumimoji="1" lang="zh-CN" altLang="en-US" sz="1400" b="1" dirty="0">
                <a:solidFill>
                  <a:srgbClr val="FF0000"/>
                </a:solidFill>
                <a:latin typeface="宋体" panose="02010600030101010101" pitchFamily="2" charset="-122"/>
                <a:ea typeface="宋体" panose="02010600030101010101" pitchFamily="2" charset="-122"/>
              </a:rPr>
              <a:t>”</a:t>
            </a:r>
            <a:r>
              <a:rPr kumimoji="1" lang="zh-CN" altLang="en-US" sz="1400" b="1" dirty="0">
                <a:solidFill>
                  <a:srgbClr val="000000"/>
                </a:solidFill>
                <a:ea typeface="宋体" panose="02010600030101010101" pitchFamily="2" charset="-122"/>
              </a:rPr>
              <a:t>字段进行检索）</a:t>
            </a:r>
          </a:p>
        </p:txBody>
      </p:sp>
      <p:sp>
        <p:nvSpPr>
          <p:cNvPr id="16" name="线形标注 1 15"/>
          <p:cNvSpPr/>
          <p:nvPr/>
        </p:nvSpPr>
        <p:spPr>
          <a:xfrm>
            <a:off x="285672" y="4117610"/>
            <a:ext cx="2207958" cy="1255606"/>
          </a:xfrm>
          <a:prstGeom prst="borderCallout1">
            <a:avLst>
              <a:gd name="adj1" fmla="val 46045"/>
              <a:gd name="adj2" fmla="val 99915"/>
              <a:gd name="adj3" fmla="val 66125"/>
              <a:gd name="adj4" fmla="val 146607"/>
            </a:avLst>
          </a:prstGeom>
        </p:spPr>
        <p:style>
          <a:lnRef idx="2">
            <a:schemeClr val="accent2"/>
          </a:lnRef>
          <a:fillRef idx="1">
            <a:schemeClr val="lt1"/>
          </a:fillRef>
          <a:effectRef idx="0">
            <a:schemeClr val="accent2"/>
          </a:effectRef>
          <a:fontRef idx="minor">
            <a:schemeClr val="dk1"/>
          </a:fontRef>
        </p:style>
        <p:txBody>
          <a:bodyPr rtlCol="0" anchor="ctr"/>
          <a:lstStyle/>
          <a:p>
            <a:r>
              <a:rPr kumimoji="1" lang="zh-CN" altLang="en-US" sz="1400" b="1" dirty="0">
                <a:solidFill>
                  <a:srgbClr val="000000"/>
                </a:solidFill>
                <a:latin typeface="宋体" panose="02010600030101010101" pitchFamily="2" charset="-122"/>
                <a:ea typeface="宋体" panose="02010600030101010101" pitchFamily="2" charset="-122"/>
              </a:rPr>
              <a:t>可用多种方式（如</a:t>
            </a:r>
            <a:r>
              <a:rPr kumimoji="1" lang="en-US" altLang="zh-CN" sz="1400" b="1" dirty="0">
                <a:solidFill>
                  <a:srgbClr val="000000"/>
                </a:solidFill>
                <a:latin typeface="宋体" panose="02010600030101010101" pitchFamily="2" charset="-122"/>
                <a:ea typeface="宋体" panose="02010600030101010101" pitchFamily="2" charset="-122"/>
              </a:rPr>
              <a:t>JCR</a:t>
            </a:r>
            <a:r>
              <a:rPr kumimoji="1" lang="zh-CN" altLang="en-US" sz="1400" b="1" dirty="0">
                <a:solidFill>
                  <a:srgbClr val="000000"/>
                </a:solidFill>
                <a:latin typeface="宋体" panose="02010600030101010101" pitchFamily="2" charset="-122"/>
                <a:ea typeface="宋体" panose="02010600030101010101" pitchFamily="2" charset="-122"/>
              </a:rPr>
              <a:t>类别、文献类型、学科类别、作者等）对检索结果进行精炼</a:t>
            </a:r>
            <a:endParaRPr kumimoji="1" lang="zh-CN" altLang="en-US" sz="1400" b="1" dirty="0">
              <a:solidFill>
                <a:srgbClr val="000000"/>
              </a:solidFill>
              <a:ea typeface="宋体" panose="02010600030101010101" pitchFamily="2" charset="-122"/>
            </a:endParaRPr>
          </a:p>
        </p:txBody>
      </p:sp>
      <p:sp>
        <p:nvSpPr>
          <p:cNvPr id="17" name="线形标注 1 16"/>
          <p:cNvSpPr/>
          <p:nvPr/>
        </p:nvSpPr>
        <p:spPr>
          <a:xfrm>
            <a:off x="5231226" y="3147836"/>
            <a:ext cx="1599034" cy="569196"/>
          </a:xfrm>
          <a:prstGeom prst="borderCallout1">
            <a:avLst>
              <a:gd name="adj1" fmla="val 49470"/>
              <a:gd name="adj2" fmla="val -3606"/>
              <a:gd name="adj3" fmla="val 90937"/>
              <a:gd name="adj4" fmla="val -23587"/>
            </a:avLst>
          </a:prstGeom>
        </p:spPr>
        <p:style>
          <a:lnRef idx="2">
            <a:schemeClr val="accent2"/>
          </a:lnRef>
          <a:fillRef idx="1">
            <a:schemeClr val="lt1"/>
          </a:fillRef>
          <a:effectRef idx="0">
            <a:schemeClr val="accent2"/>
          </a:effectRef>
          <a:fontRef idx="minor">
            <a:schemeClr val="dk1"/>
          </a:fontRef>
        </p:style>
        <p:txBody>
          <a:bodyPr rtlCol="0" anchor="ctr"/>
          <a:lstStyle/>
          <a:p>
            <a:r>
              <a:rPr kumimoji="1" lang="zh-CN" altLang="en-US" sz="1400" b="1" dirty="0">
                <a:solidFill>
                  <a:srgbClr val="000000"/>
                </a:solidFill>
                <a:latin typeface="Lucida Sans Unicode" panose="020B0602030504020204" pitchFamily="34" charset="0"/>
                <a:ea typeface="宋体" panose="02010600030101010101" pitchFamily="2" charset="-122"/>
              </a:rPr>
              <a:t>快速检索到</a:t>
            </a:r>
            <a:r>
              <a:rPr kumimoji="1" lang="zh-CN" altLang="en-US" sz="1400" b="1" dirty="0" smtClean="0">
                <a:solidFill>
                  <a:srgbClr val="000000"/>
                </a:solidFill>
                <a:latin typeface="Lucida Sans Unicode" panose="020B0602030504020204" pitchFamily="34" charset="0"/>
                <a:ea typeface="宋体" panose="02010600030101010101" pitchFamily="2" charset="-122"/>
              </a:rPr>
              <a:t>高质量综述</a:t>
            </a:r>
            <a:endParaRPr kumimoji="1" lang="zh-CN" altLang="en-US" sz="1400" b="1" dirty="0">
              <a:solidFill>
                <a:srgbClr val="000000"/>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18" presetClass="entr" presetSubtype="9"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strips(upLeft)">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par>
                          <p:cTn id="15" fill="hold">
                            <p:stCondLst>
                              <p:cond delay="0"/>
                            </p:stCondLst>
                            <p:childTnLst>
                              <p:par>
                                <p:cTn id="16" presetID="18" presetClass="entr" presetSubtype="3"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strips(upRight)">
                                      <p:cBhvr>
                                        <p:cTn id="18" dur="500"/>
                                        <p:tgtEl>
                                          <p:spTgt spid="17"/>
                                        </p:tgtEl>
                                      </p:cBhvr>
                                    </p:animEffect>
                                  </p:childTnLst>
                                </p:cTn>
                              </p:par>
                            </p:childTnLst>
                          </p:cTn>
                        </p:par>
                        <p:par>
                          <p:cTn id="19" fill="hold">
                            <p:stCondLst>
                              <p:cond delay="500"/>
                            </p:stCondLst>
                            <p:childTnLst>
                              <p:par>
                                <p:cTn id="20" presetID="18" presetClass="entr" presetSubtype="9"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strips(upLeft)">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16" grpId="0" animBg="1"/>
      <p:bldP spid="1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4"/>
          <p:cNvGrpSpPr/>
          <p:nvPr/>
        </p:nvGrpSpPr>
        <p:grpSpPr>
          <a:xfrm>
            <a:off x="8666640" y="5854960"/>
            <a:ext cx="3428578" cy="931651"/>
            <a:chOff x="6500826" y="5854935"/>
            <a:chExt cx="2571768" cy="931651"/>
          </a:xfrm>
        </p:grpSpPr>
        <p:pic>
          <p:nvPicPr>
            <p:cNvPr id="4" name="Picture 2" descr="C:\Users\SCU-lnqn\Desktop\四川大学图书馆logo.jpg"/>
            <p:cNvPicPr>
              <a:picLocks noChangeAspect="1" noChangeArrowheads="1"/>
            </p:cNvPicPr>
            <p:nvPr/>
          </p:nvPicPr>
          <p:blipFill>
            <a:blip r:embed="rId2" cstate="print"/>
            <a:srcRect r="74000"/>
            <a:stretch>
              <a:fillRect/>
            </a:stretch>
          </p:blipFill>
          <p:spPr bwMode="auto">
            <a:xfrm>
              <a:off x="8143900" y="5854935"/>
              <a:ext cx="928694" cy="890261"/>
            </a:xfrm>
            <a:prstGeom prst="rect">
              <a:avLst/>
            </a:prstGeom>
            <a:noFill/>
          </p:spPr>
        </p:pic>
        <p:pic>
          <p:nvPicPr>
            <p:cNvPr id="5" name="Picture 2" descr="C:\Users\SCU-lnqn\Desktop\四川大学图书馆logo.jpg"/>
            <p:cNvPicPr>
              <a:picLocks noChangeAspect="1" noChangeArrowheads="1"/>
            </p:cNvPicPr>
            <p:nvPr/>
          </p:nvPicPr>
          <p:blipFill>
            <a:blip r:embed="rId2" cstate="print"/>
            <a:srcRect l="28000"/>
            <a:stretch>
              <a:fillRect/>
            </a:stretch>
          </p:blipFill>
          <p:spPr bwMode="auto">
            <a:xfrm>
              <a:off x="6500826" y="6242538"/>
              <a:ext cx="1571636" cy="544048"/>
            </a:xfrm>
            <a:prstGeom prst="rect">
              <a:avLst/>
            </a:prstGeom>
            <a:noFill/>
          </p:spPr>
        </p:pic>
      </p:grpSp>
      <p:graphicFrame>
        <p:nvGraphicFramePr>
          <p:cNvPr id="7" name="图示 6"/>
          <p:cNvGraphicFramePr/>
          <p:nvPr>
            <p:extLst>
              <p:ext uri="{D42A27DB-BD31-4B8C-83A1-F6EECF244321}">
                <p14:modId xmlns:p14="http://schemas.microsoft.com/office/powerpoint/2010/main" val="4104389194"/>
              </p:ext>
            </p:extLst>
          </p:nvPr>
        </p:nvGraphicFramePr>
        <p:xfrm>
          <a:off x="190476" y="142852"/>
          <a:ext cx="9047593" cy="428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1049527" y="188640"/>
            <a:ext cx="10571448" cy="954107"/>
          </a:xfrm>
          <a:prstGeom prst="rect">
            <a:avLst/>
          </a:prstGeom>
          <a:noFill/>
        </p:spPr>
        <p:txBody>
          <a:bodyPr wrap="square" rtlCol="0">
            <a:spAutoFit/>
          </a:bodyPr>
          <a:lstStyle/>
          <a:p>
            <a:r>
              <a:rPr lang="zh-CN" altLang="en-US" sz="2800" b="1" dirty="0" smtClean="0">
                <a:solidFill>
                  <a:srgbClr val="C00000"/>
                </a:solidFill>
              </a:rPr>
              <a:t>检索</a:t>
            </a:r>
            <a:r>
              <a:rPr lang="zh-CN" altLang="en-US" sz="2800" b="1" dirty="0">
                <a:solidFill>
                  <a:srgbClr val="C00000"/>
                </a:solidFill>
              </a:rPr>
              <a:t>结果标记与输出</a:t>
            </a:r>
          </a:p>
          <a:p>
            <a:endParaRPr lang="zh-CN" altLang="en-US" sz="2800" b="1" dirty="0">
              <a:solidFill>
                <a:srgbClr val="0070C0"/>
              </a:solidFill>
            </a:endParaRPr>
          </a:p>
        </p:txBody>
      </p:sp>
      <p:pic>
        <p:nvPicPr>
          <p:cNvPr id="8" name="Picture 22"/>
          <p:cNvPicPr>
            <a:picLocks noChangeAspect="1" noChangeArrowheads="1"/>
          </p:cNvPicPr>
          <p:nvPr/>
        </p:nvPicPr>
        <p:blipFill>
          <a:blip r:embed="rId8" cstate="print">
            <a:extLst>
              <a:ext uri="{28A0092B-C50C-407E-A947-70E740481C1C}">
                <a14:useLocalDpi xmlns:a14="http://schemas.microsoft.com/office/drawing/2010/main" val="0"/>
              </a:ext>
            </a:extLst>
          </a:blip>
          <a:srcRect l="392" r="392"/>
          <a:stretch>
            <a:fillRect/>
          </a:stretch>
        </p:blipFill>
        <p:spPr bwMode="auto">
          <a:xfrm>
            <a:off x="258721" y="1757759"/>
            <a:ext cx="11602276" cy="2736304"/>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11" name="Rectangle 25"/>
          <p:cNvSpPr>
            <a:spLocks noChangeArrowheads="1"/>
          </p:cNvSpPr>
          <p:nvPr/>
        </p:nvSpPr>
        <p:spPr bwMode="auto">
          <a:xfrm>
            <a:off x="5326129" y="1832125"/>
            <a:ext cx="1729091" cy="360362"/>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panose="02010600030101010101" pitchFamily="2" charset="-122"/>
            </a:endParaRPr>
          </a:p>
        </p:txBody>
      </p:sp>
      <p:sp>
        <p:nvSpPr>
          <p:cNvPr id="13" name="Text Box 23"/>
          <p:cNvSpPr txBox="1">
            <a:spLocks noChangeArrowheads="1"/>
          </p:cNvSpPr>
          <p:nvPr/>
        </p:nvSpPr>
        <p:spPr bwMode="auto">
          <a:xfrm>
            <a:off x="719407" y="4854128"/>
            <a:ext cx="112316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zh-CN" altLang="en-US" sz="2800" b="1" dirty="0" smtClean="0">
                <a:ea typeface="宋体" panose="02010600030101010101" pitchFamily="2" charset="-122"/>
              </a:rPr>
              <a:t>步骤一：</a:t>
            </a:r>
            <a:r>
              <a:rPr lang="zh-CN" altLang="en-US" sz="2800" b="1" dirty="0">
                <a:ea typeface="宋体" panose="02010600030101010101" pitchFamily="2" charset="-122"/>
              </a:rPr>
              <a:t>勾选结果，点击图标</a:t>
            </a:r>
          </a:p>
        </p:txBody>
      </p:sp>
      <p:pic>
        <p:nvPicPr>
          <p:cNvPr id="14" name="Picture 2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43710" y="4854103"/>
            <a:ext cx="3166122"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4"/>
          <p:cNvGrpSpPr/>
          <p:nvPr/>
        </p:nvGrpSpPr>
        <p:grpSpPr>
          <a:xfrm>
            <a:off x="8666640" y="5854960"/>
            <a:ext cx="3428578" cy="931651"/>
            <a:chOff x="6500826" y="5854935"/>
            <a:chExt cx="2571768" cy="931651"/>
          </a:xfrm>
        </p:grpSpPr>
        <p:pic>
          <p:nvPicPr>
            <p:cNvPr id="4" name="Picture 2" descr="C:\Users\SCU-lnqn\Desktop\四川大学图书馆logo.jpg"/>
            <p:cNvPicPr>
              <a:picLocks noChangeAspect="1" noChangeArrowheads="1"/>
            </p:cNvPicPr>
            <p:nvPr/>
          </p:nvPicPr>
          <p:blipFill>
            <a:blip r:embed="rId2" cstate="print"/>
            <a:srcRect r="74000"/>
            <a:stretch>
              <a:fillRect/>
            </a:stretch>
          </p:blipFill>
          <p:spPr bwMode="auto">
            <a:xfrm>
              <a:off x="8143900" y="5854935"/>
              <a:ext cx="928694" cy="890261"/>
            </a:xfrm>
            <a:prstGeom prst="rect">
              <a:avLst/>
            </a:prstGeom>
            <a:noFill/>
          </p:spPr>
        </p:pic>
        <p:pic>
          <p:nvPicPr>
            <p:cNvPr id="5" name="Picture 2" descr="C:\Users\SCU-lnqn\Desktop\四川大学图书馆logo.jpg"/>
            <p:cNvPicPr>
              <a:picLocks noChangeAspect="1" noChangeArrowheads="1"/>
            </p:cNvPicPr>
            <p:nvPr/>
          </p:nvPicPr>
          <p:blipFill>
            <a:blip r:embed="rId2" cstate="print"/>
            <a:srcRect l="28000"/>
            <a:stretch>
              <a:fillRect/>
            </a:stretch>
          </p:blipFill>
          <p:spPr bwMode="auto">
            <a:xfrm>
              <a:off x="6500826" y="6242538"/>
              <a:ext cx="1571636" cy="544048"/>
            </a:xfrm>
            <a:prstGeom prst="rect">
              <a:avLst/>
            </a:prstGeom>
            <a:noFill/>
          </p:spPr>
        </p:pic>
      </p:grpSp>
      <p:graphicFrame>
        <p:nvGraphicFramePr>
          <p:cNvPr id="7" name="图示 6"/>
          <p:cNvGraphicFramePr/>
          <p:nvPr>
            <p:extLst>
              <p:ext uri="{D42A27DB-BD31-4B8C-83A1-F6EECF244321}">
                <p14:modId xmlns:p14="http://schemas.microsoft.com/office/powerpoint/2010/main" val="297862212"/>
              </p:ext>
            </p:extLst>
          </p:nvPr>
        </p:nvGraphicFramePr>
        <p:xfrm>
          <a:off x="190476" y="142852"/>
          <a:ext cx="9047593" cy="428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l="1895" r="1137"/>
          <a:stretch>
            <a:fillRect/>
          </a:stretch>
        </p:blipFill>
        <p:spPr bwMode="auto">
          <a:xfrm>
            <a:off x="265047" y="1496860"/>
            <a:ext cx="11702586" cy="3831426"/>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8" name="Oval 7"/>
          <p:cNvSpPr>
            <a:spLocks noChangeArrowheads="1"/>
          </p:cNvSpPr>
          <p:nvPr/>
        </p:nvSpPr>
        <p:spPr bwMode="auto">
          <a:xfrm>
            <a:off x="10281113" y="1601208"/>
            <a:ext cx="1814106" cy="387632"/>
          </a:xfrm>
          <a:prstGeom prst="ellipse">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panose="02010600030101010101" pitchFamily="2" charset="-122"/>
            </a:endParaRPr>
          </a:p>
        </p:txBody>
      </p:sp>
      <p:sp>
        <p:nvSpPr>
          <p:cNvPr id="9" name="Oval 8"/>
          <p:cNvSpPr>
            <a:spLocks noChangeArrowheads="1"/>
          </p:cNvSpPr>
          <p:nvPr/>
        </p:nvSpPr>
        <p:spPr bwMode="auto">
          <a:xfrm>
            <a:off x="261376" y="3172035"/>
            <a:ext cx="457936" cy="1737128"/>
          </a:xfrm>
          <a:prstGeom prst="ellipse">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panose="02010600030101010101" pitchFamily="2" charset="-122"/>
            </a:endParaRPr>
          </a:p>
        </p:txBody>
      </p:sp>
      <p:sp>
        <p:nvSpPr>
          <p:cNvPr id="10" name="Text Box 9"/>
          <p:cNvSpPr txBox="1">
            <a:spLocks noChangeArrowheads="1"/>
          </p:cNvSpPr>
          <p:nvPr/>
        </p:nvSpPr>
        <p:spPr bwMode="auto">
          <a:xfrm>
            <a:off x="3335958" y="5301231"/>
            <a:ext cx="4849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zh-CN" altLang="en-US" sz="2800" b="1">
                <a:ea typeface="宋体" panose="02010600030101010101" pitchFamily="2" charset="-122"/>
              </a:rPr>
              <a:t>添加后页面如图</a:t>
            </a:r>
          </a:p>
        </p:txBody>
      </p:sp>
      <p:pic>
        <p:nvPicPr>
          <p:cNvPr id="11" name="Picture 3" descr="右箭16"/>
          <p:cNvPicPr>
            <a:picLocks noChangeAspect="1" noChangeArrowheads="1" noCrop="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6200000">
            <a:off x="10917612" y="1967274"/>
            <a:ext cx="381322" cy="254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11"/>
          <p:cNvSpPr txBox="1">
            <a:spLocks noChangeArrowheads="1"/>
          </p:cNvSpPr>
          <p:nvPr/>
        </p:nvSpPr>
        <p:spPr bwMode="auto">
          <a:xfrm>
            <a:off x="539991" y="5877470"/>
            <a:ext cx="85091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zh-CN" altLang="en-US" sz="2800" b="1" dirty="0" smtClean="0">
                <a:ea typeface="宋体" panose="02010600030101010101" pitchFamily="2" charset="-122"/>
              </a:rPr>
              <a:t>步骤二：</a:t>
            </a:r>
            <a:r>
              <a:rPr lang="zh-CN" altLang="en-US" sz="2800" b="1" dirty="0">
                <a:ea typeface="宋体" panose="02010600030101010101" pitchFamily="2" charset="-122"/>
              </a:rPr>
              <a:t>可直接点击打印机输出结果</a:t>
            </a:r>
          </a:p>
        </p:txBody>
      </p:sp>
      <p:sp>
        <p:nvSpPr>
          <p:cNvPr id="13" name="Oval 12"/>
          <p:cNvSpPr>
            <a:spLocks noChangeArrowheads="1"/>
          </p:cNvSpPr>
          <p:nvPr/>
        </p:nvSpPr>
        <p:spPr bwMode="auto">
          <a:xfrm>
            <a:off x="1679292" y="2662515"/>
            <a:ext cx="671987" cy="334460"/>
          </a:xfrm>
          <a:prstGeom prst="ellipse">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panose="02010600030101010101" pitchFamily="2" charset="-122"/>
            </a:endParaRPr>
          </a:p>
        </p:txBody>
      </p:sp>
      <p:pic>
        <p:nvPicPr>
          <p:cNvPr id="14" name="Picture 1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005768" y="3200795"/>
            <a:ext cx="7068757" cy="1870317"/>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15" name="Picture 1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88953" y="4462804"/>
            <a:ext cx="4539014" cy="608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16" name="Oval 15">
            <a:hlinkClick r:id="rId12" action="ppaction://hlinksldjump"/>
          </p:cNvPr>
          <p:cNvSpPr>
            <a:spLocks noChangeArrowheads="1"/>
          </p:cNvSpPr>
          <p:nvPr/>
        </p:nvSpPr>
        <p:spPr bwMode="auto">
          <a:xfrm>
            <a:off x="4559236" y="4569593"/>
            <a:ext cx="843352" cy="268157"/>
          </a:xfrm>
          <a:prstGeom prst="ellipse">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panose="02010600030101010101" pitchFamily="2" charset="-122"/>
            </a:endParaRPr>
          </a:p>
        </p:txBody>
      </p:sp>
      <p:sp>
        <p:nvSpPr>
          <p:cNvPr id="17" name="TextBox 16"/>
          <p:cNvSpPr txBox="1"/>
          <p:nvPr/>
        </p:nvSpPr>
        <p:spPr>
          <a:xfrm>
            <a:off x="1270669" y="188640"/>
            <a:ext cx="9991313" cy="954107"/>
          </a:xfrm>
          <a:prstGeom prst="rect">
            <a:avLst/>
          </a:prstGeom>
          <a:noFill/>
        </p:spPr>
        <p:txBody>
          <a:bodyPr wrap="square" rtlCol="0">
            <a:spAutoFit/>
          </a:bodyPr>
          <a:lstStyle/>
          <a:p>
            <a:r>
              <a:rPr lang="zh-CN" altLang="en-US" sz="2800" b="1" dirty="0" smtClean="0">
                <a:solidFill>
                  <a:srgbClr val="C00000"/>
                </a:solidFill>
              </a:rPr>
              <a:t>检索</a:t>
            </a:r>
            <a:r>
              <a:rPr lang="zh-CN" altLang="en-US" sz="2800" b="1" dirty="0">
                <a:solidFill>
                  <a:srgbClr val="C00000"/>
                </a:solidFill>
              </a:rPr>
              <a:t>结果标记与输出</a:t>
            </a:r>
          </a:p>
          <a:p>
            <a:endParaRPr lang="zh-CN" altLang="en-US" sz="2800" b="1" dirty="0">
              <a:solidFill>
                <a:srgbClr val="0070C0"/>
              </a:solidFill>
            </a:endParaRPr>
          </a:p>
        </p:txBody>
      </p:sp>
      <p:sp>
        <p:nvSpPr>
          <p:cNvPr id="18" name="Text Box 11"/>
          <p:cNvSpPr txBox="1">
            <a:spLocks noChangeArrowheads="1"/>
          </p:cNvSpPr>
          <p:nvPr/>
        </p:nvSpPr>
        <p:spPr bwMode="auto">
          <a:xfrm>
            <a:off x="261372" y="5589240"/>
            <a:ext cx="85091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zh-CN" altLang="en-US" sz="2800" b="1" dirty="0" smtClean="0">
                <a:ea typeface="宋体" panose="02010600030101010101" pitchFamily="2" charset="-122"/>
              </a:rPr>
              <a:t>若想自行选择输出项目，点击</a:t>
            </a:r>
            <a:endParaRPr lang="zh-CN" altLang="en-US" sz="2800" b="1" dirty="0">
              <a:ea typeface="宋体" panose="02010600030101010101" pitchFamily="2" charset="-122"/>
            </a:endParaRPr>
          </a:p>
        </p:txBody>
      </p:sp>
      <p:pic>
        <p:nvPicPr>
          <p:cNvPr id="19" name="Picture 5"/>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85417" t="2935" r="1137" b="88910"/>
          <a:stretch>
            <a:fillRect/>
          </a:stretch>
        </p:blipFill>
        <p:spPr bwMode="auto">
          <a:xfrm>
            <a:off x="7823175" y="5646466"/>
            <a:ext cx="2111960" cy="406642"/>
          </a:xfrm>
          <a:prstGeom prst="rect">
            <a:avLst/>
          </a:prstGeom>
          <a:noFill/>
          <a:ln w="25400">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4" presetClass="exit" presetSubtype="16" fill="hold" grpId="1" nodeType="withEffect">
                                  <p:stCondLst>
                                    <p:cond delay="0"/>
                                  </p:stCondLst>
                                  <p:childTnLst>
                                    <p:animEffect transition="out" filter="box(in)">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par>
                                <p:cTn id="16" presetID="4" presetClass="exit" presetSubtype="16" fill="hold" grpId="1" nodeType="withEffect">
                                  <p:stCondLst>
                                    <p:cond delay="0"/>
                                  </p:stCondLst>
                                  <p:childTnLst>
                                    <p:animEffect transition="out" filter="box(in)">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4" presetClass="exit" presetSubtype="16" fill="hold" grpId="0" nodeType="withEffect">
                                  <p:stCondLst>
                                    <p:cond delay="0"/>
                                  </p:stCondLst>
                                  <p:childTnLst>
                                    <p:animEffect transition="out" filter="box(in)">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4" presetClass="exit" presetSubtype="16" fill="hold" nodeType="clickEffect">
                                  <p:stCondLst>
                                    <p:cond delay="0"/>
                                  </p:stCondLst>
                                  <p:childTnLst>
                                    <p:animEffect transition="out" filter="box(in)">
                                      <p:cBhvr>
                                        <p:cTn id="35" dur="500"/>
                                        <p:tgtEl>
                                          <p:spTgt spid="15"/>
                                        </p:tgtEl>
                                      </p:cBhvr>
                                    </p:animEffect>
                                    <p:set>
                                      <p:cBhvr>
                                        <p:cTn id="36" dur="1" fill="hold">
                                          <p:stCondLst>
                                            <p:cond delay="499"/>
                                          </p:stCondLst>
                                        </p:cTn>
                                        <p:tgtEl>
                                          <p:spTgt spid="15"/>
                                        </p:tgtEl>
                                        <p:attrNameLst>
                                          <p:attrName>style.visibility</p:attrName>
                                        </p:attrNameLst>
                                      </p:cBhvr>
                                      <p:to>
                                        <p:strVal val="hidden"/>
                                      </p:to>
                                    </p:set>
                                  </p:childTnLst>
                                </p:cTn>
                              </p:par>
                            </p:childTnLst>
                          </p:cTn>
                        </p:par>
                        <p:par>
                          <p:cTn id="37" fill="hold">
                            <p:stCondLst>
                              <p:cond delay="500"/>
                            </p:stCondLst>
                            <p:childTnLst>
                              <p:par>
                                <p:cTn id="38" presetID="1" presetClass="entr" presetSubtype="0"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4" presetClass="exit" presetSubtype="16" fill="hold" nodeType="clickEffect">
                                  <p:stCondLst>
                                    <p:cond delay="0"/>
                                  </p:stCondLst>
                                  <p:childTnLst>
                                    <p:animEffect transition="out" filter="box(in)">
                                      <p:cBhvr>
                                        <p:cTn id="43" dur="500"/>
                                        <p:tgtEl>
                                          <p:spTgt spid="14"/>
                                        </p:tgtEl>
                                      </p:cBhvr>
                                    </p:animEffect>
                                    <p:set>
                                      <p:cBhvr>
                                        <p:cTn id="44" dur="1" fill="hold">
                                          <p:stCondLst>
                                            <p:cond delay="499"/>
                                          </p:stCondLst>
                                        </p:cTn>
                                        <p:tgtEl>
                                          <p:spTgt spid="14"/>
                                        </p:tgtEl>
                                        <p:attrNameLst>
                                          <p:attrName>style.visibility</p:attrName>
                                        </p:attrNameLst>
                                      </p:cBhvr>
                                      <p:to>
                                        <p:strVal val="hidden"/>
                                      </p:to>
                                    </p:set>
                                  </p:childTnLst>
                                </p:cTn>
                              </p:par>
                              <p:par>
                                <p:cTn id="45" presetID="4" presetClass="exit" presetSubtype="16" fill="hold" grpId="1" nodeType="withEffect">
                                  <p:stCondLst>
                                    <p:cond delay="0"/>
                                  </p:stCondLst>
                                  <p:childTnLst>
                                    <p:animEffect transition="out" filter="box(in)">
                                      <p:cBhvr>
                                        <p:cTn id="46" dur="500"/>
                                        <p:tgtEl>
                                          <p:spTgt spid="16"/>
                                        </p:tgtEl>
                                      </p:cBhvr>
                                    </p:animEffect>
                                    <p:set>
                                      <p:cBhvr>
                                        <p:cTn id="47" dur="1" fill="hold">
                                          <p:stCondLst>
                                            <p:cond delay="499"/>
                                          </p:stCondLst>
                                        </p:cTn>
                                        <p:tgtEl>
                                          <p:spTgt spid="16"/>
                                        </p:tgtEl>
                                        <p:attrNameLst>
                                          <p:attrName>style.visibility</p:attrName>
                                        </p:attrNameLst>
                                      </p:cBhvr>
                                      <p:to>
                                        <p:strVal val="hidden"/>
                                      </p:to>
                                    </p:set>
                                  </p:childTnLst>
                                </p:cTn>
                              </p:par>
                              <p:par>
                                <p:cTn id="48" presetID="4" presetClass="exit" presetSubtype="16" fill="hold" nodeType="withEffect">
                                  <p:stCondLst>
                                    <p:cond delay="0"/>
                                  </p:stCondLst>
                                  <p:childTnLst>
                                    <p:animEffect transition="out" filter="box(in)">
                                      <p:cBhvr>
                                        <p:cTn id="49" dur="500"/>
                                        <p:tgtEl>
                                          <p:spTgt spid="15"/>
                                        </p:tgtEl>
                                      </p:cBhvr>
                                    </p:animEffect>
                                    <p:set>
                                      <p:cBhvr>
                                        <p:cTn id="50" dur="1" fill="hold">
                                          <p:stCondLst>
                                            <p:cond delay="499"/>
                                          </p:stCondLst>
                                        </p:cTn>
                                        <p:tgtEl>
                                          <p:spTgt spid="15"/>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8"/>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19"/>
                                        </p:tgtEl>
                                        <p:attrNameLst>
                                          <p:attrName>style.visibility</p:attrName>
                                        </p:attrNameLst>
                                      </p:cBhvr>
                                      <p:to>
                                        <p:strVal val="visible"/>
                                      </p:to>
                                    </p:set>
                                  </p:childTnLst>
                                </p:cTn>
                              </p:par>
                              <p:par>
                                <p:cTn id="58" presetID="1" presetClass="entr" presetSubtype="0" fill="hold" grpId="2" nodeType="withEffect">
                                  <p:stCondLst>
                                    <p:cond delay="0"/>
                                  </p:stCondLst>
                                  <p:childTnLst>
                                    <p:set>
                                      <p:cBhvr>
                                        <p:cTn id="59" dur="1" fill="hold">
                                          <p:stCondLst>
                                            <p:cond delay="0"/>
                                          </p:stCondLst>
                                        </p:cTn>
                                        <p:tgtEl>
                                          <p:spTgt spid="8"/>
                                        </p:tgtEl>
                                        <p:attrNameLst>
                                          <p:attrName>style.visibility</p:attrName>
                                        </p:attrNameLst>
                                      </p:cBhvr>
                                      <p:to>
                                        <p:strVal val="visible"/>
                                      </p:to>
                                    </p:set>
                                  </p:childTnLst>
                                </p:cTn>
                              </p:par>
                            </p:childTnLst>
                          </p:cTn>
                        </p:par>
                        <p:par>
                          <p:cTn id="60" fill="hold">
                            <p:stCondLst>
                              <p:cond delay="500"/>
                            </p:stCondLst>
                            <p:childTnLst>
                              <p:par>
                                <p:cTn id="61" presetID="1" presetClass="entr" presetSubtype="0" fill="hold" nodeType="after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animBg="1"/>
      <p:bldP spid="9" grpId="1" animBg="1"/>
      <p:bldP spid="10" grpId="0"/>
      <p:bldP spid="12" grpId="0"/>
      <p:bldP spid="12" grpId="1"/>
      <p:bldP spid="13" grpId="0" animBg="1"/>
      <p:bldP spid="16" grpId="0" animBg="1"/>
      <p:bldP spid="16" grpId="1" animBg="1"/>
      <p:bldP spid="1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4"/>
          <p:cNvGrpSpPr/>
          <p:nvPr/>
        </p:nvGrpSpPr>
        <p:grpSpPr>
          <a:xfrm>
            <a:off x="8666640" y="5854960"/>
            <a:ext cx="3428578" cy="931651"/>
            <a:chOff x="6500826" y="5854935"/>
            <a:chExt cx="2571768" cy="931651"/>
          </a:xfrm>
        </p:grpSpPr>
        <p:pic>
          <p:nvPicPr>
            <p:cNvPr id="4" name="Picture 2" descr="C:\Users\SCU-lnqn\Desktop\四川大学图书馆logo.jpg"/>
            <p:cNvPicPr>
              <a:picLocks noChangeAspect="1" noChangeArrowheads="1"/>
            </p:cNvPicPr>
            <p:nvPr/>
          </p:nvPicPr>
          <p:blipFill>
            <a:blip r:embed="rId2" cstate="print"/>
            <a:srcRect r="74000"/>
            <a:stretch>
              <a:fillRect/>
            </a:stretch>
          </p:blipFill>
          <p:spPr bwMode="auto">
            <a:xfrm>
              <a:off x="8143900" y="5854935"/>
              <a:ext cx="928694" cy="890261"/>
            </a:xfrm>
            <a:prstGeom prst="rect">
              <a:avLst/>
            </a:prstGeom>
            <a:noFill/>
          </p:spPr>
        </p:pic>
        <p:pic>
          <p:nvPicPr>
            <p:cNvPr id="5" name="Picture 2" descr="C:\Users\SCU-lnqn\Desktop\四川大学图书馆logo.jpg"/>
            <p:cNvPicPr>
              <a:picLocks noChangeAspect="1" noChangeArrowheads="1"/>
            </p:cNvPicPr>
            <p:nvPr/>
          </p:nvPicPr>
          <p:blipFill>
            <a:blip r:embed="rId2" cstate="print"/>
            <a:srcRect l="28000"/>
            <a:stretch>
              <a:fillRect/>
            </a:stretch>
          </p:blipFill>
          <p:spPr bwMode="auto">
            <a:xfrm>
              <a:off x="6500826" y="6242538"/>
              <a:ext cx="1571636" cy="544048"/>
            </a:xfrm>
            <a:prstGeom prst="rect">
              <a:avLst/>
            </a:prstGeom>
            <a:noFill/>
          </p:spPr>
        </p:pic>
      </p:grpSp>
      <p:graphicFrame>
        <p:nvGraphicFramePr>
          <p:cNvPr id="7" name="图示 6"/>
          <p:cNvGraphicFramePr/>
          <p:nvPr>
            <p:extLst>
              <p:ext uri="{D42A27DB-BD31-4B8C-83A1-F6EECF244321}">
                <p14:modId xmlns:p14="http://schemas.microsoft.com/office/powerpoint/2010/main" val="2140524173"/>
              </p:ext>
            </p:extLst>
          </p:nvPr>
        </p:nvGraphicFramePr>
        <p:xfrm>
          <a:off x="190476" y="142852"/>
          <a:ext cx="9047593" cy="428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1126655" y="332656"/>
            <a:ext cx="10571448" cy="954107"/>
          </a:xfrm>
          <a:prstGeom prst="rect">
            <a:avLst/>
          </a:prstGeom>
          <a:noFill/>
        </p:spPr>
        <p:txBody>
          <a:bodyPr wrap="square" rtlCol="0">
            <a:spAutoFit/>
          </a:bodyPr>
          <a:lstStyle/>
          <a:p>
            <a:r>
              <a:rPr lang="zh-CN" altLang="en-US" sz="2800" b="1" dirty="0" smtClean="0">
                <a:solidFill>
                  <a:srgbClr val="C00000"/>
                </a:solidFill>
              </a:rPr>
              <a:t>检索</a:t>
            </a:r>
            <a:r>
              <a:rPr lang="zh-CN" altLang="en-US" sz="2800" b="1" dirty="0">
                <a:solidFill>
                  <a:srgbClr val="C00000"/>
                </a:solidFill>
              </a:rPr>
              <a:t>结果标记与输出</a:t>
            </a:r>
          </a:p>
          <a:p>
            <a:endParaRPr lang="zh-CN" altLang="en-US" sz="2800" b="1" dirty="0">
              <a:solidFill>
                <a:srgbClr val="0070C0"/>
              </a:solidFill>
            </a:endParaRPr>
          </a:p>
        </p:txBody>
      </p:sp>
      <p:pic>
        <p:nvPicPr>
          <p:cNvPr id="8" name="Picture 1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1039" y="1444523"/>
            <a:ext cx="10270846" cy="450478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10" name="Oval 13"/>
          <p:cNvSpPr>
            <a:spLocks noChangeArrowheads="1"/>
          </p:cNvSpPr>
          <p:nvPr/>
        </p:nvSpPr>
        <p:spPr bwMode="auto">
          <a:xfrm>
            <a:off x="280648" y="1444525"/>
            <a:ext cx="2223568" cy="297285"/>
          </a:xfrm>
          <a:prstGeom prst="ellipse">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panose="02010600030101010101" pitchFamily="2" charset="-122"/>
            </a:endParaRPr>
          </a:p>
        </p:txBody>
      </p:sp>
      <p:sp>
        <p:nvSpPr>
          <p:cNvPr id="11" name="Oval 14"/>
          <p:cNvSpPr>
            <a:spLocks noChangeArrowheads="1"/>
          </p:cNvSpPr>
          <p:nvPr/>
        </p:nvSpPr>
        <p:spPr bwMode="auto">
          <a:xfrm>
            <a:off x="5183327" y="3331926"/>
            <a:ext cx="404770" cy="297285"/>
          </a:xfrm>
          <a:prstGeom prst="ellipse">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panose="02010600030101010101" pitchFamily="2" charset="-122"/>
            </a:endParaRPr>
          </a:p>
        </p:txBody>
      </p:sp>
      <p:sp>
        <p:nvSpPr>
          <p:cNvPr id="12" name="线形标注 1 11"/>
          <p:cNvSpPr/>
          <p:nvPr/>
        </p:nvSpPr>
        <p:spPr>
          <a:xfrm>
            <a:off x="8474545" y="4421276"/>
            <a:ext cx="1599034" cy="670379"/>
          </a:xfrm>
          <a:prstGeom prst="borderCallout1">
            <a:avLst>
              <a:gd name="adj1" fmla="val 49470"/>
              <a:gd name="adj2" fmla="val -3606"/>
              <a:gd name="adj3" fmla="val 93528"/>
              <a:gd name="adj4" fmla="val -42031"/>
            </a:avLst>
          </a:prstGeom>
        </p:spPr>
        <p:style>
          <a:lnRef idx="2">
            <a:schemeClr val="accent2"/>
          </a:lnRef>
          <a:fillRef idx="1">
            <a:schemeClr val="lt1"/>
          </a:fillRef>
          <a:effectRef idx="0">
            <a:schemeClr val="accent2"/>
          </a:effectRef>
          <a:fontRef idx="minor">
            <a:schemeClr val="dk1"/>
          </a:fontRef>
        </p:style>
        <p:txBody>
          <a:bodyPr rtlCol="0" anchor="ctr"/>
          <a:lstStyle/>
          <a:p>
            <a:r>
              <a:rPr kumimoji="1" lang="zh-CN" altLang="en-US" sz="1400" b="1" dirty="0">
                <a:solidFill>
                  <a:srgbClr val="000000"/>
                </a:solidFill>
                <a:latin typeface="Lucida Sans Unicode" panose="020B0602030504020204" pitchFamily="34" charset="0"/>
                <a:ea typeface="宋体" panose="02010600030101010101" pitchFamily="2" charset="-122"/>
              </a:rPr>
              <a:t>可自行勾选需要输出的项目</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upRight)">
                                      <p:cBhvr>
                                        <p:cTn id="7" dur="500"/>
                                        <p:tgtEl>
                                          <p:spTgt spid="12"/>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4"/>
          <p:cNvGrpSpPr/>
          <p:nvPr/>
        </p:nvGrpSpPr>
        <p:grpSpPr>
          <a:xfrm>
            <a:off x="8666640" y="5854960"/>
            <a:ext cx="3428578" cy="931651"/>
            <a:chOff x="6500826" y="5854935"/>
            <a:chExt cx="2571768" cy="931651"/>
          </a:xfrm>
        </p:grpSpPr>
        <p:pic>
          <p:nvPicPr>
            <p:cNvPr id="4" name="Picture 2" descr="C:\Users\SCU-lnqn\Desktop\四川大学图书馆logo.jpg"/>
            <p:cNvPicPr>
              <a:picLocks noChangeAspect="1" noChangeArrowheads="1"/>
            </p:cNvPicPr>
            <p:nvPr/>
          </p:nvPicPr>
          <p:blipFill>
            <a:blip r:embed="rId3" cstate="print"/>
            <a:srcRect r="74000"/>
            <a:stretch>
              <a:fillRect/>
            </a:stretch>
          </p:blipFill>
          <p:spPr bwMode="auto">
            <a:xfrm>
              <a:off x="8143900" y="5854935"/>
              <a:ext cx="928694" cy="890261"/>
            </a:xfrm>
            <a:prstGeom prst="rect">
              <a:avLst/>
            </a:prstGeom>
            <a:noFill/>
          </p:spPr>
        </p:pic>
        <p:pic>
          <p:nvPicPr>
            <p:cNvPr id="5" name="Picture 2" descr="C:\Users\SCU-lnqn\Desktop\四川大学图书馆logo.jpg"/>
            <p:cNvPicPr>
              <a:picLocks noChangeAspect="1" noChangeArrowheads="1"/>
            </p:cNvPicPr>
            <p:nvPr/>
          </p:nvPicPr>
          <p:blipFill>
            <a:blip r:embed="rId3" cstate="print"/>
            <a:srcRect l="28000"/>
            <a:stretch>
              <a:fillRect/>
            </a:stretch>
          </p:blipFill>
          <p:spPr bwMode="auto">
            <a:xfrm>
              <a:off x="6500826" y="6242538"/>
              <a:ext cx="1571636" cy="544048"/>
            </a:xfrm>
            <a:prstGeom prst="rect">
              <a:avLst/>
            </a:prstGeom>
            <a:noFill/>
          </p:spPr>
        </p:pic>
      </p:grpSp>
      <p:graphicFrame>
        <p:nvGraphicFramePr>
          <p:cNvPr id="7" name="图示 6"/>
          <p:cNvGraphicFramePr/>
          <p:nvPr>
            <p:extLst>
              <p:ext uri="{D42A27DB-BD31-4B8C-83A1-F6EECF244321}">
                <p14:modId xmlns:p14="http://schemas.microsoft.com/office/powerpoint/2010/main" val="1462653506"/>
              </p:ext>
            </p:extLst>
          </p:nvPr>
        </p:nvGraphicFramePr>
        <p:xfrm>
          <a:off x="190476" y="142852"/>
          <a:ext cx="9047593" cy="4286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5"/>
          <p:cNvSpPr txBox="1"/>
          <p:nvPr/>
        </p:nvSpPr>
        <p:spPr>
          <a:xfrm>
            <a:off x="1001479" y="260671"/>
            <a:ext cx="10571448" cy="954107"/>
          </a:xfrm>
          <a:prstGeom prst="rect">
            <a:avLst/>
          </a:prstGeom>
          <a:noFill/>
        </p:spPr>
        <p:txBody>
          <a:bodyPr wrap="square" rtlCol="0">
            <a:spAutoFit/>
          </a:bodyPr>
          <a:lstStyle/>
          <a:p>
            <a:r>
              <a:rPr lang="zh-CN" altLang="en-US" sz="2800" b="1" dirty="0" smtClean="0">
                <a:solidFill>
                  <a:srgbClr val="C00000"/>
                </a:solidFill>
              </a:rPr>
              <a:t>检索</a:t>
            </a:r>
            <a:r>
              <a:rPr lang="zh-CN" altLang="en-US" sz="2800" b="1" dirty="0">
                <a:solidFill>
                  <a:srgbClr val="C00000"/>
                </a:solidFill>
              </a:rPr>
              <a:t>结果标记与输出</a:t>
            </a:r>
          </a:p>
          <a:p>
            <a:endParaRPr lang="zh-CN" altLang="en-US" sz="2800" b="1" dirty="0">
              <a:solidFill>
                <a:srgbClr val="0070C0"/>
              </a:solidFill>
            </a:endParaRPr>
          </a:p>
        </p:txBody>
      </p:sp>
      <p:pic>
        <p:nvPicPr>
          <p:cNvPr id="8"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79992" y="1509459"/>
            <a:ext cx="10703119" cy="4327801"/>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9" name="Text Box 7">
            <a:hlinkClick r:id="rId10" action="ppaction://hlinksldjump"/>
          </p:cNvPr>
          <p:cNvSpPr txBox="1">
            <a:spLocks noChangeArrowheads="1"/>
          </p:cNvSpPr>
          <p:nvPr/>
        </p:nvSpPr>
        <p:spPr bwMode="auto">
          <a:xfrm>
            <a:off x="827232" y="5929172"/>
            <a:ext cx="60359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zh-CN" altLang="en-US" sz="2800" b="1" dirty="0">
                <a:ea typeface="宋体" panose="02010600030101010101" pitchFamily="2" charset="-122"/>
              </a:rPr>
              <a:t>可打印或者复制保存</a:t>
            </a:r>
          </a:p>
        </p:txBody>
      </p:sp>
      <p:sp>
        <p:nvSpPr>
          <p:cNvPr id="10" name="AutoShape 10"/>
          <p:cNvSpPr>
            <a:spLocks noChangeArrowheads="1"/>
          </p:cNvSpPr>
          <p:nvPr/>
        </p:nvSpPr>
        <p:spPr bwMode="auto">
          <a:xfrm>
            <a:off x="6287204" y="2348882"/>
            <a:ext cx="4474679" cy="1870273"/>
          </a:xfrm>
          <a:prstGeom prst="wedgeRoundRectCallout">
            <a:avLst>
              <a:gd name="adj1" fmla="val -57403"/>
              <a:gd name="adj2" fmla="val 73472"/>
              <a:gd name="adj3" fmla="val 16667"/>
            </a:avLst>
          </a:prstGeom>
          <a:solidFill>
            <a:schemeClr val="accent1">
              <a:lumMod val="20000"/>
              <a:lumOff val="80000"/>
            </a:schemeClr>
          </a:solidFill>
          <a:ln w="9525" algn="ctr">
            <a:solidFill>
              <a:schemeClr val="tx1"/>
            </a:solidFill>
            <a:miter lim="800000"/>
          </a:ln>
        </p:spPr>
        <p:txBody>
          <a:bodyPr anchor="ctr"/>
          <a:lstStyle/>
          <a:p>
            <a:r>
              <a:rPr kumimoji="1" lang="zh-CN" altLang="en-US" sz="2000" b="1" dirty="0">
                <a:ea typeface="楷体_GB2312" panose="02010609030101010101" pitchFamily="49" charset="-122"/>
              </a:rPr>
              <a:t>注意：</a:t>
            </a:r>
            <a:r>
              <a:rPr kumimoji="1" lang="zh-CN" altLang="en-US" sz="2000" b="1" dirty="0">
                <a:solidFill>
                  <a:srgbClr val="FF0000"/>
                </a:solidFill>
                <a:ea typeface="楷体_GB2312" panose="02010609030101010101" pitchFamily="49" charset="-122"/>
              </a:rPr>
              <a:t>保存的只是文摘</a:t>
            </a:r>
            <a:r>
              <a:rPr kumimoji="1" lang="zh-CN" altLang="en-US" sz="2000" b="1" dirty="0">
                <a:ea typeface="楷体_GB2312" panose="02010609030101010101" pitchFamily="49" charset="-122"/>
              </a:rPr>
              <a:t>，要下载全文，点击记录的“全文”链接，没有全文链接的，需要通过其他途径获得全文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3126332115"/>
              </p:ext>
            </p:extLst>
          </p:nvPr>
        </p:nvGraphicFramePr>
        <p:xfrm>
          <a:off x="190476" y="214337"/>
          <a:ext cx="9047593" cy="4286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组合 2"/>
          <p:cNvGrpSpPr/>
          <p:nvPr/>
        </p:nvGrpSpPr>
        <p:grpSpPr>
          <a:xfrm>
            <a:off x="8666640" y="5854960"/>
            <a:ext cx="3428578" cy="931651"/>
            <a:chOff x="6500826" y="5854935"/>
            <a:chExt cx="2571768" cy="931651"/>
          </a:xfrm>
        </p:grpSpPr>
        <p:pic>
          <p:nvPicPr>
            <p:cNvPr id="4" name="Picture 2" descr="C:\Users\SCU-lnqn\Desktop\四川大学图书馆logo.jpg"/>
            <p:cNvPicPr>
              <a:picLocks noChangeAspect="1" noChangeArrowheads="1"/>
            </p:cNvPicPr>
            <p:nvPr/>
          </p:nvPicPr>
          <p:blipFill>
            <a:blip r:embed="rId7" cstate="print"/>
            <a:srcRect r="74000"/>
            <a:stretch>
              <a:fillRect/>
            </a:stretch>
          </p:blipFill>
          <p:spPr bwMode="auto">
            <a:xfrm>
              <a:off x="8143900" y="5854935"/>
              <a:ext cx="928694" cy="890261"/>
            </a:xfrm>
            <a:prstGeom prst="rect">
              <a:avLst/>
            </a:prstGeom>
            <a:noFill/>
          </p:spPr>
        </p:pic>
        <p:pic>
          <p:nvPicPr>
            <p:cNvPr id="5" name="Picture 2" descr="C:\Users\SCU-lnqn\Desktop\四川大学图书馆logo.jpg"/>
            <p:cNvPicPr>
              <a:picLocks noChangeAspect="1" noChangeArrowheads="1"/>
            </p:cNvPicPr>
            <p:nvPr/>
          </p:nvPicPr>
          <p:blipFill>
            <a:blip r:embed="rId7" cstate="print"/>
            <a:srcRect l="28000"/>
            <a:stretch>
              <a:fillRect/>
            </a:stretch>
          </p:blipFill>
          <p:spPr bwMode="auto">
            <a:xfrm>
              <a:off x="6500826" y="6242538"/>
              <a:ext cx="1571636" cy="544048"/>
            </a:xfrm>
            <a:prstGeom prst="rect">
              <a:avLst/>
            </a:prstGeom>
            <a:noFill/>
          </p:spPr>
        </p:pic>
      </p:grpSp>
      <p:grpSp>
        <p:nvGrpSpPr>
          <p:cNvPr id="6" name="Group 109"/>
          <p:cNvGrpSpPr/>
          <p:nvPr/>
        </p:nvGrpSpPr>
        <p:grpSpPr bwMode="auto">
          <a:xfrm>
            <a:off x="-1197874" y="1754213"/>
            <a:ext cx="99468" cy="282575"/>
            <a:chOff x="1016" y="1768"/>
            <a:chExt cx="68" cy="198"/>
          </a:xfrm>
        </p:grpSpPr>
        <p:sp>
          <p:nvSpPr>
            <p:cNvPr id="7" name="AutoShape 110"/>
            <p:cNvSpPr>
              <a:spLocks noChangeArrowheads="1"/>
            </p:cNvSpPr>
            <p:nvPr/>
          </p:nvSpPr>
          <p:spPr bwMode="ltGray">
            <a:xfrm rot="21332465" flipV="1">
              <a:off x="1016" y="1768"/>
              <a:ext cx="68" cy="198"/>
            </a:xfrm>
            <a:prstGeom prst="moon">
              <a:avLst>
                <a:gd name="adj" fmla="val 20051"/>
              </a:avLst>
            </a:prstGeom>
            <a:solidFill>
              <a:srgbClr val="CC99FF">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p>
              <a:pPr algn="ctr"/>
              <a:endParaRPr lang="zh-CN" altLang="en-US" b="1">
                <a:latin typeface="楷体_GB2312" panose="02010609030101010101" pitchFamily="49" charset="-122"/>
                <a:ea typeface="楷体_GB2312" panose="02010609030101010101" pitchFamily="49" charset="-122"/>
                <a:cs typeface="Arial" panose="020B0604020202020204" pitchFamily="34" charset="0"/>
              </a:endParaRPr>
            </a:p>
          </p:txBody>
        </p:sp>
        <p:sp>
          <p:nvSpPr>
            <p:cNvPr id="8" name="AutoShape 111"/>
            <p:cNvSpPr>
              <a:spLocks noChangeArrowheads="1"/>
            </p:cNvSpPr>
            <p:nvPr/>
          </p:nvSpPr>
          <p:spPr bwMode="ltGray">
            <a:xfrm rot="21332465" flipV="1">
              <a:off x="1020" y="1783"/>
              <a:ext cx="42" cy="167"/>
            </a:xfrm>
            <a:prstGeom prst="moon">
              <a:avLst>
                <a:gd name="adj" fmla="val 20051"/>
              </a:avLst>
            </a:prstGeom>
            <a:solidFill>
              <a:srgbClr val="CC99FF">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p>
              <a:pPr algn="ctr"/>
              <a:endParaRPr lang="zh-CN" altLang="en-US" b="1">
                <a:latin typeface="楷体_GB2312" panose="02010609030101010101" pitchFamily="49" charset="-122"/>
                <a:ea typeface="楷体_GB2312" panose="02010609030101010101" pitchFamily="49" charset="-122"/>
                <a:cs typeface="Arial" panose="020B0604020202020204" pitchFamily="34" charset="0"/>
              </a:endParaRPr>
            </a:p>
          </p:txBody>
        </p:sp>
        <p:sp>
          <p:nvSpPr>
            <p:cNvPr id="9" name="AutoShape 112"/>
            <p:cNvSpPr>
              <a:spLocks noChangeArrowheads="1"/>
            </p:cNvSpPr>
            <p:nvPr/>
          </p:nvSpPr>
          <p:spPr bwMode="ltGray">
            <a:xfrm rot="21332465" flipV="1">
              <a:off x="1018" y="1805"/>
              <a:ext cx="27" cy="123"/>
            </a:xfrm>
            <a:prstGeom prst="moon">
              <a:avLst>
                <a:gd name="adj" fmla="val 20051"/>
              </a:avLst>
            </a:prstGeom>
            <a:solidFill>
              <a:srgbClr val="CC99FF">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p>
              <a:pPr algn="ctr"/>
              <a:endParaRPr lang="zh-CN" altLang="en-US" b="1">
                <a:latin typeface="楷体_GB2312" panose="02010609030101010101" pitchFamily="49" charset="-122"/>
                <a:ea typeface="楷体_GB2312" panose="02010609030101010101" pitchFamily="49" charset="-122"/>
                <a:cs typeface="Arial" panose="020B0604020202020204" pitchFamily="34" charset="0"/>
              </a:endParaRPr>
            </a:p>
          </p:txBody>
        </p:sp>
      </p:grpSp>
      <p:sp>
        <p:nvSpPr>
          <p:cNvPr id="10" name="AutoShape 40"/>
          <p:cNvSpPr>
            <a:spLocks noChangeArrowheads="1"/>
          </p:cNvSpPr>
          <p:nvPr/>
        </p:nvSpPr>
        <p:spPr bwMode="gray">
          <a:xfrm>
            <a:off x="3887843" y="1052515"/>
            <a:ext cx="4133311" cy="644525"/>
          </a:xfrm>
          <a:prstGeom prst="roundRect">
            <a:avLst>
              <a:gd name="adj" fmla="val 13181"/>
            </a:avLst>
          </a:prstGeom>
          <a:noFill/>
          <a:ln w="25400">
            <a:solidFill>
              <a:schemeClr val="hlink"/>
            </a:solidFill>
            <a:round/>
          </a:ln>
          <a:effectLst>
            <a:outerShdw dist="35921" dir="2700000" algn="ctr" rotWithShape="0">
              <a:srgbClr val="1C1C1C"/>
            </a:outerShdw>
          </a:effectLst>
        </p:spPr>
        <p:txBody>
          <a:bodyPr wrap="none" anchor="ctr"/>
          <a:lstStyle/>
          <a:p>
            <a:pPr algn="ctr">
              <a:defRPr/>
            </a:pPr>
            <a:endParaRPr lang="zh-CN" altLang="en-US">
              <a:ea typeface="宋体" panose="02010600030101010101" pitchFamily="2" charset="-122"/>
              <a:cs typeface="Arial" panose="020B0604020202020204" pitchFamily="34" charset="0"/>
            </a:endParaRPr>
          </a:p>
        </p:txBody>
      </p:sp>
      <p:sp>
        <p:nvSpPr>
          <p:cNvPr id="11" name="Rectangle 191"/>
          <p:cNvSpPr>
            <a:spLocks noChangeArrowheads="1"/>
          </p:cNvSpPr>
          <p:nvPr/>
        </p:nvSpPr>
        <p:spPr bwMode="white">
          <a:xfrm>
            <a:off x="3312153" y="1052513"/>
            <a:ext cx="5460289"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b="1">
                <a:latin typeface="Gulim" panose="020B0600000101010101" pitchFamily="34" charset="-127"/>
                <a:ea typeface="Gulim" panose="020B0600000101010101" pitchFamily="34" charset="-127"/>
              </a:rPr>
              <a:t>Web of Science </a:t>
            </a:r>
          </a:p>
          <a:p>
            <a:pPr algn="ctr"/>
            <a:r>
              <a:rPr lang="zh-CN" altLang="en-US" b="1">
                <a:latin typeface="楷体_GB2312" panose="02010609030101010101" pitchFamily="49" charset="-122"/>
                <a:ea typeface="楷体_GB2312" panose="02010609030101010101" pitchFamily="49" charset="-122"/>
              </a:rPr>
              <a:t>信息资源整合体系</a:t>
            </a:r>
            <a:endParaRPr lang="en-US" altLang="zh-CN" b="1">
              <a:latin typeface="楷体_GB2312" panose="02010609030101010101" pitchFamily="49" charset="-122"/>
              <a:ea typeface="楷体_GB2312" panose="02010609030101010101" pitchFamily="49" charset="-122"/>
            </a:endParaRPr>
          </a:p>
        </p:txBody>
      </p:sp>
      <p:sp>
        <p:nvSpPr>
          <p:cNvPr id="14" name="Line 146"/>
          <p:cNvSpPr>
            <a:spLocks noChangeShapeType="1"/>
          </p:cNvSpPr>
          <p:nvPr/>
        </p:nvSpPr>
        <p:spPr bwMode="gray">
          <a:xfrm>
            <a:off x="5712140" y="1773238"/>
            <a:ext cx="0" cy="863600"/>
          </a:xfrm>
          <a:prstGeom prst="line">
            <a:avLst/>
          </a:prstGeom>
          <a:noFill/>
          <a:ln w="2222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5" name="Line 147"/>
          <p:cNvSpPr>
            <a:spLocks noChangeShapeType="1"/>
          </p:cNvSpPr>
          <p:nvPr/>
        </p:nvSpPr>
        <p:spPr bwMode="gray">
          <a:xfrm>
            <a:off x="1392616" y="2133600"/>
            <a:ext cx="9597835" cy="0"/>
          </a:xfrm>
          <a:prstGeom prst="line">
            <a:avLst/>
          </a:prstGeom>
          <a:noFill/>
          <a:ln w="2222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6" name="Line 148"/>
          <p:cNvSpPr>
            <a:spLocks noChangeShapeType="1"/>
          </p:cNvSpPr>
          <p:nvPr/>
        </p:nvSpPr>
        <p:spPr bwMode="gray">
          <a:xfrm>
            <a:off x="1392585" y="2133623"/>
            <a:ext cx="0" cy="503238"/>
          </a:xfrm>
          <a:prstGeom prst="line">
            <a:avLst/>
          </a:prstGeom>
          <a:noFill/>
          <a:ln w="2222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 name="Line 149"/>
          <p:cNvSpPr>
            <a:spLocks noChangeShapeType="1"/>
          </p:cNvSpPr>
          <p:nvPr/>
        </p:nvSpPr>
        <p:spPr bwMode="gray">
          <a:xfrm>
            <a:off x="3599982" y="2133623"/>
            <a:ext cx="0" cy="503238"/>
          </a:xfrm>
          <a:prstGeom prst="line">
            <a:avLst/>
          </a:prstGeom>
          <a:noFill/>
          <a:ln w="2222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 name="Line 150"/>
          <p:cNvSpPr>
            <a:spLocks noChangeShapeType="1"/>
          </p:cNvSpPr>
          <p:nvPr/>
        </p:nvSpPr>
        <p:spPr bwMode="gray">
          <a:xfrm>
            <a:off x="8495194" y="2133623"/>
            <a:ext cx="0" cy="503238"/>
          </a:xfrm>
          <a:prstGeom prst="line">
            <a:avLst/>
          </a:prstGeom>
          <a:noFill/>
          <a:ln w="2222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9" name="Line 151"/>
          <p:cNvSpPr>
            <a:spLocks noChangeShapeType="1"/>
          </p:cNvSpPr>
          <p:nvPr/>
        </p:nvSpPr>
        <p:spPr bwMode="gray">
          <a:xfrm>
            <a:off x="10990420" y="2133623"/>
            <a:ext cx="0" cy="503238"/>
          </a:xfrm>
          <a:prstGeom prst="line">
            <a:avLst/>
          </a:prstGeom>
          <a:noFill/>
          <a:ln w="2222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40" name="组合 39"/>
          <p:cNvGrpSpPr/>
          <p:nvPr/>
        </p:nvGrpSpPr>
        <p:grpSpPr>
          <a:xfrm>
            <a:off x="46564" y="2636863"/>
            <a:ext cx="12143852" cy="1303337"/>
            <a:chOff x="34925" y="2636838"/>
            <a:chExt cx="9109075" cy="1303337"/>
          </a:xfrm>
        </p:grpSpPr>
        <p:sp>
          <p:nvSpPr>
            <p:cNvPr id="12" name="AutoShape 108"/>
            <p:cNvSpPr>
              <a:spLocks noChangeArrowheads="1"/>
            </p:cNvSpPr>
            <p:nvPr/>
          </p:nvSpPr>
          <p:spPr bwMode="ltGray">
            <a:xfrm>
              <a:off x="179388" y="2636838"/>
              <a:ext cx="1809750" cy="365125"/>
            </a:xfrm>
            <a:prstGeom prst="roundRect">
              <a:avLst>
                <a:gd name="adj" fmla="val 41602"/>
              </a:avLst>
            </a:prstGeom>
            <a:solidFill>
              <a:srgbClr val="FFE6CD"/>
            </a:solidFill>
            <a:ln w="9525">
              <a:noFill/>
              <a:round/>
            </a:ln>
            <a:effectLst>
              <a:outerShdw dist="35921" dir="2700000" algn="ctr" rotWithShape="0">
                <a:srgbClr val="1C1C1C"/>
              </a:outerShdw>
            </a:effectLst>
          </p:spPr>
          <p:txBody>
            <a:bodyPr wrap="none" anchor="ctr"/>
            <a:lstStyle/>
            <a:p>
              <a:pPr algn="ctr">
                <a:defRPr/>
              </a:pPr>
              <a:endParaRPr lang="zh-CN" altLang="en-US" b="1">
                <a:latin typeface="楷体_GB2312" panose="02010609030101010101" pitchFamily="49" charset="-122"/>
                <a:ea typeface="楷体_GB2312" panose="02010609030101010101" pitchFamily="49" charset="-122"/>
                <a:cs typeface="Arial" panose="020B0604020202020204" pitchFamily="34" charset="0"/>
              </a:endParaRPr>
            </a:p>
          </p:txBody>
        </p:sp>
        <p:sp>
          <p:nvSpPr>
            <p:cNvPr id="13" name="Rectangle 195"/>
            <p:cNvSpPr>
              <a:spLocks noChangeArrowheads="1"/>
            </p:cNvSpPr>
            <p:nvPr/>
          </p:nvSpPr>
          <p:spPr bwMode="auto">
            <a:xfrm>
              <a:off x="34925" y="2662949"/>
              <a:ext cx="210502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r>
                <a:rPr lang="zh-CN" altLang="en-US" sz="1400" b="1" dirty="0">
                  <a:latin typeface="Lucida Sans Unicode" panose="020B0602030504020204" pitchFamily="34" charset="0"/>
                  <a:ea typeface="楷体_GB2312" panose="02010609030101010101" pitchFamily="49" charset="-122"/>
                </a:rPr>
                <a:t>权威学术文献数据库</a:t>
              </a:r>
            </a:p>
          </p:txBody>
        </p:sp>
        <p:sp>
          <p:nvSpPr>
            <p:cNvPr id="20" name="Rectangle 195"/>
            <p:cNvSpPr>
              <a:spLocks noChangeArrowheads="1"/>
            </p:cNvSpPr>
            <p:nvPr/>
          </p:nvSpPr>
          <p:spPr bwMode="auto">
            <a:xfrm>
              <a:off x="7507288" y="3573463"/>
              <a:ext cx="1636712" cy="366712"/>
            </a:xfrm>
            <a:prstGeom prst="rect">
              <a:avLst/>
            </a:prstGeom>
            <a:noFill/>
            <a:ln w="9525">
              <a:noFill/>
              <a:miter lim="800000"/>
            </a:ln>
          </p:spPr>
          <p:txBody>
            <a:bodyPr anchor="ctr">
              <a:spAutoFit/>
            </a:bodyPr>
            <a:lstStyle/>
            <a:p>
              <a:pPr algn="ctr">
                <a:defRPr/>
              </a:pPr>
              <a:r>
                <a:rPr lang="en-US" altLang="zh-CN">
                  <a:latin typeface="Impact" panose="020B0806030902050204" pitchFamily="34" charset="0"/>
                  <a:ea typeface="Gulim" panose="020B0600000101010101" pitchFamily="34" charset="-127"/>
                </a:rPr>
                <a:t>……</a:t>
              </a:r>
              <a:endParaRPr lang="en-US" altLang="zh-CN" b="1">
                <a:solidFill>
                  <a:srgbClr val="FEFFFF"/>
                </a:solidFill>
                <a:effectLst>
                  <a:outerShdw blurRad="38100" dist="38100" dir="2700000" algn="tl">
                    <a:srgbClr val="C0C0C0"/>
                  </a:outerShdw>
                </a:effectLst>
                <a:latin typeface="楷体_GB2312" panose="02010609030101010101" pitchFamily="49" charset="-122"/>
                <a:ea typeface="楷体_GB2312" panose="02010609030101010101" pitchFamily="49" charset="-122"/>
              </a:endParaRPr>
            </a:p>
          </p:txBody>
        </p:sp>
        <p:sp>
          <p:nvSpPr>
            <p:cNvPr id="21" name="AutoShape 108"/>
            <p:cNvSpPr>
              <a:spLocks noChangeArrowheads="1"/>
            </p:cNvSpPr>
            <p:nvPr/>
          </p:nvSpPr>
          <p:spPr bwMode="ltGray">
            <a:xfrm>
              <a:off x="2124075" y="2636838"/>
              <a:ext cx="1152525" cy="365125"/>
            </a:xfrm>
            <a:prstGeom prst="roundRect">
              <a:avLst>
                <a:gd name="adj" fmla="val 41602"/>
              </a:avLst>
            </a:prstGeom>
            <a:solidFill>
              <a:srgbClr val="FFE6CD"/>
            </a:solidFill>
            <a:ln w="9525">
              <a:noFill/>
              <a:round/>
            </a:ln>
            <a:effectLst>
              <a:outerShdw dist="35921" dir="2700000" algn="ctr" rotWithShape="0">
                <a:srgbClr val="1C1C1C"/>
              </a:outerShdw>
            </a:effectLst>
          </p:spPr>
          <p:txBody>
            <a:bodyPr wrap="none" anchor="ctr"/>
            <a:lstStyle/>
            <a:p>
              <a:pPr algn="ctr">
                <a:defRPr/>
              </a:pPr>
              <a:endParaRPr lang="zh-CN" altLang="en-US" b="1">
                <a:latin typeface="楷体_GB2312" panose="02010609030101010101" pitchFamily="49" charset="-122"/>
                <a:ea typeface="楷体_GB2312" panose="02010609030101010101" pitchFamily="49" charset="-122"/>
                <a:cs typeface="Arial" panose="020B0604020202020204" pitchFamily="34" charset="0"/>
              </a:endParaRPr>
            </a:p>
          </p:txBody>
        </p:sp>
        <p:sp>
          <p:nvSpPr>
            <p:cNvPr id="22" name="AutoShape 108"/>
            <p:cNvSpPr>
              <a:spLocks noChangeArrowheads="1"/>
            </p:cNvSpPr>
            <p:nvPr/>
          </p:nvSpPr>
          <p:spPr bwMode="ltGray">
            <a:xfrm>
              <a:off x="3419475" y="2636838"/>
              <a:ext cx="1728788" cy="365125"/>
            </a:xfrm>
            <a:prstGeom prst="roundRect">
              <a:avLst>
                <a:gd name="adj" fmla="val 41602"/>
              </a:avLst>
            </a:prstGeom>
            <a:solidFill>
              <a:srgbClr val="FFE6CD"/>
            </a:solidFill>
            <a:ln w="9525">
              <a:noFill/>
              <a:round/>
            </a:ln>
            <a:effectLst>
              <a:outerShdw dist="35921" dir="2700000" algn="ctr" rotWithShape="0">
                <a:srgbClr val="1C1C1C"/>
              </a:outerShdw>
            </a:effectLst>
          </p:spPr>
          <p:txBody>
            <a:bodyPr wrap="none" anchor="ctr"/>
            <a:lstStyle/>
            <a:p>
              <a:pPr algn="ctr">
                <a:defRPr/>
              </a:pPr>
              <a:endParaRPr lang="zh-CN" altLang="en-US" b="1">
                <a:latin typeface="楷体_GB2312" panose="02010609030101010101" pitchFamily="49" charset="-122"/>
                <a:ea typeface="楷体_GB2312" panose="02010609030101010101" pitchFamily="49" charset="-122"/>
                <a:cs typeface="Arial" panose="020B0604020202020204" pitchFamily="34" charset="0"/>
              </a:endParaRPr>
            </a:p>
          </p:txBody>
        </p:sp>
        <p:sp>
          <p:nvSpPr>
            <p:cNvPr id="23" name="AutoShape 108"/>
            <p:cNvSpPr>
              <a:spLocks noChangeArrowheads="1"/>
            </p:cNvSpPr>
            <p:nvPr/>
          </p:nvSpPr>
          <p:spPr bwMode="ltGray">
            <a:xfrm>
              <a:off x="5292725" y="2636838"/>
              <a:ext cx="2087563" cy="365125"/>
            </a:xfrm>
            <a:prstGeom prst="roundRect">
              <a:avLst>
                <a:gd name="adj" fmla="val 41602"/>
              </a:avLst>
            </a:prstGeom>
            <a:solidFill>
              <a:srgbClr val="FFE6CD"/>
            </a:solidFill>
            <a:ln w="9525">
              <a:noFill/>
              <a:round/>
            </a:ln>
            <a:effectLst>
              <a:outerShdw dist="35921" dir="2700000" algn="ctr" rotWithShape="0">
                <a:srgbClr val="1C1C1C"/>
              </a:outerShdw>
            </a:effectLst>
          </p:spPr>
          <p:txBody>
            <a:bodyPr wrap="none" anchor="ctr"/>
            <a:lstStyle/>
            <a:p>
              <a:pPr algn="ctr">
                <a:defRPr/>
              </a:pPr>
              <a:endParaRPr lang="zh-CN" altLang="en-US" b="1">
                <a:latin typeface="楷体_GB2312" panose="02010609030101010101" pitchFamily="49" charset="-122"/>
                <a:ea typeface="楷体_GB2312" panose="02010609030101010101" pitchFamily="49" charset="-122"/>
                <a:cs typeface="Arial" panose="020B0604020202020204" pitchFamily="34" charset="0"/>
              </a:endParaRPr>
            </a:p>
          </p:txBody>
        </p:sp>
        <p:sp>
          <p:nvSpPr>
            <p:cNvPr id="24" name="AutoShape 108"/>
            <p:cNvSpPr>
              <a:spLocks noChangeArrowheads="1"/>
            </p:cNvSpPr>
            <p:nvPr/>
          </p:nvSpPr>
          <p:spPr bwMode="ltGray">
            <a:xfrm>
              <a:off x="7524750" y="2636838"/>
              <a:ext cx="1403350" cy="365125"/>
            </a:xfrm>
            <a:prstGeom prst="roundRect">
              <a:avLst>
                <a:gd name="adj" fmla="val 41602"/>
              </a:avLst>
            </a:prstGeom>
            <a:solidFill>
              <a:srgbClr val="FFE6CD"/>
            </a:solidFill>
            <a:ln w="9525">
              <a:noFill/>
              <a:round/>
            </a:ln>
            <a:effectLst>
              <a:outerShdw dist="35921" dir="2700000" algn="ctr" rotWithShape="0">
                <a:srgbClr val="1C1C1C"/>
              </a:outerShdw>
            </a:effectLst>
          </p:spPr>
          <p:txBody>
            <a:bodyPr wrap="none" anchor="ctr"/>
            <a:lstStyle/>
            <a:p>
              <a:pPr algn="ctr">
                <a:defRPr/>
              </a:pPr>
              <a:endParaRPr lang="zh-CN" altLang="en-US" b="1">
                <a:latin typeface="楷体_GB2312" panose="02010609030101010101" pitchFamily="49" charset="-122"/>
                <a:ea typeface="楷体_GB2312" panose="02010609030101010101" pitchFamily="49" charset="-122"/>
                <a:cs typeface="Arial" panose="020B0604020202020204" pitchFamily="34" charset="0"/>
              </a:endParaRPr>
            </a:p>
          </p:txBody>
        </p:sp>
        <p:sp>
          <p:nvSpPr>
            <p:cNvPr id="25" name="Rectangle 168"/>
            <p:cNvSpPr>
              <a:spLocks noChangeArrowheads="1"/>
            </p:cNvSpPr>
            <p:nvPr/>
          </p:nvSpPr>
          <p:spPr bwMode="gray">
            <a:xfrm>
              <a:off x="2486690" y="2662949"/>
              <a:ext cx="67719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r" eaLnBrk="0" hangingPunct="0"/>
              <a:r>
                <a:rPr lang="zh-CN" altLang="en-US" sz="1400" b="1">
                  <a:latin typeface="Lucida Sans Unicode" panose="020B0602030504020204" pitchFamily="34" charset="0"/>
                  <a:ea typeface="楷体_GB2312" panose="02010609030101010101" pitchFamily="49" charset="-122"/>
                </a:rPr>
                <a:t>专利信息</a:t>
              </a:r>
            </a:p>
          </p:txBody>
        </p:sp>
        <p:sp>
          <p:nvSpPr>
            <p:cNvPr id="26" name="Rectangle 169"/>
            <p:cNvSpPr>
              <a:spLocks noChangeArrowheads="1"/>
            </p:cNvSpPr>
            <p:nvPr/>
          </p:nvSpPr>
          <p:spPr bwMode="gray">
            <a:xfrm>
              <a:off x="3883174" y="2663023"/>
              <a:ext cx="121587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r" eaLnBrk="0" hangingPunct="0"/>
              <a:r>
                <a:rPr lang="zh-CN" altLang="en-US" sz="1400" b="1" dirty="0">
                  <a:latin typeface="Lucida Sans Unicode" panose="020B0602030504020204" pitchFamily="34" charset="0"/>
                  <a:ea typeface="楷体_GB2312" panose="02010609030101010101" pitchFamily="49" charset="-122"/>
                </a:rPr>
                <a:t>期刊会议文献索引</a:t>
              </a:r>
            </a:p>
          </p:txBody>
        </p:sp>
        <p:sp>
          <p:nvSpPr>
            <p:cNvPr id="27" name="Rectangle 170"/>
            <p:cNvSpPr>
              <a:spLocks noChangeArrowheads="1"/>
            </p:cNvSpPr>
            <p:nvPr/>
          </p:nvSpPr>
          <p:spPr bwMode="gray">
            <a:xfrm>
              <a:off x="5787563" y="2662949"/>
              <a:ext cx="15212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r" eaLnBrk="0" hangingPunct="0"/>
              <a:r>
                <a:rPr lang="en-US" altLang="zh-CN" sz="1400" b="1" dirty="0" smtClean="0">
                  <a:latin typeface="Gulim" panose="020B0600000101010101" pitchFamily="34" charset="-127"/>
                  <a:ea typeface="Gulim" panose="020B0600000101010101" pitchFamily="34" charset="-127"/>
                </a:rPr>
                <a:t>NLM</a:t>
              </a:r>
              <a:r>
                <a:rPr lang="zh-CN" altLang="en-US" sz="1400" b="1" dirty="0" smtClean="0">
                  <a:latin typeface="Lucida Sans Unicode" panose="020B0602030504020204" pitchFamily="34" charset="0"/>
                  <a:ea typeface="楷体_GB2312" panose="02010609030101010101" pitchFamily="49" charset="-122"/>
                </a:rPr>
                <a:t>的</a:t>
              </a:r>
              <a:r>
                <a:rPr lang="zh-CN" altLang="en-US" sz="1400" b="1" dirty="0">
                  <a:latin typeface="Lucida Sans Unicode" panose="020B0602030504020204" pitchFamily="34" charset="0"/>
                  <a:ea typeface="楷体_GB2312" panose="02010609030101010101" pitchFamily="49" charset="-122"/>
                </a:rPr>
                <a:t>生命科学数据库</a:t>
              </a:r>
            </a:p>
          </p:txBody>
        </p:sp>
        <p:sp>
          <p:nvSpPr>
            <p:cNvPr id="28" name="Rectangle 171"/>
            <p:cNvSpPr>
              <a:spLocks noChangeArrowheads="1"/>
            </p:cNvSpPr>
            <p:nvPr/>
          </p:nvSpPr>
          <p:spPr bwMode="gray">
            <a:xfrm>
              <a:off x="7946639" y="2662949"/>
              <a:ext cx="9465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r" eaLnBrk="0" hangingPunct="0"/>
              <a:r>
                <a:rPr lang="zh-CN" altLang="en-US" sz="1400" b="1" dirty="0">
                  <a:latin typeface="Lucida Sans Unicode" panose="020B0602030504020204" pitchFamily="34" charset="0"/>
                  <a:ea typeface="楷体_GB2312" panose="02010609030101010101" pitchFamily="49" charset="-122"/>
                </a:rPr>
                <a:t>期刊评价工具</a:t>
              </a:r>
            </a:p>
          </p:txBody>
        </p:sp>
        <p:sp>
          <p:nvSpPr>
            <p:cNvPr id="29" name="AutoShape 108"/>
            <p:cNvSpPr>
              <a:spLocks noChangeArrowheads="1"/>
            </p:cNvSpPr>
            <p:nvPr/>
          </p:nvSpPr>
          <p:spPr bwMode="ltGray">
            <a:xfrm>
              <a:off x="179388" y="3124200"/>
              <a:ext cx="1809750" cy="736600"/>
            </a:xfrm>
            <a:prstGeom prst="roundRect">
              <a:avLst>
                <a:gd name="adj" fmla="val 41602"/>
              </a:avLst>
            </a:prstGeom>
            <a:solidFill>
              <a:srgbClr val="FFE6CD"/>
            </a:solidFill>
            <a:ln w="9525">
              <a:noFill/>
              <a:round/>
            </a:ln>
            <a:effectLst>
              <a:outerShdw dist="35921" dir="2700000" algn="ctr" rotWithShape="0">
                <a:srgbClr val="1C1C1C"/>
              </a:outerShdw>
            </a:effectLst>
          </p:spPr>
          <p:txBody>
            <a:bodyPr wrap="none" anchor="ctr"/>
            <a:lstStyle/>
            <a:p>
              <a:pPr algn="ctr">
                <a:defRPr/>
              </a:pPr>
              <a:endParaRPr lang="zh-CN" altLang="en-US" b="1">
                <a:latin typeface="楷体_GB2312" panose="02010609030101010101" pitchFamily="49" charset="-122"/>
                <a:ea typeface="楷体_GB2312" panose="02010609030101010101" pitchFamily="49" charset="-122"/>
                <a:cs typeface="Arial" panose="020B0604020202020204" pitchFamily="34" charset="0"/>
              </a:endParaRPr>
            </a:p>
          </p:txBody>
        </p:sp>
        <p:sp>
          <p:nvSpPr>
            <p:cNvPr id="30" name="AutoShape 108"/>
            <p:cNvSpPr>
              <a:spLocks noChangeArrowheads="1"/>
            </p:cNvSpPr>
            <p:nvPr/>
          </p:nvSpPr>
          <p:spPr bwMode="ltGray">
            <a:xfrm>
              <a:off x="2124075" y="3124200"/>
              <a:ext cx="1152525" cy="365125"/>
            </a:xfrm>
            <a:prstGeom prst="roundRect">
              <a:avLst>
                <a:gd name="adj" fmla="val 41602"/>
              </a:avLst>
            </a:prstGeom>
            <a:solidFill>
              <a:srgbClr val="FFE6CD"/>
            </a:solidFill>
            <a:ln w="9525">
              <a:noFill/>
              <a:round/>
            </a:ln>
            <a:effectLst>
              <a:outerShdw dist="35921" dir="2700000" algn="ctr" rotWithShape="0">
                <a:srgbClr val="1C1C1C"/>
              </a:outerShdw>
            </a:effectLst>
          </p:spPr>
          <p:txBody>
            <a:bodyPr wrap="none" anchor="ctr"/>
            <a:lstStyle/>
            <a:p>
              <a:pPr algn="ctr">
                <a:defRPr/>
              </a:pPr>
              <a:endParaRPr lang="zh-CN" altLang="en-US" b="1">
                <a:latin typeface="Gulim" panose="020B0600000101010101" pitchFamily="34" charset="-127"/>
                <a:ea typeface="Gulim" panose="020B0600000101010101" pitchFamily="34" charset="-127"/>
                <a:cs typeface="Arial" panose="020B0604020202020204" pitchFamily="34" charset="0"/>
              </a:endParaRPr>
            </a:p>
          </p:txBody>
        </p:sp>
        <p:sp>
          <p:nvSpPr>
            <p:cNvPr id="31" name="AutoShape 108"/>
            <p:cNvSpPr>
              <a:spLocks noChangeArrowheads="1"/>
            </p:cNvSpPr>
            <p:nvPr/>
          </p:nvSpPr>
          <p:spPr bwMode="ltGray">
            <a:xfrm>
              <a:off x="3419475" y="3124200"/>
              <a:ext cx="1728788" cy="365125"/>
            </a:xfrm>
            <a:prstGeom prst="roundRect">
              <a:avLst>
                <a:gd name="adj" fmla="val 41602"/>
              </a:avLst>
            </a:prstGeom>
            <a:solidFill>
              <a:srgbClr val="FFE6CD"/>
            </a:solidFill>
            <a:ln w="9525">
              <a:noFill/>
              <a:round/>
            </a:ln>
            <a:effectLst>
              <a:outerShdw dist="35921" dir="2700000" algn="ctr" rotWithShape="0">
                <a:srgbClr val="1C1C1C"/>
              </a:outerShdw>
            </a:effectLst>
          </p:spPr>
          <p:txBody>
            <a:bodyPr wrap="none" anchor="ctr"/>
            <a:lstStyle/>
            <a:p>
              <a:pPr algn="ctr">
                <a:defRPr/>
              </a:pPr>
              <a:endParaRPr lang="zh-CN" altLang="en-US" b="1">
                <a:latin typeface="楷体_GB2312" panose="02010609030101010101" pitchFamily="49" charset="-122"/>
                <a:ea typeface="楷体_GB2312" panose="02010609030101010101" pitchFamily="49" charset="-122"/>
                <a:cs typeface="Arial" panose="020B0604020202020204" pitchFamily="34" charset="0"/>
              </a:endParaRPr>
            </a:p>
          </p:txBody>
        </p:sp>
        <p:sp>
          <p:nvSpPr>
            <p:cNvPr id="32" name="AutoShape 108"/>
            <p:cNvSpPr>
              <a:spLocks noChangeArrowheads="1"/>
            </p:cNvSpPr>
            <p:nvPr/>
          </p:nvSpPr>
          <p:spPr bwMode="ltGray">
            <a:xfrm>
              <a:off x="5292725" y="3124200"/>
              <a:ext cx="2087563" cy="365125"/>
            </a:xfrm>
            <a:prstGeom prst="roundRect">
              <a:avLst>
                <a:gd name="adj" fmla="val 41602"/>
              </a:avLst>
            </a:prstGeom>
            <a:solidFill>
              <a:srgbClr val="FFE6CD"/>
            </a:solidFill>
            <a:ln w="9525">
              <a:noFill/>
              <a:round/>
            </a:ln>
            <a:effectLst>
              <a:outerShdw dist="35921" dir="2700000" algn="ctr" rotWithShape="0">
                <a:srgbClr val="1C1C1C"/>
              </a:outerShdw>
            </a:effectLst>
          </p:spPr>
          <p:txBody>
            <a:bodyPr wrap="none" anchor="ctr"/>
            <a:lstStyle/>
            <a:p>
              <a:pPr algn="ctr">
                <a:defRPr/>
              </a:pPr>
              <a:endParaRPr lang="zh-CN" altLang="en-US" b="1">
                <a:latin typeface="楷体_GB2312" panose="02010609030101010101" pitchFamily="49" charset="-122"/>
                <a:ea typeface="楷体_GB2312" panose="02010609030101010101" pitchFamily="49" charset="-122"/>
                <a:cs typeface="Arial" panose="020B0604020202020204" pitchFamily="34" charset="0"/>
              </a:endParaRPr>
            </a:p>
          </p:txBody>
        </p:sp>
        <p:sp>
          <p:nvSpPr>
            <p:cNvPr id="33" name="AutoShape 108"/>
            <p:cNvSpPr>
              <a:spLocks noChangeArrowheads="1"/>
            </p:cNvSpPr>
            <p:nvPr/>
          </p:nvSpPr>
          <p:spPr bwMode="ltGray">
            <a:xfrm>
              <a:off x="7524750" y="3124200"/>
              <a:ext cx="1403350" cy="365125"/>
            </a:xfrm>
            <a:prstGeom prst="roundRect">
              <a:avLst>
                <a:gd name="adj" fmla="val 41602"/>
              </a:avLst>
            </a:prstGeom>
            <a:solidFill>
              <a:srgbClr val="FFE6CD"/>
            </a:solidFill>
            <a:ln w="9525">
              <a:noFill/>
              <a:round/>
            </a:ln>
            <a:effectLst>
              <a:outerShdw dist="35921" dir="2700000" algn="ctr" rotWithShape="0">
                <a:srgbClr val="1C1C1C"/>
              </a:outerShdw>
            </a:effectLst>
          </p:spPr>
          <p:txBody>
            <a:bodyPr wrap="none" anchor="ctr"/>
            <a:lstStyle/>
            <a:p>
              <a:pPr algn="ctr">
                <a:defRPr/>
              </a:pPr>
              <a:endParaRPr lang="zh-CN" altLang="en-US" b="1">
                <a:latin typeface="楷体_GB2312" panose="02010609030101010101" pitchFamily="49" charset="-122"/>
                <a:ea typeface="楷体_GB2312" panose="02010609030101010101" pitchFamily="49" charset="-122"/>
                <a:cs typeface="Arial" panose="020B0604020202020204" pitchFamily="34" charset="0"/>
              </a:endParaRPr>
            </a:p>
          </p:txBody>
        </p:sp>
        <p:sp>
          <p:nvSpPr>
            <p:cNvPr id="34" name="Rectangle 196"/>
            <p:cNvSpPr>
              <a:spLocks noChangeArrowheads="1"/>
            </p:cNvSpPr>
            <p:nvPr/>
          </p:nvSpPr>
          <p:spPr bwMode="auto">
            <a:xfrm>
              <a:off x="90488" y="3176588"/>
              <a:ext cx="203358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r>
                <a:rPr lang="en-US" altLang="zh-CN" b="1">
                  <a:latin typeface="Gulim" panose="020B0600000101010101" pitchFamily="34" charset="-127"/>
                  <a:ea typeface="Gulim" panose="020B0600000101010101" pitchFamily="34" charset="-127"/>
                </a:rPr>
                <a:t>Web of Science</a:t>
              </a:r>
              <a:r>
                <a:rPr lang="zh-CN" altLang="en-US" b="1">
                  <a:latin typeface="Impact" panose="020B0806030902050204" pitchFamily="34" charset="0"/>
                  <a:ea typeface="Gulim" panose="020B0600000101010101" pitchFamily="34" charset="-127"/>
                </a:rPr>
                <a:t>核心合集</a:t>
              </a:r>
            </a:p>
          </p:txBody>
        </p:sp>
        <p:sp>
          <p:nvSpPr>
            <p:cNvPr id="35" name="Rectangle 197"/>
            <p:cNvSpPr>
              <a:spLocks noChangeArrowheads="1"/>
            </p:cNvSpPr>
            <p:nvPr/>
          </p:nvSpPr>
          <p:spPr bwMode="auto">
            <a:xfrm>
              <a:off x="1908175" y="3105150"/>
              <a:ext cx="1584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r>
                <a:rPr lang="en-US" altLang="zh-CN" b="1" dirty="0">
                  <a:latin typeface="Gulim" panose="020B0600000101010101" pitchFamily="34" charset="-127"/>
                  <a:ea typeface="Gulim" panose="020B0600000101010101" pitchFamily="34" charset="-127"/>
                </a:rPr>
                <a:t>DII</a:t>
              </a:r>
            </a:p>
          </p:txBody>
        </p:sp>
        <p:sp>
          <p:nvSpPr>
            <p:cNvPr id="36" name="Rectangle 196"/>
            <p:cNvSpPr>
              <a:spLocks noChangeArrowheads="1"/>
            </p:cNvSpPr>
            <p:nvPr/>
          </p:nvSpPr>
          <p:spPr bwMode="auto">
            <a:xfrm>
              <a:off x="3635375" y="3105150"/>
              <a:ext cx="12239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r>
                <a:rPr lang="en-US" altLang="zh-CN" b="1">
                  <a:latin typeface="Gulim" panose="020B0600000101010101" pitchFamily="34" charset="-127"/>
                  <a:ea typeface="Gulim" panose="020B0600000101010101" pitchFamily="34" charset="-127"/>
                </a:rPr>
                <a:t>Inspec</a:t>
              </a:r>
              <a:endParaRPr lang="en-US" altLang="zh-CN" sz="2000" b="1">
                <a:latin typeface="Gulim" panose="020B0600000101010101" pitchFamily="34" charset="-127"/>
                <a:ea typeface="Gulim" panose="020B0600000101010101" pitchFamily="34" charset="-127"/>
              </a:endParaRPr>
            </a:p>
          </p:txBody>
        </p:sp>
        <p:sp>
          <p:nvSpPr>
            <p:cNvPr id="37" name="Rectangle 187"/>
            <p:cNvSpPr>
              <a:spLocks noChangeArrowheads="1"/>
            </p:cNvSpPr>
            <p:nvPr/>
          </p:nvSpPr>
          <p:spPr bwMode="gray">
            <a:xfrm>
              <a:off x="5651500" y="3105150"/>
              <a:ext cx="11525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r" eaLnBrk="0" hangingPunct="0"/>
              <a:r>
                <a:rPr lang="en-US" altLang="zh-CN" b="1">
                  <a:latin typeface="Gulim" panose="020B0600000101010101" pitchFamily="34" charset="-127"/>
                  <a:ea typeface="Gulim" panose="020B0600000101010101" pitchFamily="34" charset="-127"/>
                </a:rPr>
                <a:t>Medline</a:t>
              </a:r>
              <a:endParaRPr lang="en-US" altLang="zh-CN" sz="2000" b="1">
                <a:latin typeface="Gulim" panose="020B0600000101010101" pitchFamily="34" charset="-127"/>
                <a:ea typeface="Gulim" panose="020B0600000101010101" pitchFamily="34" charset="-127"/>
              </a:endParaRPr>
            </a:p>
          </p:txBody>
        </p:sp>
        <p:sp>
          <p:nvSpPr>
            <p:cNvPr id="38" name="Rectangle 195"/>
            <p:cNvSpPr>
              <a:spLocks noChangeArrowheads="1"/>
            </p:cNvSpPr>
            <p:nvPr/>
          </p:nvSpPr>
          <p:spPr bwMode="auto">
            <a:xfrm>
              <a:off x="7451725" y="3105150"/>
              <a:ext cx="1636713" cy="366713"/>
            </a:xfrm>
            <a:prstGeom prst="rect">
              <a:avLst/>
            </a:prstGeom>
            <a:noFill/>
            <a:ln w="9525">
              <a:noFill/>
              <a:miter lim="800000"/>
            </a:ln>
          </p:spPr>
          <p:txBody>
            <a:bodyPr anchor="ctr">
              <a:spAutoFit/>
            </a:bodyPr>
            <a:lstStyle/>
            <a:p>
              <a:pPr algn="ctr">
                <a:defRPr/>
              </a:pPr>
              <a:r>
                <a:rPr lang="en-US" altLang="zh-CN" b="1">
                  <a:latin typeface="Gulim" panose="020B0600000101010101" pitchFamily="34" charset="-127"/>
                  <a:ea typeface="Gulim" panose="020B0600000101010101" pitchFamily="34" charset="-127"/>
                </a:rPr>
                <a:t>JCR</a:t>
              </a:r>
              <a:endParaRPr lang="en-US" altLang="zh-CN" b="1">
                <a:solidFill>
                  <a:srgbClr val="FEFFFF"/>
                </a:solidFill>
                <a:effectLst>
                  <a:outerShdw blurRad="38100" dist="38100" dir="2700000" algn="tl">
                    <a:srgbClr val="C0C0C0"/>
                  </a:outerShdw>
                </a:effectLst>
                <a:latin typeface="Gulim" panose="020B0600000101010101" pitchFamily="34" charset="-127"/>
                <a:ea typeface="Gulim" panose="020B0600000101010101" pitchFamily="34" charset="-127"/>
              </a:endParaRPr>
            </a:p>
          </p:txBody>
        </p:sp>
        <p:sp>
          <p:nvSpPr>
            <p:cNvPr id="39" name="AutoShape 8"/>
            <p:cNvSpPr>
              <a:spLocks noChangeArrowheads="1"/>
            </p:cNvSpPr>
            <p:nvPr/>
          </p:nvSpPr>
          <p:spPr bwMode="auto">
            <a:xfrm>
              <a:off x="1619250" y="3500438"/>
              <a:ext cx="215900" cy="215900"/>
            </a:xfrm>
            <a:prstGeom prst="star5">
              <a:avLst/>
            </a:prstGeom>
            <a:solidFill>
              <a:srgbClr val="FF0000"/>
            </a:solidFill>
            <a:ln w="9525">
              <a:solidFill>
                <a:srgbClr val="FF0000"/>
              </a:solidFill>
              <a:miter lim="800000"/>
            </a:ln>
            <a:effectLst/>
          </p:spPr>
          <p:txBody>
            <a:bodyPr wrap="none" anchor="ctr"/>
            <a:lstStyle/>
            <a:p>
              <a:pPr>
                <a:defRPr/>
              </a:pPr>
              <a:endParaRPr lang="zh-CN" altLang="en-US">
                <a:ea typeface="宋体" panose="02010600030101010101" pitchFamily="2" charset="-122"/>
              </a:endParaRPr>
            </a:p>
          </p:txBody>
        </p:sp>
      </p:grpSp>
      <p:sp>
        <p:nvSpPr>
          <p:cNvPr id="41" name="右大括号 40"/>
          <p:cNvSpPr/>
          <p:nvPr/>
        </p:nvSpPr>
        <p:spPr>
          <a:xfrm>
            <a:off x="2351313" y="4005288"/>
            <a:ext cx="188358" cy="1069975"/>
          </a:xfrm>
          <a:prstGeom prst="rightBrace">
            <a:avLst/>
          </a:prstGeom>
          <a:ln w="254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b="1">
              <a:solidFill>
                <a:srgbClr val="A4722D"/>
              </a:solidFill>
              <a:ea typeface="宋体" panose="02010600030101010101" pitchFamily="2" charset="-122"/>
            </a:endParaRPr>
          </a:p>
        </p:txBody>
      </p:sp>
      <p:sp>
        <p:nvSpPr>
          <p:cNvPr id="42" name="TextBox 41"/>
          <p:cNvSpPr txBox="1">
            <a:spLocks noChangeArrowheads="1"/>
          </p:cNvSpPr>
          <p:nvPr/>
        </p:nvSpPr>
        <p:spPr bwMode="auto">
          <a:xfrm>
            <a:off x="2755543" y="4357694"/>
            <a:ext cx="247617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b="1" dirty="0">
                <a:solidFill>
                  <a:srgbClr val="0070C0"/>
                </a:solidFill>
                <a:ea typeface="宋体" panose="02010600030101010101" pitchFamily="2" charset="-122"/>
              </a:rPr>
              <a:t>三大引文数据库</a:t>
            </a:r>
          </a:p>
        </p:txBody>
      </p:sp>
      <p:sp>
        <p:nvSpPr>
          <p:cNvPr id="43" name="右大括号 42"/>
          <p:cNvSpPr/>
          <p:nvPr/>
        </p:nvSpPr>
        <p:spPr>
          <a:xfrm>
            <a:off x="2351311" y="5308623"/>
            <a:ext cx="192591" cy="641350"/>
          </a:xfrm>
          <a:prstGeom prst="rightBrace">
            <a:avLst/>
          </a:prstGeom>
          <a:ln w="254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b="1">
              <a:solidFill>
                <a:srgbClr val="A4722D"/>
              </a:solidFill>
              <a:ea typeface="宋体" panose="02010600030101010101" pitchFamily="2" charset="-122"/>
            </a:endParaRPr>
          </a:p>
        </p:txBody>
      </p:sp>
      <p:sp>
        <p:nvSpPr>
          <p:cNvPr id="44" name="TextBox 43"/>
          <p:cNvSpPr txBox="1">
            <a:spLocks noChangeArrowheads="1"/>
          </p:cNvSpPr>
          <p:nvPr/>
        </p:nvSpPr>
        <p:spPr bwMode="auto">
          <a:xfrm>
            <a:off x="2734377" y="5438800"/>
            <a:ext cx="3809504"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b="1">
                <a:solidFill>
                  <a:srgbClr val="0070C0"/>
                </a:solidFill>
                <a:ea typeface="宋体" panose="02010600030101010101" pitchFamily="2" charset="-122"/>
              </a:rPr>
              <a:t>两大国际会议录引文索引</a:t>
            </a:r>
          </a:p>
        </p:txBody>
      </p:sp>
      <p:cxnSp>
        <p:nvCxnSpPr>
          <p:cNvPr id="45" name="直接箭头连接符 44"/>
          <p:cNvCxnSpPr>
            <a:cxnSpLocks noChangeShapeType="1"/>
          </p:cNvCxnSpPr>
          <p:nvPr/>
        </p:nvCxnSpPr>
        <p:spPr bwMode="auto">
          <a:xfrm>
            <a:off x="2275122" y="6278588"/>
            <a:ext cx="522748" cy="1587"/>
          </a:xfrm>
          <a:prstGeom prst="straightConnector1">
            <a:avLst/>
          </a:prstGeom>
          <a:noFill/>
          <a:ln w="41275" algn="ctr">
            <a:solidFill>
              <a:schemeClr val="tx2">
                <a:lumMod val="60000"/>
                <a:lumOff val="40000"/>
              </a:schemeClr>
            </a:solidFill>
            <a:round/>
            <a:tailEnd type="triangle" w="med" len="lg"/>
          </a:ln>
          <a:extLst>
            <a:ext uri="{909E8E84-426E-40DD-AFC4-6F175D3DCCD1}">
              <a14:hiddenFill xmlns:a14="http://schemas.microsoft.com/office/drawing/2010/main">
                <a:noFill/>
              </a14:hiddenFill>
            </a:ext>
          </a:extLst>
        </p:spPr>
      </p:cxnSp>
      <p:grpSp>
        <p:nvGrpSpPr>
          <p:cNvPr id="46" name="Group 209"/>
          <p:cNvGrpSpPr/>
          <p:nvPr/>
        </p:nvGrpSpPr>
        <p:grpSpPr bwMode="auto">
          <a:xfrm>
            <a:off x="624336" y="3933825"/>
            <a:ext cx="1606340" cy="2497138"/>
            <a:chOff x="295" y="2478"/>
            <a:chExt cx="759" cy="1573"/>
          </a:xfrm>
        </p:grpSpPr>
        <p:sp>
          <p:nvSpPr>
            <p:cNvPr id="47" name="AutoShape 131"/>
            <p:cNvSpPr>
              <a:spLocks noChangeArrowheads="1"/>
            </p:cNvSpPr>
            <p:nvPr/>
          </p:nvSpPr>
          <p:spPr bwMode="gray">
            <a:xfrm>
              <a:off x="295" y="2478"/>
              <a:ext cx="728" cy="212"/>
            </a:xfrm>
            <a:prstGeom prst="roundRect">
              <a:avLst>
                <a:gd name="adj" fmla="val 32838"/>
              </a:avLst>
            </a:prstGeom>
            <a:solidFill>
              <a:srgbClr val="F8F8F8"/>
            </a:solidFill>
            <a:ln w="9525">
              <a:solidFill>
                <a:schemeClr val="accent2"/>
              </a:solidFill>
              <a:round/>
            </a:ln>
          </p:spPr>
          <p:txBody>
            <a:bodyPr wrap="none" anchor="ctr"/>
            <a:lstStyle/>
            <a:p>
              <a:pPr algn="ctr"/>
              <a:endParaRPr lang="zh-CN" altLang="en-US" b="1">
                <a:solidFill>
                  <a:srgbClr val="000000"/>
                </a:solidFill>
                <a:latin typeface="楷体_GB2312" panose="02010609030101010101" pitchFamily="49" charset="-122"/>
                <a:ea typeface="楷体_GB2312" panose="02010609030101010101" pitchFamily="49" charset="-122"/>
                <a:cs typeface="Arial" panose="020B0604020202020204" pitchFamily="34" charset="0"/>
              </a:endParaRPr>
            </a:p>
          </p:txBody>
        </p:sp>
        <p:sp>
          <p:nvSpPr>
            <p:cNvPr id="48" name="Rectangle 200"/>
            <p:cNvSpPr>
              <a:spLocks noChangeArrowheads="1"/>
            </p:cNvSpPr>
            <p:nvPr/>
          </p:nvSpPr>
          <p:spPr bwMode="auto">
            <a:xfrm>
              <a:off x="295" y="2478"/>
              <a:ext cx="72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600" b="1">
                  <a:solidFill>
                    <a:srgbClr val="CC0099"/>
                  </a:solidFill>
                  <a:latin typeface="Gulim" panose="020B0600000101010101" pitchFamily="34" charset="-127"/>
                  <a:ea typeface="Gulim" panose="020B0600000101010101" pitchFamily="34" charset="-127"/>
                  <a:cs typeface="Arial" panose="020B0604020202020204" pitchFamily="34" charset="0"/>
                </a:rPr>
                <a:t>SCIE</a:t>
              </a:r>
            </a:p>
          </p:txBody>
        </p:sp>
        <p:sp>
          <p:nvSpPr>
            <p:cNvPr id="49" name="AutoShape 131"/>
            <p:cNvSpPr>
              <a:spLocks noChangeArrowheads="1"/>
            </p:cNvSpPr>
            <p:nvPr/>
          </p:nvSpPr>
          <p:spPr bwMode="gray">
            <a:xfrm>
              <a:off x="295" y="2751"/>
              <a:ext cx="728" cy="212"/>
            </a:xfrm>
            <a:prstGeom prst="roundRect">
              <a:avLst>
                <a:gd name="adj" fmla="val 32838"/>
              </a:avLst>
            </a:prstGeom>
            <a:solidFill>
              <a:srgbClr val="F8F8F8"/>
            </a:solidFill>
            <a:ln w="9525">
              <a:solidFill>
                <a:schemeClr val="accent2"/>
              </a:solidFill>
              <a:round/>
            </a:ln>
          </p:spPr>
          <p:txBody>
            <a:bodyPr wrap="none" anchor="ctr"/>
            <a:lstStyle/>
            <a:p>
              <a:pPr algn="ctr"/>
              <a:endParaRPr lang="zh-CN" altLang="en-US" b="1">
                <a:solidFill>
                  <a:srgbClr val="000000"/>
                </a:solidFill>
                <a:latin typeface="Gulim" panose="020B0600000101010101" pitchFamily="34" charset="-127"/>
                <a:ea typeface="Gulim" panose="020B0600000101010101" pitchFamily="34" charset="-127"/>
                <a:cs typeface="Arial" panose="020B0604020202020204" pitchFamily="34" charset="0"/>
              </a:endParaRPr>
            </a:p>
          </p:txBody>
        </p:sp>
        <p:sp>
          <p:nvSpPr>
            <p:cNvPr id="50" name="AutoShape 131"/>
            <p:cNvSpPr>
              <a:spLocks noChangeArrowheads="1"/>
            </p:cNvSpPr>
            <p:nvPr/>
          </p:nvSpPr>
          <p:spPr bwMode="gray">
            <a:xfrm>
              <a:off x="295" y="3023"/>
              <a:ext cx="728" cy="212"/>
            </a:xfrm>
            <a:prstGeom prst="roundRect">
              <a:avLst>
                <a:gd name="adj" fmla="val 32838"/>
              </a:avLst>
            </a:prstGeom>
            <a:solidFill>
              <a:srgbClr val="F8F8F8"/>
            </a:solidFill>
            <a:ln w="9525">
              <a:solidFill>
                <a:schemeClr val="accent2"/>
              </a:solidFill>
              <a:round/>
            </a:ln>
          </p:spPr>
          <p:txBody>
            <a:bodyPr wrap="none" anchor="ctr"/>
            <a:lstStyle/>
            <a:p>
              <a:pPr algn="ctr"/>
              <a:endParaRPr lang="zh-CN" altLang="en-US" b="1">
                <a:solidFill>
                  <a:srgbClr val="000000"/>
                </a:solidFill>
                <a:latin typeface="楷体_GB2312" panose="02010609030101010101" pitchFamily="49" charset="-122"/>
                <a:ea typeface="楷体_GB2312" panose="02010609030101010101" pitchFamily="49" charset="-122"/>
                <a:cs typeface="Arial" panose="020B0604020202020204" pitchFamily="34" charset="0"/>
              </a:endParaRPr>
            </a:p>
          </p:txBody>
        </p:sp>
        <p:sp>
          <p:nvSpPr>
            <p:cNvPr id="51" name="AutoShape 131"/>
            <p:cNvSpPr>
              <a:spLocks noChangeArrowheads="1"/>
            </p:cNvSpPr>
            <p:nvPr/>
          </p:nvSpPr>
          <p:spPr bwMode="gray">
            <a:xfrm>
              <a:off x="295" y="3295"/>
              <a:ext cx="728" cy="212"/>
            </a:xfrm>
            <a:prstGeom prst="roundRect">
              <a:avLst>
                <a:gd name="adj" fmla="val 32838"/>
              </a:avLst>
            </a:prstGeom>
            <a:solidFill>
              <a:srgbClr val="F8F8F8"/>
            </a:solidFill>
            <a:ln w="9525">
              <a:solidFill>
                <a:schemeClr val="accent2"/>
              </a:solidFill>
              <a:round/>
            </a:ln>
          </p:spPr>
          <p:txBody>
            <a:bodyPr wrap="none" anchor="ctr"/>
            <a:lstStyle/>
            <a:p>
              <a:pPr algn="ctr"/>
              <a:endParaRPr lang="zh-CN" altLang="en-US" b="1">
                <a:solidFill>
                  <a:srgbClr val="000000"/>
                </a:solidFill>
                <a:latin typeface="楷体_GB2312" panose="02010609030101010101" pitchFamily="49" charset="-122"/>
                <a:ea typeface="楷体_GB2312" panose="02010609030101010101" pitchFamily="49" charset="-122"/>
                <a:cs typeface="Arial" panose="020B0604020202020204" pitchFamily="34" charset="0"/>
              </a:endParaRPr>
            </a:p>
          </p:txBody>
        </p:sp>
        <p:sp>
          <p:nvSpPr>
            <p:cNvPr id="52" name="AutoShape 131"/>
            <p:cNvSpPr>
              <a:spLocks noChangeArrowheads="1"/>
            </p:cNvSpPr>
            <p:nvPr/>
          </p:nvSpPr>
          <p:spPr bwMode="gray">
            <a:xfrm>
              <a:off x="295" y="3567"/>
              <a:ext cx="728" cy="212"/>
            </a:xfrm>
            <a:prstGeom prst="roundRect">
              <a:avLst>
                <a:gd name="adj" fmla="val 32838"/>
              </a:avLst>
            </a:prstGeom>
            <a:solidFill>
              <a:srgbClr val="F8F8F8"/>
            </a:solidFill>
            <a:ln w="9525">
              <a:solidFill>
                <a:schemeClr val="accent2"/>
              </a:solidFill>
              <a:round/>
            </a:ln>
          </p:spPr>
          <p:txBody>
            <a:bodyPr wrap="none" anchor="ctr"/>
            <a:lstStyle/>
            <a:p>
              <a:pPr algn="ctr"/>
              <a:endParaRPr lang="zh-CN" altLang="en-US" b="1">
                <a:solidFill>
                  <a:srgbClr val="000000"/>
                </a:solidFill>
                <a:latin typeface="楷体_GB2312" panose="02010609030101010101" pitchFamily="49" charset="-122"/>
                <a:ea typeface="楷体_GB2312" panose="02010609030101010101" pitchFamily="49" charset="-122"/>
                <a:cs typeface="Arial" panose="020B0604020202020204" pitchFamily="34" charset="0"/>
              </a:endParaRPr>
            </a:p>
          </p:txBody>
        </p:sp>
        <p:sp>
          <p:nvSpPr>
            <p:cNvPr id="53" name="AutoShape 131"/>
            <p:cNvSpPr>
              <a:spLocks noChangeArrowheads="1"/>
            </p:cNvSpPr>
            <p:nvPr/>
          </p:nvSpPr>
          <p:spPr bwMode="gray">
            <a:xfrm>
              <a:off x="295" y="3839"/>
              <a:ext cx="728" cy="212"/>
            </a:xfrm>
            <a:prstGeom prst="roundRect">
              <a:avLst>
                <a:gd name="adj" fmla="val 32838"/>
              </a:avLst>
            </a:prstGeom>
            <a:solidFill>
              <a:srgbClr val="F8F8F8"/>
            </a:solidFill>
            <a:ln w="9525">
              <a:solidFill>
                <a:schemeClr val="accent2"/>
              </a:solidFill>
              <a:round/>
            </a:ln>
          </p:spPr>
          <p:txBody>
            <a:bodyPr wrap="none" anchor="ctr"/>
            <a:lstStyle/>
            <a:p>
              <a:pPr algn="ctr"/>
              <a:endParaRPr lang="zh-CN" altLang="en-US" b="1">
                <a:solidFill>
                  <a:srgbClr val="000000"/>
                </a:solidFill>
                <a:latin typeface="楷体_GB2312" panose="02010609030101010101" pitchFamily="49" charset="-122"/>
                <a:ea typeface="楷体_GB2312" panose="02010609030101010101" pitchFamily="49" charset="-122"/>
                <a:cs typeface="Arial" panose="020B0604020202020204" pitchFamily="34" charset="0"/>
              </a:endParaRPr>
            </a:p>
          </p:txBody>
        </p:sp>
        <p:sp>
          <p:nvSpPr>
            <p:cNvPr id="54" name="Rectangle 201"/>
            <p:cNvSpPr>
              <a:spLocks noChangeArrowheads="1"/>
            </p:cNvSpPr>
            <p:nvPr/>
          </p:nvSpPr>
          <p:spPr bwMode="auto">
            <a:xfrm>
              <a:off x="295" y="2751"/>
              <a:ext cx="72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1600" b="1" dirty="0">
                  <a:solidFill>
                    <a:srgbClr val="000000"/>
                  </a:solidFill>
                  <a:latin typeface="Gulim" panose="020B0600000101010101" pitchFamily="34" charset="-127"/>
                  <a:ea typeface="Gulim" panose="020B0600000101010101" pitchFamily="34" charset="-127"/>
                  <a:cs typeface="Arial" panose="020B0604020202020204" pitchFamily="34" charset="0"/>
                </a:rPr>
                <a:t>SSCI</a:t>
              </a:r>
            </a:p>
          </p:txBody>
        </p:sp>
        <p:sp>
          <p:nvSpPr>
            <p:cNvPr id="55" name="Rectangle 202"/>
            <p:cNvSpPr>
              <a:spLocks noChangeArrowheads="1"/>
            </p:cNvSpPr>
            <p:nvPr/>
          </p:nvSpPr>
          <p:spPr bwMode="auto">
            <a:xfrm>
              <a:off x="295" y="3023"/>
              <a:ext cx="71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600" b="1">
                  <a:solidFill>
                    <a:srgbClr val="000000"/>
                  </a:solidFill>
                  <a:latin typeface="Gulim" panose="020B0600000101010101" pitchFamily="34" charset="-127"/>
                  <a:ea typeface="Gulim" panose="020B0600000101010101" pitchFamily="34" charset="-127"/>
                  <a:cs typeface="Arial" panose="020B0604020202020204" pitchFamily="34" charset="0"/>
                </a:rPr>
                <a:t>A&amp;HCI</a:t>
              </a:r>
            </a:p>
          </p:txBody>
        </p:sp>
        <p:sp>
          <p:nvSpPr>
            <p:cNvPr id="56" name="Rectangle 203"/>
            <p:cNvSpPr>
              <a:spLocks noChangeArrowheads="1"/>
            </p:cNvSpPr>
            <p:nvPr/>
          </p:nvSpPr>
          <p:spPr bwMode="auto">
            <a:xfrm>
              <a:off x="295" y="3295"/>
              <a:ext cx="72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1600" b="1">
                  <a:solidFill>
                    <a:srgbClr val="000000"/>
                  </a:solidFill>
                  <a:latin typeface="Gulim" panose="020B0600000101010101" pitchFamily="34" charset="-127"/>
                  <a:ea typeface="Gulim" panose="020B0600000101010101" pitchFamily="34" charset="-127"/>
                  <a:cs typeface="Arial" panose="020B0604020202020204" pitchFamily="34" charset="0"/>
                </a:rPr>
                <a:t>CPCI-S</a:t>
              </a:r>
              <a:endParaRPr lang="zh-CN" altLang="en-US" sz="1600" b="1">
                <a:solidFill>
                  <a:srgbClr val="000000"/>
                </a:solidFill>
                <a:latin typeface="Gulim" panose="020B0600000101010101" pitchFamily="34" charset="-127"/>
                <a:ea typeface="Gulim" panose="020B0600000101010101" pitchFamily="34" charset="-127"/>
                <a:cs typeface="Arial" panose="020B0604020202020204" pitchFamily="34" charset="0"/>
              </a:endParaRPr>
            </a:p>
          </p:txBody>
        </p:sp>
        <p:sp>
          <p:nvSpPr>
            <p:cNvPr id="57" name="Rectangle 203"/>
            <p:cNvSpPr>
              <a:spLocks noChangeArrowheads="1"/>
            </p:cNvSpPr>
            <p:nvPr/>
          </p:nvSpPr>
          <p:spPr bwMode="auto">
            <a:xfrm>
              <a:off x="295" y="3567"/>
              <a:ext cx="75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600" b="1">
                  <a:solidFill>
                    <a:srgbClr val="000000"/>
                  </a:solidFill>
                  <a:latin typeface="Gulim" panose="020B0600000101010101" pitchFamily="34" charset="-127"/>
                  <a:ea typeface="Gulim" panose="020B0600000101010101" pitchFamily="34" charset="-127"/>
                  <a:cs typeface="Arial" panose="020B0604020202020204" pitchFamily="34" charset="0"/>
                </a:rPr>
                <a:t>CPCI-SSH</a:t>
              </a:r>
            </a:p>
          </p:txBody>
        </p:sp>
        <p:sp>
          <p:nvSpPr>
            <p:cNvPr id="58" name="Rectangle 203"/>
            <p:cNvSpPr>
              <a:spLocks noChangeArrowheads="1"/>
            </p:cNvSpPr>
            <p:nvPr/>
          </p:nvSpPr>
          <p:spPr bwMode="auto">
            <a:xfrm>
              <a:off x="340" y="3749"/>
              <a:ext cx="6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400" b="1">
                  <a:solidFill>
                    <a:srgbClr val="000000"/>
                  </a:solidFill>
                  <a:ea typeface="楷体_GB2312" panose="02010609030101010101" pitchFamily="49" charset="-122"/>
                  <a:cs typeface="Arial" panose="020B0604020202020204" pitchFamily="34" charset="0"/>
                </a:rPr>
                <a:t>……</a:t>
              </a:r>
              <a:endParaRPr lang="en-US" altLang="zh-CN" sz="2400" b="1">
                <a:solidFill>
                  <a:srgbClr val="000000"/>
                </a:solidFill>
                <a:latin typeface="楷体_GB2312" panose="02010609030101010101" pitchFamily="49" charset="-122"/>
                <a:ea typeface="楷体_GB2312" panose="02010609030101010101" pitchFamily="49" charset="-122"/>
                <a:cs typeface="Arial" panose="020B0604020202020204" pitchFamily="34" charset="0"/>
              </a:endParaRPr>
            </a:p>
          </p:txBody>
        </p:sp>
        <p:sp>
          <p:nvSpPr>
            <p:cNvPr id="59" name="AutoShape 8"/>
            <p:cNvSpPr>
              <a:spLocks noChangeArrowheads="1"/>
            </p:cNvSpPr>
            <p:nvPr/>
          </p:nvSpPr>
          <p:spPr bwMode="auto">
            <a:xfrm>
              <a:off x="839" y="2523"/>
              <a:ext cx="136" cy="136"/>
            </a:xfrm>
            <a:prstGeom prst="star5">
              <a:avLst/>
            </a:prstGeom>
            <a:solidFill>
              <a:srgbClr val="FF0000"/>
            </a:solidFill>
            <a:ln w="9525">
              <a:solidFill>
                <a:srgbClr val="FF0000"/>
              </a:solidFill>
              <a:miter lim="800000"/>
            </a:ln>
            <a:effectLst/>
          </p:spPr>
          <p:txBody>
            <a:bodyPr wrap="none" anchor="ctr"/>
            <a:lstStyle/>
            <a:p>
              <a:pPr>
                <a:defRPr/>
              </a:pPr>
              <a:endParaRPr lang="zh-CN" altLang="en-US">
                <a:ea typeface="宋体" panose="02010600030101010101" pitchFamily="2" charset="-122"/>
              </a:endParaRPr>
            </a:p>
          </p:txBody>
        </p:sp>
      </p:grpSp>
      <p:sp>
        <p:nvSpPr>
          <p:cNvPr id="61" name="TextBox 60"/>
          <p:cNvSpPr txBox="1">
            <a:spLocks noChangeArrowheads="1"/>
          </p:cNvSpPr>
          <p:nvPr/>
        </p:nvSpPr>
        <p:spPr bwMode="auto">
          <a:xfrm>
            <a:off x="2734409" y="6092827"/>
            <a:ext cx="729731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b="1" dirty="0">
                <a:solidFill>
                  <a:srgbClr val="0070C0"/>
                </a:solidFill>
                <a:ea typeface="宋体" panose="02010600030101010101" pitchFamily="2" charset="-122"/>
              </a:rPr>
              <a:t>两大化学信息</a:t>
            </a:r>
            <a:r>
              <a:rPr lang="zh-CN" altLang="en-US" b="1" dirty="0" smtClean="0">
                <a:solidFill>
                  <a:srgbClr val="0070C0"/>
                </a:solidFill>
                <a:ea typeface="宋体" panose="02010600030101010101" pitchFamily="2" charset="-122"/>
              </a:rPr>
              <a:t>数据库，新兴来源引文索引</a:t>
            </a:r>
            <a:endParaRPr lang="zh-CN" altLang="en-US" b="1" dirty="0">
              <a:solidFill>
                <a:srgbClr val="0070C0"/>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up)">
                                      <p:cBhvr>
                                        <p:cTn id="10" dur="500"/>
                                        <p:tgtEl>
                                          <p:spTgt spid="15"/>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up)">
                                      <p:cBhvr>
                                        <p:cTn id="13" dur="500"/>
                                        <p:tgtEl>
                                          <p:spTgt spid="16"/>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up)">
                                      <p:cBhvr>
                                        <p:cTn id="16" dur="500"/>
                                        <p:tgtEl>
                                          <p:spTgt spid="17"/>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up)">
                                      <p:cBhvr>
                                        <p:cTn id="19" dur="500"/>
                                        <p:tgtEl>
                                          <p:spTgt spid="18"/>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up)">
                                      <p:cBhvr>
                                        <p:cTn id="22" dur="500"/>
                                        <p:tgtEl>
                                          <p:spTgt spid="19"/>
                                        </p:tgtEl>
                                      </p:cBhvr>
                                    </p:animEffect>
                                  </p:childTnLst>
                                </p:cTn>
                              </p:par>
                            </p:childTnLst>
                          </p:cTn>
                        </p:par>
                        <p:par>
                          <p:cTn id="23" fill="hold">
                            <p:stCondLst>
                              <p:cond delay="500"/>
                            </p:stCondLst>
                            <p:childTnLst>
                              <p:par>
                                <p:cTn id="24" presetID="22" presetClass="entr" presetSubtype="1" fill="hold" nodeType="afterEffect">
                                  <p:stCondLst>
                                    <p:cond delay="500"/>
                                  </p:stCondLst>
                                  <p:childTnLst>
                                    <p:set>
                                      <p:cBhvr>
                                        <p:cTn id="25" dur="1" fill="hold">
                                          <p:stCondLst>
                                            <p:cond delay="0"/>
                                          </p:stCondLst>
                                        </p:cTn>
                                        <p:tgtEl>
                                          <p:spTgt spid="40"/>
                                        </p:tgtEl>
                                        <p:attrNameLst>
                                          <p:attrName>style.visibility</p:attrName>
                                        </p:attrNameLst>
                                      </p:cBhvr>
                                      <p:to>
                                        <p:strVal val="visible"/>
                                      </p:to>
                                    </p:set>
                                    <p:animEffect transition="in" filter="wipe(up)">
                                      <p:cBhvr>
                                        <p:cTn id="26" dur="500"/>
                                        <p:tgtEl>
                                          <p:spTgt spid="40"/>
                                        </p:tgtEl>
                                      </p:cBhvr>
                                    </p:animEffect>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anim calcmode="lin" valueType="num">
                                      <p:cBhvr>
                                        <p:cTn id="32" dur="500" fill="hold"/>
                                        <p:tgtEl>
                                          <p:spTgt spid="46"/>
                                        </p:tgtEl>
                                        <p:attrNameLst>
                                          <p:attrName>ppt_x</p:attrName>
                                        </p:attrNameLst>
                                      </p:cBhvr>
                                      <p:tavLst>
                                        <p:tav tm="0">
                                          <p:val>
                                            <p:strVal val="#ppt_x"/>
                                          </p:val>
                                        </p:tav>
                                        <p:tav tm="100000">
                                          <p:val>
                                            <p:strVal val="#ppt_x"/>
                                          </p:val>
                                        </p:tav>
                                      </p:tavLst>
                                    </p:anim>
                                    <p:anim calcmode="lin" valueType="num">
                                      <p:cBhvr>
                                        <p:cTn id="33" dur="500" fill="hold"/>
                                        <p:tgtEl>
                                          <p:spTgt spid="46"/>
                                        </p:tgtEl>
                                        <p:attrNameLst>
                                          <p:attrName>ppt_y</p:attrName>
                                        </p:attrNameLst>
                                      </p:cBhvr>
                                      <p:tavLst>
                                        <p:tav tm="0">
                                          <p:val>
                                            <p:strVal val="#ppt_y-.1"/>
                                          </p:val>
                                        </p:tav>
                                        <p:tav tm="100000">
                                          <p:val>
                                            <p:strVal val="#ppt_y"/>
                                          </p:val>
                                        </p:tav>
                                      </p:tavLst>
                                    </p:anim>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left)">
                                      <p:cBhvr>
                                        <p:cTn id="37" dur="500"/>
                                        <p:tgtEl>
                                          <p:spTgt spid="41"/>
                                        </p:tgtEl>
                                      </p:cBhvr>
                                    </p:animEffect>
                                  </p:childTnLst>
                                </p:cTn>
                              </p:par>
                            </p:childTnLst>
                          </p:cTn>
                        </p:par>
                        <p:par>
                          <p:cTn id="38" fill="hold">
                            <p:stCondLst>
                              <p:cond delay="1000"/>
                            </p:stCondLst>
                            <p:childTnLst>
                              <p:par>
                                <p:cTn id="39" presetID="22" presetClass="entr" presetSubtype="8" fill="hold" grpId="0" nodeType="after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wipe(left)">
                                      <p:cBhvr>
                                        <p:cTn id="41" dur="500"/>
                                        <p:tgtEl>
                                          <p:spTgt spid="42"/>
                                        </p:tgtEl>
                                      </p:cBhvr>
                                    </p:animEffect>
                                  </p:childTnLst>
                                </p:cTn>
                              </p:par>
                            </p:childTnLst>
                          </p:cTn>
                        </p:par>
                        <p:par>
                          <p:cTn id="42" fill="hold">
                            <p:stCondLst>
                              <p:cond delay="1500"/>
                            </p:stCondLst>
                            <p:childTnLst>
                              <p:par>
                                <p:cTn id="43" presetID="22" presetClass="entr" presetSubtype="8" fill="hold" grpId="0" nodeType="after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wipe(left)">
                                      <p:cBhvr>
                                        <p:cTn id="45" dur="500"/>
                                        <p:tgtEl>
                                          <p:spTgt spid="43"/>
                                        </p:tgtEl>
                                      </p:cBhvr>
                                    </p:animEffect>
                                  </p:childTnLst>
                                </p:cTn>
                              </p:par>
                            </p:childTnLst>
                          </p:cTn>
                        </p:par>
                        <p:par>
                          <p:cTn id="46" fill="hold">
                            <p:stCondLst>
                              <p:cond delay="2000"/>
                            </p:stCondLst>
                            <p:childTnLst>
                              <p:par>
                                <p:cTn id="47" presetID="22" presetClass="entr" presetSubtype="8" fill="hold" grpId="0" nodeType="after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wipe(left)">
                                      <p:cBhvr>
                                        <p:cTn id="49" dur="500"/>
                                        <p:tgtEl>
                                          <p:spTgt spid="44"/>
                                        </p:tgtEl>
                                      </p:cBhvr>
                                    </p:animEffect>
                                  </p:childTnLst>
                                </p:cTn>
                              </p:par>
                            </p:childTnLst>
                          </p:cTn>
                        </p:par>
                        <p:par>
                          <p:cTn id="50" fill="hold">
                            <p:stCondLst>
                              <p:cond delay="2500"/>
                            </p:stCondLst>
                            <p:childTnLst>
                              <p:par>
                                <p:cTn id="51" presetID="22" presetClass="entr" presetSubtype="8" fill="hold" nodeType="after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wipe(left)">
                                      <p:cBhvr>
                                        <p:cTn id="53" dur="500"/>
                                        <p:tgtEl>
                                          <p:spTgt spid="45"/>
                                        </p:tgtEl>
                                      </p:cBhvr>
                                    </p:animEffect>
                                  </p:childTnLst>
                                </p:cTn>
                              </p:par>
                            </p:childTnLst>
                          </p:cTn>
                        </p:par>
                        <p:par>
                          <p:cTn id="54" fill="hold">
                            <p:stCondLst>
                              <p:cond delay="3000"/>
                            </p:stCondLst>
                            <p:childTnLst>
                              <p:par>
                                <p:cTn id="55" presetID="22" presetClass="entr" presetSubtype="8" fill="hold" grpId="0" nodeType="afterEffect">
                                  <p:stCondLst>
                                    <p:cond delay="0"/>
                                  </p:stCondLst>
                                  <p:childTnLst>
                                    <p:set>
                                      <p:cBhvr>
                                        <p:cTn id="56" dur="1" fill="hold">
                                          <p:stCondLst>
                                            <p:cond delay="0"/>
                                          </p:stCondLst>
                                        </p:cTn>
                                        <p:tgtEl>
                                          <p:spTgt spid="61"/>
                                        </p:tgtEl>
                                        <p:attrNameLst>
                                          <p:attrName>style.visibility</p:attrName>
                                        </p:attrNameLst>
                                      </p:cBhvr>
                                      <p:to>
                                        <p:strVal val="visible"/>
                                      </p:to>
                                    </p:set>
                                    <p:animEffect transition="in" filter="wipe(left)">
                                      <p:cBhvr>
                                        <p:cTn id="57"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41" grpId="0" animBg="1"/>
      <p:bldP spid="42" grpId="0"/>
      <p:bldP spid="43" grpId="0" animBg="1"/>
      <p:bldP spid="44" grpId="0"/>
      <p:bldP spid="6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4"/>
          <p:cNvGrpSpPr/>
          <p:nvPr/>
        </p:nvGrpSpPr>
        <p:grpSpPr>
          <a:xfrm>
            <a:off x="8666640" y="5854960"/>
            <a:ext cx="3428578" cy="931651"/>
            <a:chOff x="6500826" y="5854935"/>
            <a:chExt cx="2571768" cy="931651"/>
          </a:xfrm>
        </p:grpSpPr>
        <p:pic>
          <p:nvPicPr>
            <p:cNvPr id="4" name="Picture 2" descr="C:\Users\SCU-lnqn\Desktop\四川大学图书馆logo.jpg"/>
            <p:cNvPicPr>
              <a:picLocks noChangeAspect="1" noChangeArrowheads="1"/>
            </p:cNvPicPr>
            <p:nvPr/>
          </p:nvPicPr>
          <p:blipFill>
            <a:blip r:embed="rId2" cstate="print"/>
            <a:srcRect r="74000"/>
            <a:stretch>
              <a:fillRect/>
            </a:stretch>
          </p:blipFill>
          <p:spPr bwMode="auto">
            <a:xfrm>
              <a:off x="8143900" y="5854935"/>
              <a:ext cx="928694" cy="890261"/>
            </a:xfrm>
            <a:prstGeom prst="rect">
              <a:avLst/>
            </a:prstGeom>
            <a:noFill/>
          </p:spPr>
        </p:pic>
        <p:pic>
          <p:nvPicPr>
            <p:cNvPr id="5" name="Picture 2" descr="C:\Users\SCU-lnqn\Desktop\四川大学图书馆logo.jpg"/>
            <p:cNvPicPr>
              <a:picLocks noChangeAspect="1" noChangeArrowheads="1"/>
            </p:cNvPicPr>
            <p:nvPr/>
          </p:nvPicPr>
          <p:blipFill>
            <a:blip r:embed="rId2" cstate="print"/>
            <a:srcRect l="28000"/>
            <a:stretch>
              <a:fillRect/>
            </a:stretch>
          </p:blipFill>
          <p:spPr bwMode="auto">
            <a:xfrm>
              <a:off x="6500826" y="6242538"/>
              <a:ext cx="1571636" cy="544048"/>
            </a:xfrm>
            <a:prstGeom prst="rect">
              <a:avLst/>
            </a:prstGeom>
            <a:noFill/>
          </p:spPr>
        </p:pic>
      </p:grpSp>
      <p:graphicFrame>
        <p:nvGraphicFramePr>
          <p:cNvPr id="7" name="图示 6"/>
          <p:cNvGraphicFramePr/>
          <p:nvPr>
            <p:extLst>
              <p:ext uri="{D42A27DB-BD31-4B8C-83A1-F6EECF244321}">
                <p14:modId xmlns:p14="http://schemas.microsoft.com/office/powerpoint/2010/main" val="1127826488"/>
              </p:ext>
            </p:extLst>
          </p:nvPr>
        </p:nvGraphicFramePr>
        <p:xfrm>
          <a:off x="190476" y="142852"/>
          <a:ext cx="9047593" cy="428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1054647" y="260671"/>
            <a:ext cx="10571448" cy="954107"/>
          </a:xfrm>
          <a:prstGeom prst="rect">
            <a:avLst/>
          </a:prstGeom>
          <a:noFill/>
        </p:spPr>
        <p:txBody>
          <a:bodyPr wrap="square" rtlCol="0">
            <a:spAutoFit/>
          </a:bodyPr>
          <a:lstStyle/>
          <a:p>
            <a:r>
              <a:rPr lang="zh-CN" altLang="en-US" sz="2800" b="1" dirty="0" smtClean="0">
                <a:solidFill>
                  <a:srgbClr val="C00000"/>
                </a:solidFill>
              </a:rPr>
              <a:t>检索</a:t>
            </a:r>
            <a:r>
              <a:rPr lang="zh-CN" altLang="en-US" sz="2800" b="1" dirty="0">
                <a:solidFill>
                  <a:srgbClr val="C00000"/>
                </a:solidFill>
              </a:rPr>
              <a:t>结果分析</a:t>
            </a:r>
          </a:p>
          <a:p>
            <a:endParaRPr lang="zh-CN" altLang="en-US" sz="2800" b="1" dirty="0" smtClean="0">
              <a:solidFill>
                <a:srgbClr val="0070C0"/>
              </a:solidFill>
            </a:endParaRPr>
          </a:p>
        </p:txBody>
      </p:sp>
      <p:pic>
        <p:nvPicPr>
          <p:cNvPr id="8"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b="43300"/>
          <a:stretch>
            <a:fillRect/>
          </a:stretch>
        </p:blipFill>
        <p:spPr bwMode="auto">
          <a:xfrm>
            <a:off x="512170" y="3286150"/>
            <a:ext cx="10326750" cy="2771775"/>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9" name="Line 20"/>
          <p:cNvSpPr>
            <a:spLocks noChangeShapeType="1"/>
          </p:cNvSpPr>
          <p:nvPr/>
        </p:nvSpPr>
        <p:spPr bwMode="auto">
          <a:xfrm>
            <a:off x="527931" y="3600000"/>
            <a:ext cx="1534384" cy="0"/>
          </a:xfrm>
          <a:prstGeom prst="line">
            <a:avLst/>
          </a:prstGeom>
          <a:noFill/>
          <a:ln w="19050">
            <a:solidFill>
              <a:srgbClr val="FF0000"/>
            </a:solidFill>
            <a:miter lim="800000"/>
          </a:ln>
          <a:extLst>
            <a:ext uri="{909E8E84-426E-40DD-AFC4-6F175D3DCCD1}">
              <a14:hiddenFill xmlns:a14="http://schemas.microsoft.com/office/drawing/2010/main">
                <a:noFill/>
              </a14:hiddenFill>
            </a:ext>
          </a:extLst>
        </p:spPr>
        <p:txBody>
          <a:bodyPr wrap="none" anchor="ctr"/>
          <a:lstStyle/>
          <a:p>
            <a:endParaRPr lang="zh-CN" altLang="en-US">
              <a:ea typeface="宋体" panose="02010600030101010101" pitchFamily="2" charset="-122"/>
            </a:endParaRPr>
          </a:p>
        </p:txBody>
      </p:sp>
      <p:sp>
        <p:nvSpPr>
          <p:cNvPr id="10" name="Oval 21"/>
          <p:cNvSpPr>
            <a:spLocks noChangeArrowheads="1"/>
          </p:cNvSpPr>
          <p:nvPr/>
        </p:nvSpPr>
        <p:spPr bwMode="auto">
          <a:xfrm>
            <a:off x="9310788" y="4284023"/>
            <a:ext cx="1727775" cy="287338"/>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panose="02010600030101010101" pitchFamily="2" charset="-122"/>
            </a:endParaRPr>
          </a:p>
        </p:txBody>
      </p:sp>
      <p:sp>
        <p:nvSpPr>
          <p:cNvPr id="11" name="Text Box 22"/>
          <p:cNvSpPr txBox="1">
            <a:spLocks noChangeArrowheads="1"/>
          </p:cNvSpPr>
          <p:nvPr/>
        </p:nvSpPr>
        <p:spPr bwMode="auto">
          <a:xfrm>
            <a:off x="4463238" y="4360862"/>
            <a:ext cx="4511914" cy="338554"/>
          </a:xfrm>
          <a:prstGeom prst="rect">
            <a:avLst/>
          </a:prstGeom>
          <a:noFill/>
          <a:ln w="22225">
            <a:solidFill>
              <a:srgbClr val="FF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zh-CN" altLang="en-US" sz="1600" b="1">
                <a:solidFill>
                  <a:srgbClr val="FF0000"/>
                </a:solidFill>
                <a:ea typeface="宋体" panose="02010600030101010101" pitchFamily="2" charset="-122"/>
              </a:rPr>
              <a:t>针对检索到的结果或者勾选的结果</a:t>
            </a:r>
          </a:p>
        </p:txBody>
      </p:sp>
      <p:sp>
        <p:nvSpPr>
          <p:cNvPr id="12" name="Rectangle 5"/>
          <p:cNvSpPr>
            <a:spLocks noChangeArrowheads="1"/>
          </p:cNvSpPr>
          <p:nvPr/>
        </p:nvSpPr>
        <p:spPr bwMode="auto">
          <a:xfrm>
            <a:off x="674586" y="1052736"/>
            <a:ext cx="10232784" cy="195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hangingPunct="0">
              <a:lnSpc>
                <a:spcPct val="125000"/>
              </a:lnSpc>
              <a:spcBef>
                <a:spcPct val="20000"/>
              </a:spcBef>
              <a:buClr>
                <a:srgbClr val="CC0099"/>
              </a:buClr>
              <a:buSzPct val="85000"/>
              <a:buFont typeface="Wingdings" panose="05000000000000000000" pitchFamily="2" charset="2"/>
              <a:buNone/>
            </a:pPr>
            <a:endParaRPr lang="zh-CN" altLang="en-US" sz="2400" b="1" dirty="0">
              <a:latin typeface="楷体_GB2312" panose="02010609030101010101" pitchFamily="49" charset="-122"/>
              <a:ea typeface="楷体_GB2312" panose="02010609030101010101" pitchFamily="49" charset="-122"/>
            </a:endParaRPr>
          </a:p>
          <a:p>
            <a:pPr eaLnBrk="0" hangingPunct="0">
              <a:spcBef>
                <a:spcPct val="20000"/>
              </a:spcBef>
              <a:buClr>
                <a:schemeClr val="hlink"/>
              </a:buClr>
            </a:pPr>
            <a:r>
              <a:rPr lang="en-US" altLang="zh-CN" sz="2400" b="1" dirty="0" smtClean="0">
                <a:latin typeface="楷体_GB2312" panose="02010609030101010101" pitchFamily="49" charset="-122"/>
                <a:ea typeface="楷体_GB2312" panose="02010609030101010101" pitchFamily="49" charset="-122"/>
              </a:rPr>
              <a:t>	</a:t>
            </a:r>
            <a:r>
              <a:rPr lang="zh-CN" altLang="en-US" sz="2400" b="1" dirty="0" smtClean="0">
                <a:latin typeface="楷体_GB2312" panose="02010609030101010101" pitchFamily="49" charset="-122"/>
                <a:ea typeface="楷体_GB2312" panose="02010609030101010101" pitchFamily="49" charset="-122"/>
              </a:rPr>
              <a:t>在</a:t>
            </a:r>
            <a:r>
              <a:rPr lang="zh-CN" altLang="en-US" sz="2400" b="1" dirty="0">
                <a:latin typeface="楷体_GB2312" panose="02010609030101010101" pitchFamily="49" charset="-122"/>
                <a:ea typeface="楷体_GB2312" panose="02010609030101010101" pitchFamily="49" charset="-122"/>
              </a:rPr>
              <a:t>检索结果页面点击</a:t>
            </a:r>
            <a:r>
              <a:rPr lang="zh-CN" altLang="en-US" sz="2400" b="1" dirty="0">
                <a:latin typeface="Verdana" panose="020B0604030504040204" pitchFamily="34" charset="0"/>
                <a:ea typeface="楷体_GB2312" panose="02010609030101010101" pitchFamily="49" charset="-122"/>
              </a:rPr>
              <a:t>“</a:t>
            </a:r>
            <a:r>
              <a:rPr lang="zh-CN" altLang="en-US" sz="2400" b="1" dirty="0">
                <a:latin typeface="楷体_GB2312" panose="02010609030101010101" pitchFamily="49" charset="-122"/>
                <a:ea typeface="楷体_GB2312" panose="02010609030101010101" pitchFamily="49" charset="-122"/>
              </a:rPr>
              <a:t>分析检索结果</a:t>
            </a:r>
            <a:r>
              <a:rPr lang="zh-CN" altLang="en-US" sz="2400" b="1" dirty="0">
                <a:latin typeface="Verdana" panose="020B0604030504040204" pitchFamily="34" charset="0"/>
                <a:ea typeface="楷体_GB2312" panose="02010609030101010101" pitchFamily="49" charset="-122"/>
              </a:rPr>
              <a:t>”</a:t>
            </a:r>
            <a:r>
              <a:rPr lang="zh-CN" altLang="en-US" sz="2400" b="1" dirty="0">
                <a:latin typeface="楷体_GB2312" panose="02010609030101010101" pitchFamily="49" charset="-122"/>
                <a:ea typeface="楷体_GB2312" panose="02010609030101010101" pitchFamily="49" charset="-122"/>
              </a:rPr>
              <a:t>，可以从作者、丛书名称、会议名称、国家</a:t>
            </a:r>
            <a:r>
              <a:rPr lang="en-US" altLang="zh-CN" sz="2400" b="1" dirty="0">
                <a:latin typeface="楷体_GB2312" panose="02010609030101010101" pitchFamily="49" charset="-122"/>
                <a:ea typeface="楷体_GB2312" panose="02010609030101010101" pitchFamily="49" charset="-122"/>
              </a:rPr>
              <a:t>/</a:t>
            </a:r>
            <a:r>
              <a:rPr lang="zh-CN" altLang="en-US" sz="2400" b="1" dirty="0">
                <a:latin typeface="楷体_GB2312" panose="02010609030101010101" pitchFamily="49" charset="-122"/>
                <a:ea typeface="楷体_GB2312" panose="02010609030101010101" pitchFamily="49" charset="-122"/>
              </a:rPr>
              <a:t>地区、文献类型、编者、基金资助机构、授权号、团体作者、语种、出版年、来源出版物、学科类别、</a:t>
            </a:r>
            <a:r>
              <a:rPr lang="en-US" altLang="zh-CN" sz="2400" b="1" dirty="0">
                <a:latin typeface="楷体_GB2312" panose="02010609030101010101" pitchFamily="49" charset="-122"/>
                <a:ea typeface="楷体_GB2312" panose="02010609030101010101" pitchFamily="49" charset="-122"/>
              </a:rPr>
              <a:t>Web of Science</a:t>
            </a:r>
            <a:r>
              <a:rPr lang="zh-CN" altLang="en-US" sz="2400" b="1" dirty="0">
                <a:latin typeface="楷体_GB2312" panose="02010609030101010101" pitchFamily="49" charset="-122"/>
                <a:ea typeface="楷体_GB2312" panose="02010609030101010101" pitchFamily="49" charset="-122"/>
              </a:rPr>
              <a:t>类别等方面对检索结果进行分析。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4"/>
          <p:cNvGrpSpPr/>
          <p:nvPr/>
        </p:nvGrpSpPr>
        <p:grpSpPr>
          <a:xfrm>
            <a:off x="8666640" y="5854960"/>
            <a:ext cx="3428578" cy="931651"/>
            <a:chOff x="6500826" y="5854935"/>
            <a:chExt cx="2571768" cy="931651"/>
          </a:xfrm>
        </p:grpSpPr>
        <p:pic>
          <p:nvPicPr>
            <p:cNvPr id="4" name="Picture 2" descr="C:\Users\SCU-lnqn\Desktop\四川大学图书馆logo.jpg"/>
            <p:cNvPicPr>
              <a:picLocks noChangeAspect="1" noChangeArrowheads="1"/>
            </p:cNvPicPr>
            <p:nvPr/>
          </p:nvPicPr>
          <p:blipFill>
            <a:blip r:embed="rId3" cstate="print"/>
            <a:srcRect r="74000"/>
            <a:stretch>
              <a:fillRect/>
            </a:stretch>
          </p:blipFill>
          <p:spPr bwMode="auto">
            <a:xfrm>
              <a:off x="8143900" y="5854935"/>
              <a:ext cx="928694" cy="890261"/>
            </a:xfrm>
            <a:prstGeom prst="rect">
              <a:avLst/>
            </a:prstGeom>
            <a:noFill/>
          </p:spPr>
        </p:pic>
        <p:pic>
          <p:nvPicPr>
            <p:cNvPr id="5" name="Picture 2" descr="C:\Users\SCU-lnqn\Desktop\四川大学图书馆logo.jpg"/>
            <p:cNvPicPr>
              <a:picLocks noChangeAspect="1" noChangeArrowheads="1"/>
            </p:cNvPicPr>
            <p:nvPr/>
          </p:nvPicPr>
          <p:blipFill>
            <a:blip r:embed="rId3" cstate="print"/>
            <a:srcRect l="28000"/>
            <a:stretch>
              <a:fillRect/>
            </a:stretch>
          </p:blipFill>
          <p:spPr bwMode="auto">
            <a:xfrm>
              <a:off x="6500826" y="6242538"/>
              <a:ext cx="1571636" cy="544048"/>
            </a:xfrm>
            <a:prstGeom prst="rect">
              <a:avLst/>
            </a:prstGeom>
            <a:noFill/>
          </p:spPr>
        </p:pic>
      </p:grpSp>
      <p:graphicFrame>
        <p:nvGraphicFramePr>
          <p:cNvPr id="7" name="图示 6"/>
          <p:cNvGraphicFramePr/>
          <p:nvPr>
            <p:extLst>
              <p:ext uri="{D42A27DB-BD31-4B8C-83A1-F6EECF244321}">
                <p14:modId xmlns:p14="http://schemas.microsoft.com/office/powerpoint/2010/main" val="3760877087"/>
              </p:ext>
            </p:extLst>
          </p:nvPr>
        </p:nvGraphicFramePr>
        <p:xfrm>
          <a:off x="190476" y="142852"/>
          <a:ext cx="9047593" cy="4286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5"/>
          <p:cNvSpPr txBox="1"/>
          <p:nvPr/>
        </p:nvSpPr>
        <p:spPr>
          <a:xfrm>
            <a:off x="1054647" y="343693"/>
            <a:ext cx="10571448" cy="954107"/>
          </a:xfrm>
          <a:prstGeom prst="rect">
            <a:avLst/>
          </a:prstGeom>
          <a:noFill/>
        </p:spPr>
        <p:txBody>
          <a:bodyPr wrap="square" rtlCol="0">
            <a:spAutoFit/>
          </a:bodyPr>
          <a:lstStyle/>
          <a:p>
            <a:r>
              <a:rPr lang="zh-CN" altLang="en-US" sz="2800" b="1" dirty="0" smtClean="0">
                <a:solidFill>
                  <a:srgbClr val="C00000"/>
                </a:solidFill>
              </a:rPr>
              <a:t>检索</a:t>
            </a:r>
            <a:r>
              <a:rPr lang="zh-CN" altLang="en-US" sz="2800" b="1" dirty="0">
                <a:solidFill>
                  <a:srgbClr val="C00000"/>
                </a:solidFill>
              </a:rPr>
              <a:t>结果分析</a:t>
            </a:r>
          </a:p>
          <a:p>
            <a:endParaRPr lang="zh-CN" altLang="en-US" sz="2800" b="1" dirty="0" smtClean="0">
              <a:solidFill>
                <a:srgbClr val="0070C0"/>
              </a:solidFill>
            </a:endParaRPr>
          </a:p>
        </p:txBody>
      </p:sp>
      <p:pic>
        <p:nvPicPr>
          <p:cNvPr id="8" name="Picture 1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902197" y="3392831"/>
            <a:ext cx="243803"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9" name="Picture 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07066" y="1373519"/>
            <a:ext cx="8145989" cy="4923098"/>
          </a:xfrm>
          <a:prstGeom prst="rect">
            <a:avLst/>
          </a:prstGeom>
          <a:noFill/>
          <a:ln w="19050">
            <a:solidFill>
              <a:schemeClr val="tx2">
                <a:lumMod val="60000"/>
                <a:lumOff val="40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11" name="Oval 14"/>
          <p:cNvSpPr>
            <a:spLocks noChangeArrowheads="1"/>
          </p:cNvSpPr>
          <p:nvPr/>
        </p:nvSpPr>
        <p:spPr bwMode="auto">
          <a:xfrm>
            <a:off x="307066" y="1916832"/>
            <a:ext cx="1045919" cy="241014"/>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panose="02010600030101010101" pitchFamily="2" charset="-122"/>
            </a:endParaRPr>
          </a:p>
        </p:txBody>
      </p:sp>
      <p:pic>
        <p:nvPicPr>
          <p:cNvPr id="12" name="Picture 9"/>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831633" y="2304000"/>
            <a:ext cx="586600" cy="82190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13" name="AutoShape 10"/>
          <p:cNvSpPr>
            <a:spLocks noChangeArrowheads="1"/>
          </p:cNvSpPr>
          <p:nvPr/>
        </p:nvSpPr>
        <p:spPr bwMode="auto">
          <a:xfrm>
            <a:off x="8111171" y="1556794"/>
            <a:ext cx="3167940" cy="3866991"/>
          </a:xfrm>
          <a:prstGeom prst="wedgeRoundRectCallout">
            <a:avLst>
              <a:gd name="adj1" fmla="val -48176"/>
              <a:gd name="adj2" fmla="val 61270"/>
              <a:gd name="adj3" fmla="val 16667"/>
            </a:avLst>
          </a:prstGeom>
          <a:solidFill>
            <a:schemeClr val="accent1">
              <a:lumMod val="20000"/>
              <a:lumOff val="80000"/>
            </a:schemeClr>
          </a:solidFill>
          <a:ln w="9525" algn="ctr">
            <a:solidFill>
              <a:schemeClr val="tx1"/>
            </a:solidFill>
            <a:miter lim="800000"/>
          </a:ln>
        </p:spPr>
        <p:txBody>
          <a:bodyPr anchor="ctr"/>
          <a:lstStyle/>
          <a:p>
            <a:pPr>
              <a:lnSpc>
                <a:spcPct val="110000"/>
              </a:lnSpc>
              <a:spcBef>
                <a:spcPct val="20000"/>
              </a:spcBef>
              <a:buClr>
                <a:srgbClr val="CC0099"/>
              </a:buClr>
              <a:buSzPct val="85000"/>
              <a:buFont typeface="Wingdings" panose="05000000000000000000" pitchFamily="2" charset="2"/>
              <a:buChar char="Ø"/>
            </a:pPr>
            <a:r>
              <a:rPr kumimoji="1" lang="zh-CN" altLang="en-US" b="1" dirty="0">
                <a:solidFill>
                  <a:srgbClr val="000000"/>
                </a:solidFill>
                <a:latin typeface="Lucida Sans Unicode" panose="020B0602030504020204" pitchFamily="34" charset="0"/>
                <a:ea typeface="楷体_GB2312" panose="02010609030101010101" pitchFamily="49" charset="-122"/>
              </a:rPr>
              <a:t>分析“作者”，可以给出所有命中的检索结果的所有</a:t>
            </a:r>
            <a:r>
              <a:rPr kumimoji="1" lang="zh-CN" altLang="en-US" b="1" dirty="0">
                <a:solidFill>
                  <a:srgbClr val="FF0000"/>
                </a:solidFill>
                <a:latin typeface="Lucida Sans Unicode" panose="020B0602030504020204" pitchFamily="34" charset="0"/>
                <a:ea typeface="楷体_GB2312" panose="02010609030101010101" pitchFamily="49" charset="-122"/>
              </a:rPr>
              <a:t>作者发表的文章数的</a:t>
            </a:r>
            <a:r>
              <a:rPr kumimoji="1" lang="zh-CN" altLang="en-US" b="1" dirty="0" smtClean="0">
                <a:solidFill>
                  <a:srgbClr val="FF0000"/>
                </a:solidFill>
                <a:latin typeface="Lucida Sans Unicode" panose="020B0602030504020204" pitchFamily="34" charset="0"/>
                <a:ea typeface="楷体_GB2312" panose="02010609030101010101" pitchFamily="49" charset="-122"/>
              </a:rPr>
              <a:t>列表</a:t>
            </a:r>
            <a:r>
              <a:rPr kumimoji="1" lang="zh-CN" altLang="en-US" b="1" dirty="0" smtClean="0">
                <a:solidFill>
                  <a:srgbClr val="000000"/>
                </a:solidFill>
                <a:latin typeface="Lucida Sans Unicode" panose="020B0602030504020204" pitchFamily="34" charset="0"/>
                <a:ea typeface="楷体_GB2312" panose="02010609030101010101" pitchFamily="49" charset="-122"/>
              </a:rPr>
              <a:t>。</a:t>
            </a:r>
            <a:endParaRPr kumimoji="1" lang="en-US" altLang="zh-CN" b="1" dirty="0" smtClean="0">
              <a:solidFill>
                <a:srgbClr val="000000"/>
              </a:solidFill>
              <a:latin typeface="Lucida Sans Unicode" panose="020B0602030504020204" pitchFamily="34" charset="0"/>
              <a:ea typeface="楷体_GB2312" panose="02010609030101010101" pitchFamily="49" charset="-122"/>
            </a:endParaRPr>
          </a:p>
          <a:p>
            <a:pPr>
              <a:lnSpc>
                <a:spcPct val="110000"/>
              </a:lnSpc>
              <a:spcBef>
                <a:spcPct val="20000"/>
              </a:spcBef>
              <a:buClr>
                <a:srgbClr val="CC0099"/>
              </a:buClr>
              <a:buSzPct val="85000"/>
              <a:buFont typeface="Wingdings" panose="05000000000000000000" pitchFamily="2" charset="2"/>
              <a:buChar char="Ø"/>
            </a:pPr>
            <a:r>
              <a:rPr kumimoji="1" lang="zh-CN" altLang="en-US" b="1" dirty="0" smtClean="0">
                <a:solidFill>
                  <a:srgbClr val="000000"/>
                </a:solidFill>
                <a:latin typeface="Lucida Sans Unicode" panose="020B0602030504020204" pitchFamily="34" charset="0"/>
                <a:ea typeface="楷体_GB2312" panose="02010609030101010101" pitchFamily="49" charset="-122"/>
              </a:rPr>
              <a:t>通过</a:t>
            </a:r>
            <a:r>
              <a:rPr kumimoji="1" lang="zh-CN" altLang="en-US" b="1" dirty="0">
                <a:solidFill>
                  <a:srgbClr val="000000"/>
                </a:solidFill>
                <a:latin typeface="Lucida Sans Unicode" panose="020B0602030504020204" pitchFamily="34" charset="0"/>
                <a:ea typeface="楷体_GB2312" panose="02010609030101010101" pitchFamily="49" charset="-122"/>
              </a:rPr>
              <a:t>该列表可以分析</a:t>
            </a:r>
            <a:r>
              <a:rPr kumimoji="1" lang="zh-CN" altLang="en-US" b="1" dirty="0">
                <a:solidFill>
                  <a:srgbClr val="FF0000"/>
                </a:solidFill>
                <a:latin typeface="Lucida Sans Unicode" panose="020B0602030504020204" pitchFamily="34" charset="0"/>
                <a:ea typeface="楷体_GB2312" panose="02010609030101010101" pitchFamily="49" charset="-122"/>
              </a:rPr>
              <a:t>了解某个研究机构的核心研究人员，有利于机构的人才招聘、选择小同行审稿专家、选择潜在的合作者</a:t>
            </a:r>
            <a:r>
              <a:rPr kumimoji="1" lang="zh-CN" altLang="en-US" b="1" dirty="0">
                <a:latin typeface="Lucida Sans Unicode" panose="020B0602030504020204" pitchFamily="34" charset="0"/>
                <a:ea typeface="楷体_GB2312" panose="02010609030101010101"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 presetClass="exit" presetSubtype="16" fill="hold" nodeType="clickEffect">
                                  <p:stCondLst>
                                    <p:cond delay="0"/>
                                  </p:stCondLst>
                                  <p:childTnLst>
                                    <p:animEffect transition="out" filter="box(in)">
                                      <p:cBhvr>
                                        <p:cTn id="13" dur="500"/>
                                        <p:tgtEl>
                                          <p:spTgt spid="12"/>
                                        </p:tgtEl>
                                      </p:cBhvr>
                                    </p:animEffect>
                                    <p:set>
                                      <p:cBhvr>
                                        <p:cTn id="14" dur="1" fill="hold">
                                          <p:stCondLst>
                                            <p:cond delay="499"/>
                                          </p:stCondLst>
                                        </p:cTn>
                                        <p:tgtEl>
                                          <p:spTgt spid="12"/>
                                        </p:tgtEl>
                                        <p:attrNameLst>
                                          <p:attrName>style.visibility</p:attrName>
                                        </p:attrNameLst>
                                      </p:cBhvr>
                                      <p:to>
                                        <p:strVal val="hidden"/>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4"/>
          <p:cNvGrpSpPr/>
          <p:nvPr/>
        </p:nvGrpSpPr>
        <p:grpSpPr>
          <a:xfrm>
            <a:off x="8666640" y="5854960"/>
            <a:ext cx="3428578" cy="931651"/>
            <a:chOff x="6500826" y="5854935"/>
            <a:chExt cx="2571768" cy="931651"/>
          </a:xfrm>
        </p:grpSpPr>
        <p:pic>
          <p:nvPicPr>
            <p:cNvPr id="4" name="Picture 2" descr="C:\Users\SCU-lnqn\Desktop\四川大学图书馆logo.jpg"/>
            <p:cNvPicPr>
              <a:picLocks noChangeAspect="1" noChangeArrowheads="1"/>
            </p:cNvPicPr>
            <p:nvPr/>
          </p:nvPicPr>
          <p:blipFill>
            <a:blip r:embed="rId2" cstate="print"/>
            <a:srcRect r="74000"/>
            <a:stretch>
              <a:fillRect/>
            </a:stretch>
          </p:blipFill>
          <p:spPr bwMode="auto">
            <a:xfrm>
              <a:off x="8143900" y="5854935"/>
              <a:ext cx="928694" cy="890261"/>
            </a:xfrm>
            <a:prstGeom prst="rect">
              <a:avLst/>
            </a:prstGeom>
            <a:noFill/>
          </p:spPr>
        </p:pic>
        <p:pic>
          <p:nvPicPr>
            <p:cNvPr id="5" name="Picture 2" descr="C:\Users\SCU-lnqn\Desktop\四川大学图书馆logo.jpg"/>
            <p:cNvPicPr>
              <a:picLocks noChangeAspect="1" noChangeArrowheads="1"/>
            </p:cNvPicPr>
            <p:nvPr/>
          </p:nvPicPr>
          <p:blipFill>
            <a:blip r:embed="rId2" cstate="print"/>
            <a:srcRect l="28000"/>
            <a:stretch>
              <a:fillRect/>
            </a:stretch>
          </p:blipFill>
          <p:spPr bwMode="auto">
            <a:xfrm>
              <a:off x="6500826" y="6242538"/>
              <a:ext cx="1571636" cy="544048"/>
            </a:xfrm>
            <a:prstGeom prst="rect">
              <a:avLst/>
            </a:prstGeom>
            <a:noFill/>
          </p:spPr>
        </p:pic>
      </p:grpSp>
      <p:graphicFrame>
        <p:nvGraphicFramePr>
          <p:cNvPr id="7" name="图示 6"/>
          <p:cNvGraphicFramePr/>
          <p:nvPr>
            <p:extLst>
              <p:ext uri="{D42A27DB-BD31-4B8C-83A1-F6EECF244321}">
                <p14:modId xmlns:p14="http://schemas.microsoft.com/office/powerpoint/2010/main" val="1097554038"/>
              </p:ext>
            </p:extLst>
          </p:nvPr>
        </p:nvGraphicFramePr>
        <p:xfrm>
          <a:off x="190476" y="142852"/>
          <a:ext cx="9047593" cy="428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915981" y="260660"/>
            <a:ext cx="10571448" cy="954107"/>
          </a:xfrm>
          <a:prstGeom prst="rect">
            <a:avLst/>
          </a:prstGeom>
          <a:noFill/>
        </p:spPr>
        <p:txBody>
          <a:bodyPr wrap="square" rtlCol="0">
            <a:spAutoFit/>
          </a:bodyPr>
          <a:lstStyle/>
          <a:p>
            <a:r>
              <a:rPr lang="zh-CN" altLang="en-US" sz="2800" b="1" dirty="0" smtClean="0">
                <a:solidFill>
                  <a:srgbClr val="C00000"/>
                </a:solidFill>
              </a:rPr>
              <a:t>检索</a:t>
            </a:r>
            <a:r>
              <a:rPr lang="zh-CN" altLang="en-US" sz="2800" b="1" dirty="0">
                <a:solidFill>
                  <a:srgbClr val="C00000"/>
                </a:solidFill>
              </a:rPr>
              <a:t>结果分析</a:t>
            </a:r>
          </a:p>
          <a:p>
            <a:endParaRPr lang="zh-CN" altLang="en-US" sz="2800" b="1" dirty="0" smtClean="0">
              <a:solidFill>
                <a:srgbClr val="0070C0"/>
              </a:solidFill>
            </a:endParaRPr>
          </a:p>
        </p:txBody>
      </p:sp>
      <p:pic>
        <p:nvPicPr>
          <p:cNvPr id="13"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1316" y="1412499"/>
            <a:ext cx="7634931" cy="4905144"/>
          </a:xfrm>
          <a:prstGeom prst="rect">
            <a:avLst/>
          </a:prstGeom>
          <a:noFill/>
          <a:ln w="19050">
            <a:solidFill>
              <a:schemeClr val="tx2">
                <a:lumMod val="60000"/>
                <a:lumOff val="40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14" name="AutoShape 10"/>
          <p:cNvSpPr>
            <a:spLocks noChangeArrowheads="1"/>
          </p:cNvSpPr>
          <p:nvPr/>
        </p:nvSpPr>
        <p:spPr bwMode="auto">
          <a:xfrm>
            <a:off x="8495192" y="1811364"/>
            <a:ext cx="3144619" cy="3747573"/>
          </a:xfrm>
          <a:prstGeom prst="wedgeRoundRectCallout">
            <a:avLst>
              <a:gd name="adj1" fmla="val -89255"/>
              <a:gd name="adj2" fmla="val -634"/>
              <a:gd name="adj3" fmla="val 16667"/>
            </a:avLst>
          </a:prstGeom>
          <a:solidFill>
            <a:schemeClr val="accent1">
              <a:lumMod val="20000"/>
              <a:lumOff val="80000"/>
            </a:schemeClr>
          </a:solidFill>
          <a:ln w="9525" algn="ctr">
            <a:solidFill>
              <a:schemeClr val="tx1"/>
            </a:solidFill>
            <a:miter lim="800000"/>
          </a:ln>
        </p:spPr>
        <p:txBody>
          <a:bodyPr anchor="ctr"/>
          <a:lstStyle/>
          <a:p>
            <a:pPr>
              <a:lnSpc>
                <a:spcPct val="110000"/>
              </a:lnSpc>
              <a:spcBef>
                <a:spcPct val="20000"/>
              </a:spcBef>
              <a:buClr>
                <a:srgbClr val="CC0099"/>
              </a:buClr>
              <a:buSzPct val="85000"/>
              <a:buFont typeface="Wingdings" panose="05000000000000000000" pitchFamily="2" charset="2"/>
              <a:buChar char="Ø"/>
            </a:pPr>
            <a:r>
              <a:rPr kumimoji="1" lang="zh-CN" altLang="en-US" b="1" dirty="0" smtClean="0">
                <a:solidFill>
                  <a:srgbClr val="000000"/>
                </a:solidFill>
                <a:latin typeface="Lucida Sans Unicode" panose="020B0602030504020204" pitchFamily="34" charset="0"/>
                <a:ea typeface="楷体_GB2312" panose="02010609030101010101" pitchFamily="49" charset="-122"/>
              </a:rPr>
              <a:t>分析</a:t>
            </a:r>
            <a:r>
              <a:rPr kumimoji="1" lang="zh-CN" altLang="en-US" b="1" dirty="0">
                <a:solidFill>
                  <a:srgbClr val="000000"/>
                </a:solidFill>
                <a:latin typeface="Lucida Sans Unicode" panose="020B0602030504020204" pitchFamily="34" charset="0"/>
                <a:ea typeface="楷体_GB2312" panose="02010609030101010101" pitchFamily="49" charset="-122"/>
              </a:rPr>
              <a:t>“国家</a:t>
            </a:r>
            <a:r>
              <a:rPr kumimoji="1" lang="en-US" altLang="zh-CN" b="1" dirty="0">
                <a:solidFill>
                  <a:srgbClr val="000000"/>
                </a:solidFill>
                <a:latin typeface="Lucida Sans Unicode" panose="020B0602030504020204" pitchFamily="34" charset="0"/>
                <a:ea typeface="楷体_GB2312" panose="02010609030101010101" pitchFamily="49" charset="-122"/>
              </a:rPr>
              <a:t>/</a:t>
            </a:r>
            <a:r>
              <a:rPr kumimoji="1" lang="zh-CN" altLang="en-US" b="1" dirty="0">
                <a:solidFill>
                  <a:srgbClr val="000000"/>
                </a:solidFill>
                <a:latin typeface="Lucida Sans Unicode" panose="020B0602030504020204" pitchFamily="34" charset="0"/>
                <a:ea typeface="楷体_GB2312" panose="02010609030101010101" pitchFamily="49" charset="-122"/>
              </a:rPr>
              <a:t>地区”，可以给出所有命中的检索结果的每条记录的</a:t>
            </a:r>
            <a:r>
              <a:rPr kumimoji="1" lang="zh-CN" altLang="en-US" b="1" dirty="0">
                <a:solidFill>
                  <a:srgbClr val="FF0000"/>
                </a:solidFill>
                <a:latin typeface="Lucida Sans Unicode" panose="020B0602030504020204" pitchFamily="34" charset="0"/>
                <a:ea typeface="楷体_GB2312" panose="02010609030101010101" pitchFamily="49" charset="-122"/>
              </a:rPr>
              <a:t>作者都属于哪个国家</a:t>
            </a:r>
            <a:r>
              <a:rPr kumimoji="1" lang="zh-CN" altLang="en-US" b="1" dirty="0">
                <a:solidFill>
                  <a:srgbClr val="000000"/>
                </a:solidFill>
                <a:latin typeface="Lucida Sans Unicode" panose="020B0602030504020204" pitchFamily="34" charset="0"/>
                <a:ea typeface="楷体_GB2312" panose="02010609030101010101" pitchFamily="49" charset="-122"/>
              </a:rPr>
              <a:t>的</a:t>
            </a:r>
            <a:r>
              <a:rPr kumimoji="1" lang="zh-CN" altLang="en-US" b="1" dirty="0" smtClean="0">
                <a:solidFill>
                  <a:srgbClr val="000000"/>
                </a:solidFill>
                <a:latin typeface="Lucida Sans Unicode" panose="020B0602030504020204" pitchFamily="34" charset="0"/>
                <a:ea typeface="楷体_GB2312" panose="02010609030101010101" pitchFamily="49" charset="-122"/>
              </a:rPr>
              <a:t>列表。</a:t>
            </a:r>
            <a:endParaRPr kumimoji="1" lang="zh-CN" altLang="en-US" b="1" dirty="0">
              <a:solidFill>
                <a:srgbClr val="000000"/>
              </a:solidFill>
              <a:latin typeface="Lucida Sans Unicode" panose="020B0602030504020204" pitchFamily="34" charset="0"/>
              <a:ea typeface="楷体_GB2312" panose="02010609030101010101" pitchFamily="49" charset="-122"/>
            </a:endParaRPr>
          </a:p>
          <a:p>
            <a:pPr>
              <a:lnSpc>
                <a:spcPct val="110000"/>
              </a:lnSpc>
              <a:spcBef>
                <a:spcPct val="20000"/>
              </a:spcBef>
              <a:buClr>
                <a:srgbClr val="CC0099"/>
              </a:buClr>
              <a:buSzPct val="85000"/>
              <a:buFont typeface="Wingdings" panose="05000000000000000000" pitchFamily="2" charset="2"/>
              <a:buChar char="Ø"/>
            </a:pPr>
            <a:r>
              <a:rPr kumimoji="1" lang="zh-CN" altLang="en-US" b="1" dirty="0">
                <a:solidFill>
                  <a:srgbClr val="000000"/>
                </a:solidFill>
                <a:latin typeface="Lucida Sans Unicode" panose="020B0602030504020204" pitchFamily="34" charset="0"/>
                <a:ea typeface="楷体_GB2312" panose="02010609030101010101" pitchFamily="49" charset="-122"/>
              </a:rPr>
              <a:t>通过该列表可以分析了解</a:t>
            </a:r>
            <a:r>
              <a:rPr kumimoji="1" lang="zh-CN" altLang="en-US" b="1" dirty="0">
                <a:solidFill>
                  <a:srgbClr val="FF0000"/>
                </a:solidFill>
                <a:latin typeface="Lucida Sans Unicode" panose="020B0602030504020204" pitchFamily="34" charset="0"/>
                <a:ea typeface="楷体_GB2312" panose="02010609030101010101" pitchFamily="49" charset="-122"/>
              </a:rPr>
              <a:t>核心研究国家有哪些，发现该领域高产出的国家与地区</a:t>
            </a:r>
            <a:r>
              <a:rPr kumimoji="1" lang="zh-CN" altLang="en-US" b="1" dirty="0">
                <a:solidFill>
                  <a:srgbClr val="000000"/>
                </a:solidFill>
                <a:latin typeface="Lucida Sans Unicode" panose="020B0602030504020204" pitchFamily="34" charset="0"/>
                <a:ea typeface="楷体_GB2312" panose="02010609030101010101" pitchFamily="49" charset="-122"/>
              </a:rPr>
              <a:t>。</a:t>
            </a:r>
          </a:p>
        </p:txBody>
      </p:sp>
      <p:sp>
        <p:nvSpPr>
          <p:cNvPr id="15" name="Oval 11"/>
          <p:cNvSpPr>
            <a:spLocks noChangeArrowheads="1"/>
          </p:cNvSpPr>
          <p:nvPr/>
        </p:nvSpPr>
        <p:spPr bwMode="auto">
          <a:xfrm>
            <a:off x="479939" y="2412000"/>
            <a:ext cx="1146541" cy="180000"/>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panose="02010600030101010101" pitchFamily="2" charset="-122"/>
            </a:endParaRPr>
          </a:p>
        </p:txBody>
      </p:sp>
      <p:sp>
        <p:nvSpPr>
          <p:cNvPr id="16" name="Line 8"/>
          <p:cNvSpPr>
            <a:spLocks noChangeShapeType="1"/>
          </p:cNvSpPr>
          <p:nvPr/>
        </p:nvSpPr>
        <p:spPr bwMode="auto">
          <a:xfrm>
            <a:off x="1967285" y="4284000"/>
            <a:ext cx="3935925" cy="0"/>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4"/>
          <p:cNvGrpSpPr/>
          <p:nvPr/>
        </p:nvGrpSpPr>
        <p:grpSpPr>
          <a:xfrm>
            <a:off x="8666640" y="5854960"/>
            <a:ext cx="3428578" cy="931651"/>
            <a:chOff x="6500826" y="5854935"/>
            <a:chExt cx="2571768" cy="931651"/>
          </a:xfrm>
        </p:grpSpPr>
        <p:pic>
          <p:nvPicPr>
            <p:cNvPr id="4" name="Picture 2" descr="C:\Users\SCU-lnqn\Desktop\四川大学图书馆logo.jpg"/>
            <p:cNvPicPr>
              <a:picLocks noChangeAspect="1" noChangeArrowheads="1"/>
            </p:cNvPicPr>
            <p:nvPr/>
          </p:nvPicPr>
          <p:blipFill>
            <a:blip r:embed="rId2" cstate="print"/>
            <a:srcRect r="74000"/>
            <a:stretch>
              <a:fillRect/>
            </a:stretch>
          </p:blipFill>
          <p:spPr bwMode="auto">
            <a:xfrm>
              <a:off x="8143900" y="5854935"/>
              <a:ext cx="928694" cy="890261"/>
            </a:xfrm>
            <a:prstGeom prst="rect">
              <a:avLst/>
            </a:prstGeom>
            <a:noFill/>
          </p:spPr>
        </p:pic>
        <p:pic>
          <p:nvPicPr>
            <p:cNvPr id="5" name="Picture 2" descr="C:\Users\SCU-lnqn\Desktop\四川大学图书馆logo.jpg"/>
            <p:cNvPicPr>
              <a:picLocks noChangeAspect="1" noChangeArrowheads="1"/>
            </p:cNvPicPr>
            <p:nvPr/>
          </p:nvPicPr>
          <p:blipFill>
            <a:blip r:embed="rId2" cstate="print"/>
            <a:srcRect l="28000"/>
            <a:stretch>
              <a:fillRect/>
            </a:stretch>
          </p:blipFill>
          <p:spPr bwMode="auto">
            <a:xfrm>
              <a:off x="6500826" y="6242538"/>
              <a:ext cx="1571636" cy="544048"/>
            </a:xfrm>
            <a:prstGeom prst="rect">
              <a:avLst/>
            </a:prstGeom>
            <a:noFill/>
          </p:spPr>
        </p:pic>
      </p:grpSp>
      <p:graphicFrame>
        <p:nvGraphicFramePr>
          <p:cNvPr id="7" name="图示 6"/>
          <p:cNvGraphicFramePr/>
          <p:nvPr>
            <p:extLst>
              <p:ext uri="{D42A27DB-BD31-4B8C-83A1-F6EECF244321}">
                <p14:modId xmlns:p14="http://schemas.microsoft.com/office/powerpoint/2010/main" val="3990336178"/>
              </p:ext>
            </p:extLst>
          </p:nvPr>
        </p:nvGraphicFramePr>
        <p:xfrm>
          <a:off x="190476" y="142852"/>
          <a:ext cx="9047593" cy="428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1198663" y="246063"/>
            <a:ext cx="10571448" cy="954107"/>
          </a:xfrm>
          <a:prstGeom prst="rect">
            <a:avLst/>
          </a:prstGeom>
          <a:noFill/>
        </p:spPr>
        <p:txBody>
          <a:bodyPr wrap="square" rtlCol="0">
            <a:spAutoFit/>
          </a:bodyPr>
          <a:lstStyle/>
          <a:p>
            <a:r>
              <a:rPr lang="zh-CN" altLang="en-US" sz="2800" b="1" dirty="0" smtClean="0">
                <a:solidFill>
                  <a:srgbClr val="C00000"/>
                </a:solidFill>
              </a:rPr>
              <a:t>检索</a:t>
            </a:r>
            <a:r>
              <a:rPr lang="zh-CN" altLang="en-US" sz="2800" b="1" dirty="0">
                <a:solidFill>
                  <a:srgbClr val="C00000"/>
                </a:solidFill>
              </a:rPr>
              <a:t>结果分析</a:t>
            </a:r>
          </a:p>
          <a:p>
            <a:endParaRPr lang="zh-CN" altLang="en-US" sz="2800" b="1" dirty="0" smtClean="0">
              <a:solidFill>
                <a:srgbClr val="0070C0"/>
              </a:solidFill>
            </a:endParaRPr>
          </a:p>
        </p:txBody>
      </p:sp>
      <p:sp>
        <p:nvSpPr>
          <p:cNvPr id="8" name="页脚占位符 4"/>
          <p:cNvSpPr txBox="1">
            <a:spLocks noGrp="1"/>
          </p:cNvSpPr>
          <p:nvPr/>
        </p:nvSpPr>
        <p:spPr bwMode="white">
          <a:xfrm>
            <a:off x="7097086" y="6575249"/>
            <a:ext cx="4498653" cy="24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en-US" altLang="zh-CN" sz="1200">
                <a:solidFill>
                  <a:schemeClr val="bg1"/>
                </a:solidFill>
                <a:latin typeface="Verdana" panose="020B0604030504040204" pitchFamily="34" charset="0"/>
                <a:ea typeface="宋体" panose="02010600030101010101" pitchFamily="2" charset="-122"/>
              </a:rPr>
              <a:t>Company Logo</a:t>
            </a:r>
          </a:p>
        </p:txBody>
      </p:sp>
      <p:pic>
        <p:nvPicPr>
          <p:cNvPr id="10"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41927" y="1406676"/>
            <a:ext cx="8245523" cy="5046661"/>
          </a:xfrm>
          <a:prstGeom prst="rect">
            <a:avLst/>
          </a:prstGeom>
          <a:noFill/>
          <a:ln w="19050">
            <a:solidFill>
              <a:schemeClr val="tx2">
                <a:lumMod val="60000"/>
                <a:lumOff val="40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11" name="AutoShape 11"/>
          <p:cNvSpPr>
            <a:spLocks noChangeArrowheads="1"/>
          </p:cNvSpPr>
          <p:nvPr/>
        </p:nvSpPr>
        <p:spPr bwMode="auto">
          <a:xfrm>
            <a:off x="8297348" y="1052761"/>
            <a:ext cx="3653918" cy="4536505"/>
          </a:xfrm>
          <a:prstGeom prst="wedgeRoundRectCallout">
            <a:avLst>
              <a:gd name="adj1" fmla="val -67639"/>
              <a:gd name="adj2" fmla="val 2694"/>
              <a:gd name="adj3" fmla="val 16667"/>
            </a:avLst>
          </a:prstGeom>
          <a:solidFill>
            <a:schemeClr val="accent1">
              <a:lumMod val="20000"/>
              <a:lumOff val="80000"/>
            </a:schemeClr>
          </a:solidFill>
          <a:ln w="9525" algn="ctr">
            <a:solidFill>
              <a:schemeClr val="tx1"/>
            </a:solidFill>
            <a:miter lim="800000"/>
          </a:ln>
        </p:spPr>
        <p:txBody>
          <a:bodyPr anchor="ctr"/>
          <a:lstStyle/>
          <a:p>
            <a:pPr>
              <a:lnSpc>
                <a:spcPct val="110000"/>
              </a:lnSpc>
              <a:spcBef>
                <a:spcPct val="20000"/>
              </a:spcBef>
              <a:buClr>
                <a:srgbClr val="CC0099"/>
              </a:buClr>
              <a:buSzPct val="85000"/>
              <a:buFont typeface="Wingdings" panose="05000000000000000000" pitchFamily="2" charset="2"/>
              <a:buChar char="Ø"/>
            </a:pPr>
            <a:r>
              <a:rPr kumimoji="1" lang="zh-CN" altLang="en-US" b="1" dirty="0">
                <a:solidFill>
                  <a:srgbClr val="000000"/>
                </a:solidFill>
                <a:latin typeface="Lucida Sans Unicode" panose="020B0602030504020204" pitchFamily="34" charset="0"/>
                <a:ea typeface="楷体_GB2312" panose="02010609030101010101" pitchFamily="49" charset="-122"/>
              </a:rPr>
              <a:t>例如分析“机构”，可以给出所有命中的检索结果的每条记录的</a:t>
            </a:r>
            <a:r>
              <a:rPr kumimoji="1" lang="zh-CN" altLang="en-US" b="1" dirty="0">
                <a:solidFill>
                  <a:srgbClr val="FF0000"/>
                </a:solidFill>
                <a:latin typeface="Lucida Sans Unicode" panose="020B0602030504020204" pitchFamily="34" charset="0"/>
                <a:ea typeface="楷体_GB2312" panose="02010609030101010101" pitchFamily="49" charset="-122"/>
              </a:rPr>
              <a:t>作者都属于哪个机构</a:t>
            </a:r>
            <a:r>
              <a:rPr kumimoji="1" lang="zh-CN" altLang="en-US" b="1" dirty="0">
                <a:solidFill>
                  <a:srgbClr val="000000"/>
                </a:solidFill>
                <a:latin typeface="Lucida Sans Unicode" panose="020B0602030504020204" pitchFamily="34" charset="0"/>
                <a:ea typeface="楷体_GB2312" panose="02010609030101010101" pitchFamily="49" charset="-122"/>
              </a:rPr>
              <a:t>的</a:t>
            </a:r>
            <a:r>
              <a:rPr kumimoji="1" lang="zh-CN" altLang="en-US" b="1" dirty="0" smtClean="0">
                <a:solidFill>
                  <a:srgbClr val="000000"/>
                </a:solidFill>
                <a:latin typeface="Lucida Sans Unicode" panose="020B0602030504020204" pitchFamily="34" charset="0"/>
                <a:ea typeface="楷体_GB2312" panose="02010609030101010101" pitchFamily="49" charset="-122"/>
              </a:rPr>
              <a:t>列表。</a:t>
            </a:r>
            <a:endParaRPr kumimoji="1" lang="zh-CN" altLang="en-US" b="1" dirty="0">
              <a:solidFill>
                <a:srgbClr val="000000"/>
              </a:solidFill>
              <a:latin typeface="Lucida Sans Unicode" panose="020B0602030504020204" pitchFamily="34" charset="0"/>
              <a:ea typeface="楷体_GB2312" panose="02010609030101010101" pitchFamily="49" charset="-122"/>
            </a:endParaRPr>
          </a:p>
          <a:p>
            <a:pPr>
              <a:lnSpc>
                <a:spcPct val="110000"/>
              </a:lnSpc>
              <a:spcBef>
                <a:spcPct val="20000"/>
              </a:spcBef>
              <a:buClr>
                <a:srgbClr val="CC0099"/>
              </a:buClr>
              <a:buSzPct val="85000"/>
              <a:buFont typeface="Wingdings" panose="05000000000000000000" pitchFamily="2" charset="2"/>
              <a:buChar char="Ø"/>
            </a:pPr>
            <a:r>
              <a:rPr kumimoji="1" lang="zh-CN" altLang="en-US" b="1" dirty="0">
                <a:solidFill>
                  <a:srgbClr val="000000"/>
                </a:solidFill>
                <a:latin typeface="Lucida Sans Unicode" panose="020B0602030504020204" pitchFamily="34" charset="0"/>
                <a:ea typeface="楷体_GB2312" panose="02010609030101010101" pitchFamily="49" charset="-122"/>
              </a:rPr>
              <a:t>通过该列表可以分析了解哪些机构从事这项研究，</a:t>
            </a:r>
            <a:r>
              <a:rPr kumimoji="1" lang="zh-CN" altLang="en-US" b="1" dirty="0">
                <a:solidFill>
                  <a:srgbClr val="FF0000"/>
                </a:solidFill>
                <a:latin typeface="Lucida Sans Unicode" panose="020B0602030504020204" pitchFamily="34" charset="0"/>
                <a:ea typeface="楷体_GB2312" panose="02010609030101010101" pitchFamily="49" charset="-122"/>
              </a:rPr>
              <a:t>发现该领域高产出的大学及研究机构、有利于机构间的合作、发现深造</a:t>
            </a:r>
            <a:r>
              <a:rPr kumimoji="1" lang="en-US" altLang="zh-CN" b="1" dirty="0">
                <a:solidFill>
                  <a:srgbClr val="FF0000"/>
                </a:solidFill>
                <a:latin typeface="Lucida Sans Unicode" panose="020B0602030504020204" pitchFamily="34" charset="0"/>
                <a:ea typeface="楷体_GB2312" panose="02010609030101010101" pitchFamily="49" charset="-122"/>
              </a:rPr>
              <a:t>/</a:t>
            </a:r>
            <a:r>
              <a:rPr kumimoji="1" lang="zh-CN" altLang="en-US" b="1" dirty="0">
                <a:solidFill>
                  <a:srgbClr val="FF0000"/>
                </a:solidFill>
                <a:latin typeface="Lucida Sans Unicode" panose="020B0602030504020204" pitchFamily="34" charset="0"/>
                <a:ea typeface="楷体_GB2312" panose="02010609030101010101" pitchFamily="49" charset="-122"/>
              </a:rPr>
              <a:t>访问的研究机构 </a:t>
            </a:r>
            <a:r>
              <a:rPr kumimoji="1" lang="zh-CN" altLang="en-US" b="1" dirty="0">
                <a:solidFill>
                  <a:srgbClr val="000000"/>
                </a:solidFill>
                <a:latin typeface="Lucida Sans Unicode" panose="020B0602030504020204" pitchFamily="34" charset="0"/>
                <a:ea typeface="楷体_GB2312" panose="02010609030101010101" pitchFamily="49" charset="-122"/>
              </a:rPr>
              <a:t>。</a:t>
            </a:r>
          </a:p>
        </p:txBody>
      </p:sp>
      <p:sp>
        <p:nvSpPr>
          <p:cNvPr id="12" name="Oval 12"/>
          <p:cNvSpPr>
            <a:spLocks noChangeArrowheads="1"/>
          </p:cNvSpPr>
          <p:nvPr/>
        </p:nvSpPr>
        <p:spPr bwMode="auto">
          <a:xfrm>
            <a:off x="412836" y="2348905"/>
            <a:ext cx="1692202" cy="240127"/>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panose="02010600030101010101" pitchFamily="2" charset="-122"/>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
          <p:cNvGrpSpPr/>
          <p:nvPr/>
        </p:nvGrpSpPr>
        <p:grpSpPr>
          <a:xfrm>
            <a:off x="5775635" y="818968"/>
            <a:ext cx="5354470" cy="2657246"/>
            <a:chOff x="4720466" y="620369"/>
            <a:chExt cx="4016674" cy="2657907"/>
          </a:xfrm>
        </p:grpSpPr>
        <p:pic>
          <p:nvPicPr>
            <p:cNvPr id="35850" name="Picture 3"/>
            <p:cNvPicPr>
              <a:picLocks noChangeAspect="1"/>
            </p:cNvPicPr>
            <p:nvPr/>
          </p:nvPicPr>
          <p:blipFill>
            <a:blip r:embed="rId2"/>
            <a:stretch>
              <a:fillRect/>
            </a:stretch>
          </p:blipFill>
          <p:spPr>
            <a:xfrm>
              <a:off x="4720466" y="620369"/>
              <a:ext cx="4016674" cy="2268605"/>
            </a:xfrm>
            <a:prstGeom prst="rect">
              <a:avLst/>
            </a:prstGeom>
            <a:noFill/>
            <a:ln w="9525">
              <a:noFill/>
            </a:ln>
          </p:spPr>
        </p:pic>
        <p:sp>
          <p:nvSpPr>
            <p:cNvPr id="35851" name="TextBox 11"/>
            <p:cNvSpPr txBox="1"/>
            <p:nvPr/>
          </p:nvSpPr>
          <p:spPr>
            <a:xfrm>
              <a:off x="6712226" y="2908852"/>
              <a:ext cx="831167" cy="369424"/>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eaLnBrk="1" hangingPunct="1">
                <a:spcBef>
                  <a:spcPct val="0"/>
                </a:spcBef>
                <a:buFont typeface="Arial" panose="020B0604020202020204" pitchFamily="34" charset="0"/>
                <a:buNone/>
              </a:pPr>
              <a:r>
                <a:rPr lang="zh-CN" altLang="en-US" sz="1800" b="1" dirty="0">
                  <a:solidFill>
                    <a:srgbClr val="1F497D"/>
                  </a:solidFill>
                  <a:latin typeface="华文仿宋" panose="02010600040101010101" pitchFamily="2" charset="-122"/>
                  <a:ea typeface="华文仿宋" panose="02010600040101010101" pitchFamily="2" charset="-122"/>
                </a:rPr>
                <a:t>自行检索</a:t>
              </a:r>
            </a:p>
          </p:txBody>
        </p:sp>
      </p:grpSp>
      <p:sp>
        <p:nvSpPr>
          <p:cNvPr id="94211" name="Title 1"/>
          <p:cNvSpPr>
            <a:spLocks noGrp="1"/>
          </p:cNvSpPr>
          <p:nvPr>
            <p:ph type="title" idx="4294967295"/>
          </p:nvPr>
        </p:nvSpPr>
        <p:spPr>
          <a:xfrm>
            <a:off x="1276185" y="136493"/>
            <a:ext cx="9824288" cy="838006"/>
          </a:xfrm>
          <a:solidFill>
            <a:schemeClr val="bg1"/>
          </a:solidFill>
        </p:spPr>
        <p:txBody>
          <a:bodyPr vert="horz" wrap="square" lIns="91440" tIns="45720" rIns="91440" bIns="45720" numCol="1" anchor="ctr" anchorCtr="0" compatLnSpc="1"/>
          <a:lstStyle/>
          <a:p>
            <a:pPr marL="0" marR="0" lvl="0" indent="0" algn="l" defTabSz="914400" rtl="0" eaLnBrk="1" fontAlgn="base" latinLnBrk="0" hangingPunct="1">
              <a:lnSpc>
                <a:spcPct val="90000"/>
              </a:lnSpc>
              <a:spcBef>
                <a:spcPct val="0"/>
              </a:spcBef>
              <a:spcAft>
                <a:spcPct val="0"/>
              </a:spcAft>
              <a:buClrTx/>
              <a:buSzTx/>
              <a:buFontTx/>
              <a:buNone/>
              <a:defRPr/>
            </a:pPr>
            <a:r>
              <a:rPr kumimoji="0" lang="zh-CN" altLang="zh-CN" sz="4000" b="1" i="0" u="none" strike="noStrike" kern="1200" cap="none" spc="0" normalizeH="0" baseline="0" noProof="0" dirty="0" smtClean="0">
                <a:ln>
                  <a:noFill/>
                </a:ln>
                <a:solidFill>
                  <a:schemeClr val="accent6"/>
                </a:solidFill>
                <a:effectLst/>
                <a:uLnTx/>
                <a:uFillTx/>
                <a:latin typeface="宋体" panose="02010600030101010101" pitchFamily="2" charset="-122"/>
                <a:ea typeface="宋体" panose="02010600030101010101" pitchFamily="2" charset="-122"/>
                <a:cs typeface="+mn-cs"/>
              </a:rPr>
              <a:t>如何选择合适的投稿期刊</a:t>
            </a:r>
            <a:endParaRPr kumimoji="0" lang="zh-CN" altLang="en-US" sz="4000" b="1" i="0" u="none" strike="noStrike" kern="1200" cap="none" spc="0" normalizeH="0" baseline="0" noProof="0" dirty="0" smtClean="0">
              <a:ln>
                <a:noFill/>
              </a:ln>
              <a:solidFill>
                <a:schemeClr val="accent6"/>
              </a:solidFill>
              <a:effectLst/>
              <a:uLnTx/>
              <a:uFillTx/>
              <a:latin typeface="宋体" panose="02010600030101010101" pitchFamily="2" charset="-122"/>
              <a:ea typeface="宋体" panose="02010600030101010101" pitchFamily="2" charset="-122"/>
              <a:cs typeface="+mn-cs"/>
            </a:endParaRPr>
          </a:p>
        </p:txBody>
      </p:sp>
      <p:grpSp>
        <p:nvGrpSpPr>
          <p:cNvPr id="3" name="Group 8"/>
          <p:cNvGrpSpPr/>
          <p:nvPr/>
        </p:nvGrpSpPr>
        <p:grpSpPr>
          <a:xfrm>
            <a:off x="6243354" y="3618662"/>
            <a:ext cx="4304740" cy="2674702"/>
            <a:chOff x="1489626" y="0"/>
            <a:chExt cx="3228147" cy="2675291"/>
          </a:xfrm>
        </p:grpSpPr>
        <p:pic>
          <p:nvPicPr>
            <p:cNvPr id="35848" name="Picture 2"/>
            <p:cNvPicPr>
              <a:picLocks noChangeAspect="1"/>
            </p:cNvPicPr>
            <p:nvPr/>
          </p:nvPicPr>
          <p:blipFill>
            <a:blip r:embed="rId3"/>
            <a:stretch>
              <a:fillRect/>
            </a:stretch>
          </p:blipFill>
          <p:spPr>
            <a:xfrm>
              <a:off x="1489626" y="0"/>
              <a:ext cx="3228147" cy="2636853"/>
            </a:xfrm>
            <a:prstGeom prst="rect">
              <a:avLst/>
            </a:prstGeom>
            <a:noFill/>
            <a:ln w="9525">
              <a:noFill/>
            </a:ln>
          </p:spPr>
        </p:pic>
        <p:sp>
          <p:nvSpPr>
            <p:cNvPr id="35849" name="TextBox 7"/>
            <p:cNvSpPr txBox="1"/>
            <p:nvPr/>
          </p:nvSpPr>
          <p:spPr>
            <a:xfrm>
              <a:off x="2358886" y="2305878"/>
              <a:ext cx="830892" cy="3694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eaLnBrk="1" hangingPunct="1">
                <a:spcBef>
                  <a:spcPct val="0"/>
                </a:spcBef>
                <a:buFont typeface="Arial" panose="020B0604020202020204" pitchFamily="34" charset="0"/>
                <a:buNone/>
              </a:pPr>
              <a:r>
                <a:rPr lang="zh-CN" altLang="zh-CN" sz="1800" b="1" dirty="0">
                  <a:solidFill>
                    <a:srgbClr val="1F497D"/>
                  </a:solidFill>
                  <a:latin typeface="华文仿宋" panose="02010600040101010101" pitchFamily="2" charset="-122"/>
                  <a:ea typeface="华文仿宋" panose="02010600040101010101" pitchFamily="2" charset="-122"/>
                </a:rPr>
                <a:t>请教同行</a:t>
              </a:r>
              <a:endParaRPr lang="zh-CN" altLang="en-US" sz="1800" b="1" dirty="0">
                <a:solidFill>
                  <a:srgbClr val="1F497D"/>
                </a:solidFill>
                <a:latin typeface="华文仿宋" panose="02010600040101010101" pitchFamily="2" charset="-122"/>
                <a:ea typeface="华文仿宋" panose="02010600040101010101" pitchFamily="2" charset="-122"/>
              </a:endParaRPr>
            </a:p>
          </p:txBody>
        </p:sp>
      </p:grpSp>
      <p:grpSp>
        <p:nvGrpSpPr>
          <p:cNvPr id="4" name="Group 16"/>
          <p:cNvGrpSpPr/>
          <p:nvPr/>
        </p:nvGrpSpPr>
        <p:grpSpPr>
          <a:xfrm>
            <a:off x="1995769" y="1975980"/>
            <a:ext cx="2262421" cy="3649520"/>
            <a:chOff x="1987825" y="1113183"/>
            <a:chExt cx="2292627" cy="4638020"/>
          </a:xfrm>
        </p:grpSpPr>
        <p:pic>
          <p:nvPicPr>
            <p:cNvPr id="35846" name="Picture 4"/>
            <p:cNvPicPr>
              <a:picLocks noChangeAspect="1"/>
            </p:cNvPicPr>
            <p:nvPr/>
          </p:nvPicPr>
          <p:blipFill>
            <a:blip r:embed="rId4"/>
            <a:stretch>
              <a:fillRect/>
            </a:stretch>
          </p:blipFill>
          <p:spPr>
            <a:xfrm>
              <a:off x="2202690" y="1113183"/>
              <a:ext cx="2077762" cy="3973265"/>
            </a:xfrm>
            <a:prstGeom prst="rect">
              <a:avLst/>
            </a:prstGeom>
            <a:noFill/>
            <a:ln w="9525">
              <a:noFill/>
            </a:ln>
          </p:spPr>
        </p:pic>
        <p:sp>
          <p:nvSpPr>
            <p:cNvPr id="35847" name="TextBox 18"/>
            <p:cNvSpPr txBox="1"/>
            <p:nvPr/>
          </p:nvSpPr>
          <p:spPr>
            <a:xfrm>
              <a:off x="1987825" y="4929808"/>
              <a:ext cx="2093843" cy="82139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0"/>
                </a:spcBef>
                <a:buFont typeface="Arial" panose="020B0604020202020204" pitchFamily="34" charset="0"/>
                <a:buNone/>
              </a:pPr>
              <a:r>
                <a:rPr lang="zh-CN" altLang="en-US" sz="1800" b="1" dirty="0">
                  <a:solidFill>
                    <a:srgbClr val="1F497D"/>
                  </a:solidFill>
                  <a:latin typeface="华文仿宋" panose="02010600040101010101" pitchFamily="2" charset="-122"/>
                  <a:ea typeface="华文仿宋" panose="02010600040101010101" pitchFamily="2" charset="-122"/>
                </a:rPr>
                <a:t>查阅所引用参考文献的来源出版物</a:t>
              </a:r>
            </a:p>
          </p:txBody>
        </p:sp>
      </p:grpSp>
    </p:spTree>
    <p:extLst>
      <p:ext uri="{BB962C8B-B14F-4D97-AF65-F5344CB8AC3E}">
        <p14:creationId xmlns:p14="http://schemas.microsoft.com/office/powerpoint/2010/main" val="37502868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0"/>
                                        <p:tgtEl>
                                          <p:spTgt spid="4"/>
                                        </p:tgtEl>
                                      </p:cBhvr>
                                    </p:animEffect>
                                  </p:childTnLst>
                                </p:cTn>
                              </p:par>
                            </p:childTnLst>
                          </p:cTn>
                        </p:par>
                        <p:par>
                          <p:cTn id="12" fill="hold">
                            <p:stCondLst>
                              <p:cond delay="3000"/>
                            </p:stCondLst>
                            <p:childTnLst>
                              <p:par>
                                <p:cTn id="13" presetID="55"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1000" fill="hold"/>
                                        <p:tgtEl>
                                          <p:spTgt spid="2"/>
                                        </p:tgtEl>
                                        <p:attrNameLst>
                                          <p:attrName>ppt_w</p:attrName>
                                        </p:attrNameLst>
                                      </p:cBhvr>
                                      <p:tavLst>
                                        <p:tav tm="0">
                                          <p:val>
                                            <p:strVal val="#ppt_w*0.70"/>
                                          </p:val>
                                        </p:tav>
                                        <p:tav tm="100000">
                                          <p:val>
                                            <p:strVal val="#ppt_w"/>
                                          </p:val>
                                        </p:tav>
                                      </p:tavLst>
                                    </p:anim>
                                    <p:anim calcmode="lin" valueType="num">
                                      <p:cBhvr>
                                        <p:cTn id="16" dur="1000" fill="hold"/>
                                        <p:tgtEl>
                                          <p:spTgt spid="2"/>
                                        </p:tgtEl>
                                        <p:attrNameLst>
                                          <p:attrName>ppt_h</p:attrName>
                                        </p:attrNameLst>
                                      </p:cBhvr>
                                      <p:tavLst>
                                        <p:tav tm="0">
                                          <p:val>
                                            <p:strVal val="#ppt_h"/>
                                          </p:val>
                                        </p:tav>
                                        <p:tav tm="100000">
                                          <p:val>
                                            <p:strVal val="#ppt_h"/>
                                          </p:val>
                                        </p:tav>
                                      </p:tavLst>
                                    </p:anim>
                                    <p:animEffect transition="in" filter="fade">
                                      <p:cBhvr>
                                        <p:cTn id="1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idx="4294967295"/>
          </p:nvPr>
        </p:nvSpPr>
        <p:spPr>
          <a:xfrm>
            <a:off x="46560" y="46027"/>
            <a:ext cx="10971372" cy="761824"/>
          </a:xfrm>
          <a:solidFill>
            <a:schemeClr val="bg1"/>
          </a:solidFill>
        </p:spPr>
        <p:txBody>
          <a:bodyPr vert="horz" wrap="square" lIns="91440" tIns="45720" rIns="91440" bIns="45720" numCol="1" anchor="ctr" anchorCtr="0" compatLnSpc="1"/>
          <a:lstStyle/>
          <a:p>
            <a:pPr marL="0" marR="0" lvl="0" indent="0" algn="l" defTabSz="914400" rtl="0" eaLnBrk="1" fontAlgn="base" latinLnBrk="0" hangingPunct="1">
              <a:lnSpc>
                <a:spcPct val="90000"/>
              </a:lnSpc>
              <a:spcBef>
                <a:spcPct val="0"/>
              </a:spcBef>
              <a:spcAft>
                <a:spcPct val="0"/>
              </a:spcAft>
              <a:buClrTx/>
              <a:buSzTx/>
              <a:buFontTx/>
              <a:buNone/>
              <a:defRPr/>
            </a:pPr>
            <a:r>
              <a:rPr kumimoji="0" lang="zh-CN" altLang="en-US" sz="4000" b="1" i="0" u="none" strike="noStrike" kern="1200" cap="none" spc="0" normalizeH="0" baseline="0" noProof="0" dirty="0" smtClean="0">
                <a:ln>
                  <a:noFill/>
                </a:ln>
                <a:solidFill>
                  <a:schemeClr val="accent6"/>
                </a:solidFill>
                <a:effectLst/>
                <a:uLnTx/>
                <a:uFillTx/>
                <a:latin typeface="宋体" panose="02010600030101010101" pitchFamily="2" charset="-122"/>
                <a:ea typeface="宋体" panose="02010600030101010101" pitchFamily="2" charset="-122"/>
                <a:cs typeface="+mn-cs"/>
              </a:rPr>
              <a:t>选择合适的投稿期刊</a:t>
            </a:r>
          </a:p>
        </p:txBody>
      </p:sp>
      <p:sp>
        <p:nvSpPr>
          <p:cNvPr id="36867" name="Rectangle 3"/>
          <p:cNvSpPr>
            <a:spLocks noGrp="1"/>
          </p:cNvSpPr>
          <p:nvPr>
            <p:ph idx="4294967295"/>
          </p:nvPr>
        </p:nvSpPr>
        <p:spPr>
          <a:xfrm>
            <a:off x="2" y="868162"/>
            <a:ext cx="11951261" cy="5561312"/>
          </a:xfrm>
        </p:spPr>
        <p:txBody>
          <a:bodyPr vert="horz" wrap="square" lIns="91440" tIns="45720" rIns="91440" bIns="45720" anchor="t"/>
          <a:lstStyle/>
          <a:p>
            <a:pPr eaLnBrk="1" hangingPunct="1">
              <a:lnSpc>
                <a:spcPct val="150000"/>
              </a:lnSpc>
              <a:buClr>
                <a:srgbClr val="F79646"/>
              </a:buClr>
              <a:buNone/>
            </a:pPr>
            <a:r>
              <a:rPr lang="zh-CN" altLang="en-US" sz="2400" dirty="0">
                <a:solidFill>
                  <a:srgbClr val="F79646"/>
                </a:solidFill>
              </a:rPr>
              <a:t>      十分了解自己研究领域的重要期刊</a:t>
            </a:r>
            <a:endParaRPr lang="zh-CN" altLang="en-US" sz="2000" dirty="0"/>
          </a:p>
          <a:p>
            <a:pPr eaLnBrk="1" hangingPunct="1">
              <a:lnSpc>
                <a:spcPct val="150000"/>
              </a:lnSpc>
              <a:buClr>
                <a:srgbClr val="F79646"/>
              </a:buClr>
              <a:buNone/>
            </a:pPr>
            <a:r>
              <a:rPr lang="zh-CN" altLang="en-US" sz="2000" dirty="0"/>
              <a:t>        利用</a:t>
            </a:r>
            <a:r>
              <a:rPr lang="en-US" altLang="zh-CN" sz="2000" dirty="0"/>
              <a:t>SCI</a:t>
            </a:r>
            <a:r>
              <a:rPr lang="zh-CN" altLang="en-US" sz="2000" dirty="0"/>
              <a:t>、</a:t>
            </a:r>
            <a:r>
              <a:rPr lang="en-US" altLang="zh-CN" sz="2000" dirty="0"/>
              <a:t>SSCI</a:t>
            </a:r>
            <a:r>
              <a:rPr lang="zh-CN" altLang="en-US" sz="2000" dirty="0"/>
              <a:t>数据库来</a:t>
            </a:r>
            <a:r>
              <a:rPr lang="zh-CN" altLang="en-US" sz="2400" dirty="0"/>
              <a:t>选择和您课题相关的热点期刊</a:t>
            </a:r>
          </a:p>
          <a:p>
            <a:pPr eaLnBrk="1" hangingPunct="1">
              <a:lnSpc>
                <a:spcPct val="150000"/>
              </a:lnSpc>
              <a:buClr>
                <a:srgbClr val="F79646"/>
              </a:buClr>
              <a:buNone/>
            </a:pPr>
            <a:r>
              <a:rPr lang="zh-CN" altLang="en-US" sz="2400" dirty="0">
                <a:solidFill>
                  <a:srgbClr val="F79646"/>
                </a:solidFill>
              </a:rPr>
              <a:t>      如果稿件投向了不合适的期刊，则有可能出现下列</a:t>
            </a:r>
            <a:r>
              <a:rPr lang="en-US" altLang="zh-CN" sz="2400" dirty="0">
                <a:solidFill>
                  <a:srgbClr val="F79646"/>
                </a:solidFill>
              </a:rPr>
              <a:t>3</a:t>
            </a:r>
            <a:r>
              <a:rPr lang="zh-CN" altLang="en-US" sz="2400" dirty="0">
                <a:solidFill>
                  <a:srgbClr val="F79646"/>
                </a:solidFill>
              </a:rPr>
              <a:t>种情况</a:t>
            </a:r>
            <a:r>
              <a:rPr lang="zh-CN" altLang="en-US" sz="2000" dirty="0"/>
              <a:t>：</a:t>
            </a:r>
          </a:p>
          <a:p>
            <a:pPr lvl="1" eaLnBrk="1" hangingPunct="1">
              <a:lnSpc>
                <a:spcPct val="150000"/>
              </a:lnSpc>
              <a:buClr>
                <a:srgbClr val="F79646"/>
              </a:buClr>
              <a:buNone/>
            </a:pPr>
            <a:r>
              <a:rPr lang="zh-CN" altLang="en-US" sz="2400" dirty="0"/>
              <a:t>（</a:t>
            </a:r>
            <a:r>
              <a:rPr lang="en-US" altLang="zh-CN" sz="2400" dirty="0"/>
              <a:t>1</a:t>
            </a:r>
            <a:r>
              <a:rPr lang="zh-CN" altLang="en-US" sz="2400" dirty="0"/>
              <a:t>）稿件被简单地退回</a:t>
            </a:r>
          </a:p>
          <a:p>
            <a:pPr lvl="1" eaLnBrk="1" hangingPunct="1">
              <a:lnSpc>
                <a:spcPct val="150000"/>
              </a:lnSpc>
              <a:buClr>
                <a:srgbClr val="F79646"/>
              </a:buClr>
              <a:buNone/>
            </a:pPr>
            <a:r>
              <a:rPr lang="zh-CN" altLang="en-US" sz="2400" dirty="0"/>
              <a:t>（</a:t>
            </a:r>
            <a:r>
              <a:rPr lang="en-US" altLang="zh-CN" sz="2400" dirty="0"/>
              <a:t>2</a:t>
            </a:r>
            <a:r>
              <a:rPr lang="zh-CN" altLang="en-US" sz="2400" dirty="0"/>
              <a:t>）稿件受到较差或不公正的同行评议</a:t>
            </a:r>
          </a:p>
          <a:p>
            <a:pPr lvl="1" eaLnBrk="1" hangingPunct="1">
              <a:lnSpc>
                <a:spcPct val="150000"/>
              </a:lnSpc>
              <a:buClr>
                <a:srgbClr val="F79646"/>
              </a:buClr>
              <a:buNone/>
            </a:pPr>
            <a:r>
              <a:rPr lang="zh-CN" altLang="en-US" sz="2400" dirty="0"/>
              <a:t>（</a:t>
            </a:r>
            <a:r>
              <a:rPr lang="en-US" altLang="zh-CN" sz="2400" dirty="0"/>
              <a:t>3</a:t>
            </a:r>
            <a:r>
              <a:rPr lang="zh-CN" altLang="en-US" sz="2400" dirty="0"/>
              <a:t>）研究成果被埋没在一份同行很少问津的期刊中</a:t>
            </a:r>
            <a:endParaRPr lang="zh-CN" altLang="en-US" sz="2400" i="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398314984"/>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4"/>
          <p:cNvGrpSpPr/>
          <p:nvPr/>
        </p:nvGrpSpPr>
        <p:grpSpPr>
          <a:xfrm>
            <a:off x="8666640" y="5854960"/>
            <a:ext cx="3428578" cy="931651"/>
            <a:chOff x="6500826" y="5854935"/>
            <a:chExt cx="2571768" cy="931651"/>
          </a:xfrm>
        </p:grpSpPr>
        <p:pic>
          <p:nvPicPr>
            <p:cNvPr id="4" name="Picture 2" descr="C:\Users\SCU-lnqn\Desktop\四川大学图书馆logo.jpg"/>
            <p:cNvPicPr>
              <a:picLocks noChangeAspect="1" noChangeArrowheads="1"/>
            </p:cNvPicPr>
            <p:nvPr/>
          </p:nvPicPr>
          <p:blipFill>
            <a:blip r:embed="rId2" cstate="print"/>
            <a:srcRect r="74000"/>
            <a:stretch>
              <a:fillRect/>
            </a:stretch>
          </p:blipFill>
          <p:spPr bwMode="auto">
            <a:xfrm>
              <a:off x="8143900" y="5854935"/>
              <a:ext cx="928694" cy="890261"/>
            </a:xfrm>
            <a:prstGeom prst="rect">
              <a:avLst/>
            </a:prstGeom>
            <a:noFill/>
          </p:spPr>
        </p:pic>
        <p:pic>
          <p:nvPicPr>
            <p:cNvPr id="5" name="Picture 2" descr="C:\Users\SCU-lnqn\Desktop\四川大学图书馆logo.jpg"/>
            <p:cNvPicPr>
              <a:picLocks noChangeAspect="1" noChangeArrowheads="1"/>
            </p:cNvPicPr>
            <p:nvPr/>
          </p:nvPicPr>
          <p:blipFill>
            <a:blip r:embed="rId2" cstate="print"/>
            <a:srcRect l="28000"/>
            <a:stretch>
              <a:fillRect/>
            </a:stretch>
          </p:blipFill>
          <p:spPr bwMode="auto">
            <a:xfrm>
              <a:off x="6500826" y="6242538"/>
              <a:ext cx="1571636" cy="544048"/>
            </a:xfrm>
            <a:prstGeom prst="rect">
              <a:avLst/>
            </a:prstGeom>
            <a:noFill/>
          </p:spPr>
        </p:pic>
      </p:grpSp>
      <p:graphicFrame>
        <p:nvGraphicFramePr>
          <p:cNvPr id="7" name="图示 6"/>
          <p:cNvGraphicFramePr/>
          <p:nvPr>
            <p:extLst>
              <p:ext uri="{D42A27DB-BD31-4B8C-83A1-F6EECF244321}">
                <p14:modId xmlns:p14="http://schemas.microsoft.com/office/powerpoint/2010/main" val="3092892570"/>
              </p:ext>
            </p:extLst>
          </p:nvPr>
        </p:nvGraphicFramePr>
        <p:xfrm>
          <a:off x="190476" y="142852"/>
          <a:ext cx="9047593" cy="428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1270670" y="260660"/>
            <a:ext cx="10571448" cy="954107"/>
          </a:xfrm>
          <a:prstGeom prst="rect">
            <a:avLst/>
          </a:prstGeom>
          <a:noFill/>
        </p:spPr>
        <p:txBody>
          <a:bodyPr wrap="square" rtlCol="0">
            <a:spAutoFit/>
          </a:bodyPr>
          <a:lstStyle/>
          <a:p>
            <a:r>
              <a:rPr lang="zh-CN" altLang="en-US" sz="2800" b="1" dirty="0" smtClean="0">
                <a:solidFill>
                  <a:srgbClr val="C00000"/>
                </a:solidFill>
              </a:rPr>
              <a:t>检索</a:t>
            </a:r>
            <a:r>
              <a:rPr lang="zh-CN" altLang="en-US" sz="2800" b="1" dirty="0">
                <a:solidFill>
                  <a:srgbClr val="C00000"/>
                </a:solidFill>
              </a:rPr>
              <a:t>结果分析</a:t>
            </a:r>
          </a:p>
          <a:p>
            <a:endParaRPr lang="zh-CN" altLang="en-US" sz="2800" b="1" dirty="0" smtClean="0">
              <a:solidFill>
                <a:srgbClr val="0070C0"/>
              </a:solidFill>
            </a:endParaRPr>
          </a:p>
        </p:txBody>
      </p:sp>
      <p:pic>
        <p:nvPicPr>
          <p:cNvPr id="8"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6962" y="1739253"/>
            <a:ext cx="9422173" cy="4210050"/>
          </a:xfrm>
          <a:prstGeom prst="rect">
            <a:avLst/>
          </a:prstGeom>
          <a:noFill/>
          <a:ln w="19050">
            <a:solidFill>
              <a:schemeClr val="tx2">
                <a:lumMod val="60000"/>
                <a:lumOff val="40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9" name="AutoShape 8"/>
          <p:cNvSpPr>
            <a:spLocks noChangeArrowheads="1"/>
          </p:cNvSpPr>
          <p:nvPr/>
        </p:nvSpPr>
        <p:spPr bwMode="auto">
          <a:xfrm>
            <a:off x="4847261" y="1628825"/>
            <a:ext cx="7199963" cy="1873225"/>
          </a:xfrm>
          <a:prstGeom prst="wedgeRoundRectCallout">
            <a:avLst>
              <a:gd name="adj1" fmla="val -42977"/>
              <a:gd name="adj2" fmla="val 67486"/>
              <a:gd name="adj3" fmla="val 16667"/>
            </a:avLst>
          </a:prstGeom>
          <a:solidFill>
            <a:schemeClr val="accent1">
              <a:lumMod val="20000"/>
              <a:lumOff val="80000"/>
            </a:schemeClr>
          </a:solidFill>
          <a:ln w="9525" algn="ctr">
            <a:solidFill>
              <a:schemeClr val="tx1"/>
            </a:solidFill>
            <a:miter lim="800000"/>
          </a:ln>
        </p:spPr>
        <p:txBody>
          <a:bodyPr anchor="ctr"/>
          <a:lstStyle/>
          <a:p>
            <a:pPr>
              <a:lnSpc>
                <a:spcPct val="110000"/>
              </a:lnSpc>
              <a:spcBef>
                <a:spcPct val="20000"/>
              </a:spcBef>
              <a:buClr>
                <a:srgbClr val="CC0099"/>
              </a:buClr>
              <a:buSzPct val="85000"/>
              <a:buFont typeface="Wingdings" panose="05000000000000000000" pitchFamily="2" charset="2"/>
              <a:buChar char="Ø"/>
            </a:pPr>
            <a:r>
              <a:rPr kumimoji="1" lang="zh-CN" altLang="en-US" b="1" dirty="0">
                <a:solidFill>
                  <a:srgbClr val="000000"/>
                </a:solidFill>
                <a:latin typeface="Lucida Sans Unicode" panose="020B0602030504020204" pitchFamily="34" charset="0"/>
                <a:ea typeface="楷体_GB2312" panose="02010609030101010101" pitchFamily="49" charset="-122"/>
              </a:rPr>
              <a:t> 例如分析“来源出版物”，可以给出所有命中的检索结果都</a:t>
            </a:r>
            <a:r>
              <a:rPr kumimoji="1" lang="zh-CN" altLang="en-US" b="1" dirty="0">
                <a:solidFill>
                  <a:srgbClr val="FF0000"/>
                </a:solidFill>
                <a:latin typeface="Lucida Sans Unicode" panose="020B0602030504020204" pitchFamily="34" charset="0"/>
                <a:ea typeface="楷体_GB2312" panose="02010609030101010101" pitchFamily="49" charset="-122"/>
              </a:rPr>
              <a:t>发表在那些期刊</a:t>
            </a:r>
            <a:r>
              <a:rPr kumimoji="1" lang="zh-CN" altLang="en-US" b="1" dirty="0">
                <a:solidFill>
                  <a:srgbClr val="000000"/>
                </a:solidFill>
                <a:latin typeface="Lucida Sans Unicode" panose="020B0602030504020204" pitchFamily="34" charset="0"/>
                <a:ea typeface="楷体_GB2312" panose="02010609030101010101" pitchFamily="49" charset="-122"/>
              </a:rPr>
              <a:t>上的</a:t>
            </a:r>
            <a:r>
              <a:rPr kumimoji="1" lang="zh-CN" altLang="en-US" b="1" dirty="0" smtClean="0">
                <a:solidFill>
                  <a:srgbClr val="000000"/>
                </a:solidFill>
                <a:latin typeface="Lucida Sans Unicode" panose="020B0602030504020204" pitchFamily="34" charset="0"/>
                <a:ea typeface="楷体_GB2312" panose="02010609030101010101" pitchFamily="49" charset="-122"/>
              </a:rPr>
              <a:t>列表。</a:t>
            </a:r>
            <a:endParaRPr kumimoji="1" lang="zh-CN" altLang="en-US" b="1" dirty="0">
              <a:solidFill>
                <a:srgbClr val="000000"/>
              </a:solidFill>
              <a:latin typeface="Lucida Sans Unicode" panose="020B0602030504020204" pitchFamily="34" charset="0"/>
              <a:ea typeface="楷体_GB2312" panose="02010609030101010101" pitchFamily="49" charset="-122"/>
            </a:endParaRPr>
          </a:p>
          <a:p>
            <a:pPr>
              <a:lnSpc>
                <a:spcPct val="110000"/>
              </a:lnSpc>
              <a:spcBef>
                <a:spcPct val="20000"/>
              </a:spcBef>
              <a:buClr>
                <a:srgbClr val="CC0099"/>
              </a:buClr>
              <a:buSzPct val="85000"/>
              <a:buFont typeface="Wingdings" panose="05000000000000000000" pitchFamily="2" charset="2"/>
              <a:buChar char="Ø"/>
            </a:pPr>
            <a:r>
              <a:rPr kumimoji="1" lang="zh-CN" altLang="en-US" b="1" dirty="0">
                <a:solidFill>
                  <a:srgbClr val="000000"/>
                </a:solidFill>
                <a:latin typeface="Lucida Sans Unicode" panose="020B0602030504020204" pitchFamily="34" charset="0"/>
                <a:ea typeface="楷体_GB2312" panose="02010609030101010101" pitchFamily="49" charset="-122"/>
              </a:rPr>
              <a:t>通过该列表可以分析了解该研究通常发表在哪些期刊上，</a:t>
            </a:r>
            <a:r>
              <a:rPr kumimoji="1" lang="zh-CN" altLang="en-US" b="1" dirty="0">
                <a:solidFill>
                  <a:srgbClr val="FF0000"/>
                </a:solidFill>
                <a:latin typeface="Lucida Sans Unicode" panose="020B0602030504020204" pitchFamily="34" charset="0"/>
                <a:ea typeface="楷体_GB2312" panose="02010609030101010101" pitchFamily="49" charset="-122"/>
              </a:rPr>
              <a:t>发现相关的学术期刊进行投稿、分析备选期刊的录用倾向性。</a:t>
            </a:r>
          </a:p>
        </p:txBody>
      </p:sp>
      <p:sp>
        <p:nvSpPr>
          <p:cNvPr id="10" name="Oval 7"/>
          <p:cNvSpPr>
            <a:spLocks noChangeArrowheads="1"/>
          </p:cNvSpPr>
          <p:nvPr/>
        </p:nvSpPr>
        <p:spPr bwMode="auto">
          <a:xfrm>
            <a:off x="383950" y="2899355"/>
            <a:ext cx="2158719" cy="215900"/>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panose="02010600030101010101" pitchFamily="2" charset="-122"/>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4" descr="F:\魏丽敏\上课\素材\QQ截图20140314110229.jpg"/>
          <p:cNvPicPr>
            <a:picLocks noChangeAspect="1"/>
          </p:cNvPicPr>
          <p:nvPr/>
        </p:nvPicPr>
        <p:blipFill>
          <a:blip r:embed="rId2"/>
          <a:stretch>
            <a:fillRect/>
          </a:stretch>
        </p:blipFill>
        <p:spPr>
          <a:xfrm>
            <a:off x="765530" y="46025"/>
            <a:ext cx="11471887" cy="6857682"/>
          </a:xfrm>
          <a:prstGeom prst="rect">
            <a:avLst/>
          </a:prstGeom>
          <a:noFill/>
          <a:ln w="9525">
            <a:noFill/>
          </a:ln>
        </p:spPr>
      </p:pic>
      <p:sp>
        <p:nvSpPr>
          <p:cNvPr id="5" name="矩形 4"/>
          <p:cNvSpPr/>
          <p:nvPr/>
        </p:nvSpPr>
        <p:spPr>
          <a:xfrm>
            <a:off x="890329" y="5340480"/>
            <a:ext cx="10386480" cy="1928277"/>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anchor="ctr">
            <a:scene3d>
              <a:camera prst="orthographicFront"/>
              <a:lightRig rig="soft" dir="t">
                <a:rot lat="0" lon="0" rev="10800000"/>
              </a:lightRig>
            </a:scene3d>
            <a:sp3d>
              <a:bevelT w="27940" h="12700"/>
              <a:contourClr>
                <a:srgbClr val="DDDDDD"/>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b="1" i="0" u="none" strike="noStrike" kern="1200" cap="none" spc="150" normalizeH="0" baseline="0" noProof="0" dirty="0">
              <a:ln w="11430"/>
              <a:solidFill>
                <a:srgbClr val="F8F8F8"/>
              </a:solidFill>
              <a:effectLst>
                <a:outerShdw blurRad="25400" algn="tl" rotWithShape="0">
                  <a:srgbClr val="000000">
                    <a:alpha val="43000"/>
                  </a:srgbClr>
                </a:outerShdw>
              </a:effectLst>
              <a:uLnTx/>
              <a:uFillTx/>
              <a:latin typeface="+mn-lt"/>
              <a:ea typeface="+mn-ea"/>
              <a:cs typeface="+mn-cs"/>
            </a:endParaRPr>
          </a:p>
        </p:txBody>
      </p:sp>
      <p:sp>
        <p:nvSpPr>
          <p:cNvPr id="6" name="标题 1"/>
          <p:cNvSpPr txBox="1"/>
          <p:nvPr/>
        </p:nvSpPr>
        <p:spPr>
          <a:xfrm>
            <a:off x="1076554" y="5622976"/>
            <a:ext cx="10968325" cy="999847"/>
          </a:xfrm>
          <a:prstGeom prst="rect">
            <a:avLst/>
          </a:prstGeom>
        </p:spPr>
        <p:txBody>
          <a:bodyPr anchor="ctr">
            <a:normAutofit/>
          </a:bodyPr>
          <a:lstStyle>
            <a:lvl1pPr algn="l" defTabSz="914400" rtl="0" eaLnBrk="1" latinLnBrk="0" hangingPunct="1">
              <a:spcBef>
                <a:spcPct val="0"/>
              </a:spcBef>
              <a:buNone/>
              <a:defRPr sz="4400" b="1" kern="1200">
                <a:solidFill>
                  <a:schemeClr val="tx1"/>
                </a:solidFill>
                <a:latin typeface="+mj-lt"/>
                <a:ea typeface="+mj-ea"/>
                <a:cs typeface="+mj-cs"/>
              </a:defRPr>
            </a:lvl1pPr>
          </a:lstStyle>
          <a:p>
            <a:pPr marL="0" marR="0" lvl="0" indent="0" algn="l" defTabSz="914400" rtl="0" eaLnBrk="1" fontAlgn="base" latinLnBrk="0" hangingPunct="1">
              <a:lnSpc>
                <a:spcPct val="120000"/>
              </a:lnSpc>
              <a:spcBef>
                <a:spcPct val="0"/>
              </a:spcBef>
              <a:spcAft>
                <a:spcPct val="0"/>
              </a:spcAft>
              <a:buClrTx/>
              <a:buSzTx/>
              <a:buFontTx/>
              <a:buNone/>
              <a:defRPr/>
            </a:pPr>
            <a:r>
              <a:rPr kumimoji="0" lang="zh-CN" altLang="en-US" b="1" i="0" u="none" strike="noStrike" kern="1200" cap="none" spc="0" normalizeH="0" baseline="0" noProof="0" dirty="0" smtClean="0">
                <a:ln>
                  <a:noFill/>
                </a:ln>
                <a:solidFill>
                  <a:schemeClr val="tx1"/>
                </a:solidFill>
                <a:effectLst/>
                <a:uLnTx/>
                <a:uFillTx/>
                <a:latin typeface="+mj-lt"/>
                <a:ea typeface="+mj-ea"/>
                <a:cs typeface="+mj-cs"/>
              </a:rPr>
              <a:t>四川大学的发</a:t>
            </a:r>
            <a:r>
              <a:rPr kumimoji="0" lang="en-US" altLang="zh-CN" b="1" i="0" u="none" strike="noStrike" kern="1200" cap="none" spc="0" normalizeH="0" baseline="0" noProof="0" dirty="0" smtClean="0">
                <a:ln>
                  <a:noFill/>
                </a:ln>
                <a:solidFill>
                  <a:schemeClr val="tx1"/>
                </a:solidFill>
                <a:effectLst/>
                <a:uLnTx/>
                <a:uFillTx/>
                <a:latin typeface="+mj-lt"/>
                <a:ea typeface="+mj-ea"/>
                <a:cs typeface="+mj-cs"/>
              </a:rPr>
              <a:t>SCI</a:t>
            </a:r>
            <a:r>
              <a:rPr kumimoji="0" lang="zh-CN" altLang="en-US" b="1" i="0" u="none" strike="noStrike" kern="1200" cap="none" spc="0" normalizeH="0" baseline="0" noProof="0" dirty="0" smtClean="0">
                <a:ln>
                  <a:noFill/>
                </a:ln>
                <a:solidFill>
                  <a:schemeClr val="tx1"/>
                </a:solidFill>
                <a:effectLst/>
                <a:uLnTx/>
                <a:uFillTx/>
                <a:latin typeface="+mj-lt"/>
                <a:ea typeface="+mj-ea"/>
                <a:cs typeface="+mj-cs"/>
              </a:rPr>
              <a:t>论文较多学科领域</a:t>
            </a:r>
            <a:endParaRPr kumimoji="0" lang="zh-CN" altLang="en-US" b="1"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F:\魏丽敏\上课\素材\QQ截图20140314111252.jpg"/>
          <p:cNvPicPr>
            <a:picLocks noChangeAspect="1"/>
          </p:cNvPicPr>
          <p:nvPr/>
        </p:nvPicPr>
        <p:blipFill>
          <a:blip r:embed="rId3"/>
          <a:srcRect b="32214"/>
          <a:stretch>
            <a:fillRect/>
          </a:stretch>
        </p:blipFill>
        <p:spPr>
          <a:xfrm>
            <a:off x="145599" y="-180925"/>
            <a:ext cx="11996605" cy="7038608"/>
          </a:xfrm>
          <a:prstGeom prst="rect">
            <a:avLst/>
          </a:prstGeom>
          <a:noFill/>
          <a:ln w="9525">
            <a:noFill/>
          </a:ln>
        </p:spPr>
      </p:pic>
      <p:sp>
        <p:nvSpPr>
          <p:cNvPr id="4" name="矩形 3"/>
          <p:cNvSpPr/>
          <p:nvPr/>
        </p:nvSpPr>
        <p:spPr>
          <a:xfrm>
            <a:off x="913606" y="5340480"/>
            <a:ext cx="10386480" cy="1928277"/>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anchor="ctr">
            <a:scene3d>
              <a:camera prst="orthographicFront"/>
              <a:lightRig rig="soft" dir="t">
                <a:rot lat="0" lon="0" rev="10800000"/>
              </a:lightRig>
            </a:scene3d>
            <a:sp3d>
              <a:bevelT w="27940" h="12700"/>
              <a:contourClr>
                <a:srgbClr val="DDDDDD"/>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b="1" i="0" u="none" strike="noStrike" kern="1200" cap="none" spc="150" normalizeH="0" baseline="0" noProof="0" dirty="0">
              <a:ln w="11430"/>
              <a:solidFill>
                <a:srgbClr val="F8F8F8"/>
              </a:solidFill>
              <a:effectLst>
                <a:outerShdw blurRad="25400" algn="tl" rotWithShape="0">
                  <a:srgbClr val="000000">
                    <a:alpha val="43000"/>
                  </a:srgbClr>
                </a:outerShdw>
              </a:effectLst>
              <a:uLnTx/>
              <a:uFillTx/>
              <a:latin typeface="+mn-lt"/>
              <a:ea typeface="+mn-ea"/>
              <a:cs typeface="+mn-cs"/>
            </a:endParaRPr>
          </a:p>
        </p:txBody>
      </p:sp>
      <p:sp>
        <p:nvSpPr>
          <p:cNvPr id="5" name="标题 1"/>
          <p:cNvSpPr txBox="1"/>
          <p:nvPr/>
        </p:nvSpPr>
        <p:spPr>
          <a:xfrm>
            <a:off x="926331" y="5622976"/>
            <a:ext cx="10968325" cy="999847"/>
          </a:xfrm>
          <a:prstGeom prst="rect">
            <a:avLst/>
          </a:prstGeom>
        </p:spPr>
        <p:txBody>
          <a:bodyPr anchor="ctr">
            <a:normAutofit/>
          </a:bodyPr>
          <a:lstStyle>
            <a:lvl1pPr algn="l" defTabSz="914400" rtl="0" eaLnBrk="1" latinLnBrk="0" hangingPunct="1">
              <a:spcBef>
                <a:spcPct val="0"/>
              </a:spcBef>
              <a:buNone/>
              <a:defRPr sz="4400" b="1" kern="1200">
                <a:solidFill>
                  <a:schemeClr val="tx1"/>
                </a:solidFill>
                <a:latin typeface="+mj-lt"/>
                <a:ea typeface="+mj-ea"/>
                <a:cs typeface="+mj-cs"/>
              </a:defRPr>
            </a:lvl1pPr>
          </a:lstStyle>
          <a:p>
            <a:pPr marL="0" marR="0" lvl="0" indent="0" algn="l" defTabSz="914400" rtl="0" eaLnBrk="1" fontAlgn="base" latinLnBrk="0" hangingPunct="1">
              <a:lnSpc>
                <a:spcPct val="120000"/>
              </a:lnSpc>
              <a:spcBef>
                <a:spcPct val="0"/>
              </a:spcBef>
              <a:spcAft>
                <a:spcPct val="0"/>
              </a:spcAft>
              <a:buClrTx/>
              <a:buSzTx/>
              <a:buFontTx/>
              <a:buNone/>
              <a:defRPr/>
            </a:pPr>
            <a:r>
              <a:rPr kumimoji="0" lang="zh-CN" altLang="en-US" b="1" i="0" u="none" strike="noStrike" kern="1200" cap="none" spc="0" normalizeH="0" baseline="0" noProof="0" dirty="0" smtClean="0">
                <a:ln>
                  <a:noFill/>
                </a:ln>
                <a:solidFill>
                  <a:schemeClr val="tx1"/>
                </a:solidFill>
                <a:effectLst/>
                <a:uLnTx/>
                <a:uFillTx/>
                <a:latin typeface="+mj-lt"/>
                <a:ea typeface="+mj-ea"/>
                <a:cs typeface="+mj-cs"/>
              </a:rPr>
              <a:t>四川大学的发</a:t>
            </a:r>
            <a:r>
              <a:rPr kumimoji="0" lang="en-US" altLang="zh-CN" b="1" i="0" u="none" strike="noStrike" kern="1200" cap="none" spc="0" normalizeH="0" baseline="0" noProof="0" dirty="0" smtClean="0">
                <a:ln>
                  <a:noFill/>
                </a:ln>
                <a:solidFill>
                  <a:schemeClr val="tx1"/>
                </a:solidFill>
                <a:effectLst/>
                <a:uLnTx/>
                <a:uFillTx/>
                <a:latin typeface="+mj-lt"/>
                <a:ea typeface="+mj-ea"/>
                <a:cs typeface="+mj-cs"/>
              </a:rPr>
              <a:t>SCI</a:t>
            </a:r>
            <a:r>
              <a:rPr kumimoji="0" lang="zh-CN" altLang="en-US" b="1" i="0" u="none" strike="noStrike" kern="1200" cap="none" spc="0" normalizeH="0" baseline="0" noProof="0" dirty="0" smtClean="0">
                <a:ln>
                  <a:noFill/>
                </a:ln>
                <a:solidFill>
                  <a:schemeClr val="tx1"/>
                </a:solidFill>
                <a:effectLst/>
                <a:uLnTx/>
                <a:uFillTx/>
                <a:latin typeface="+mj-lt"/>
                <a:ea typeface="+mj-ea"/>
                <a:cs typeface="+mj-cs"/>
              </a:rPr>
              <a:t>论文较多的作者</a:t>
            </a:r>
            <a:endParaRPr kumimoji="0" lang="zh-CN" altLang="en-US" b="1"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F:\魏丽敏\上课\素材\QQ截图20140314111548.jpg"/>
          <p:cNvPicPr>
            <a:picLocks noChangeAspect="1"/>
          </p:cNvPicPr>
          <p:nvPr/>
        </p:nvPicPr>
        <p:blipFill>
          <a:blip r:embed="rId2"/>
          <a:stretch>
            <a:fillRect/>
          </a:stretch>
        </p:blipFill>
        <p:spPr>
          <a:xfrm>
            <a:off x="48272" y="-157118"/>
            <a:ext cx="11996605" cy="7744849"/>
          </a:xfrm>
          <a:prstGeom prst="rect">
            <a:avLst/>
          </a:prstGeom>
          <a:noFill/>
          <a:ln w="9525">
            <a:noFill/>
          </a:ln>
        </p:spPr>
      </p:pic>
      <p:sp>
        <p:nvSpPr>
          <p:cNvPr id="3" name="矩形 2"/>
          <p:cNvSpPr/>
          <p:nvPr/>
        </p:nvSpPr>
        <p:spPr>
          <a:xfrm>
            <a:off x="890329" y="5340480"/>
            <a:ext cx="10386480" cy="1928277"/>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anchor="ctr">
            <a:scene3d>
              <a:camera prst="orthographicFront"/>
              <a:lightRig rig="soft" dir="t">
                <a:rot lat="0" lon="0" rev="10800000"/>
              </a:lightRig>
            </a:scene3d>
            <a:sp3d>
              <a:bevelT w="27940" h="12700"/>
              <a:contourClr>
                <a:srgbClr val="DDDDDD"/>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b="1" i="0" u="none" strike="noStrike" kern="1200" cap="none" spc="150" normalizeH="0" baseline="0" noProof="0" dirty="0">
              <a:ln w="11430"/>
              <a:solidFill>
                <a:srgbClr val="F8F8F8"/>
              </a:solidFill>
              <a:effectLst>
                <a:outerShdw blurRad="25400" algn="tl" rotWithShape="0">
                  <a:srgbClr val="000000">
                    <a:alpha val="43000"/>
                  </a:srgbClr>
                </a:outerShdw>
              </a:effectLst>
              <a:uLnTx/>
              <a:uFillTx/>
              <a:latin typeface="+mn-lt"/>
              <a:ea typeface="+mn-ea"/>
              <a:cs typeface="+mn-cs"/>
            </a:endParaRPr>
          </a:p>
        </p:txBody>
      </p:sp>
      <p:sp>
        <p:nvSpPr>
          <p:cNvPr id="4" name="标题 1"/>
          <p:cNvSpPr txBox="1"/>
          <p:nvPr/>
        </p:nvSpPr>
        <p:spPr>
          <a:xfrm>
            <a:off x="625887" y="5622976"/>
            <a:ext cx="10968325" cy="999847"/>
          </a:xfrm>
          <a:prstGeom prst="rect">
            <a:avLst/>
          </a:prstGeom>
          <a:no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20000"/>
              </a:lnSpc>
              <a:spcBef>
                <a:spcPct val="0"/>
              </a:spcBef>
              <a:buNone/>
            </a:pPr>
            <a:r>
              <a:rPr lang="zh-CN" altLang="en-US" sz="4400" b="1" dirty="0"/>
              <a:t>与四川大学合作较多的机构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2352051554"/>
              </p:ext>
            </p:extLst>
          </p:nvPr>
        </p:nvGraphicFramePr>
        <p:xfrm>
          <a:off x="190476" y="214337"/>
          <a:ext cx="9047593" cy="4286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组合 2"/>
          <p:cNvGrpSpPr/>
          <p:nvPr/>
        </p:nvGrpSpPr>
        <p:grpSpPr>
          <a:xfrm>
            <a:off x="8666640" y="5854960"/>
            <a:ext cx="3428578" cy="931651"/>
            <a:chOff x="6500826" y="5854935"/>
            <a:chExt cx="2571768" cy="931651"/>
          </a:xfrm>
        </p:grpSpPr>
        <p:pic>
          <p:nvPicPr>
            <p:cNvPr id="4" name="Picture 2" descr="C:\Users\SCU-lnqn\Desktop\四川大学图书馆logo.jpg"/>
            <p:cNvPicPr>
              <a:picLocks noChangeAspect="1" noChangeArrowheads="1"/>
            </p:cNvPicPr>
            <p:nvPr/>
          </p:nvPicPr>
          <p:blipFill>
            <a:blip r:embed="rId7" cstate="print"/>
            <a:srcRect r="74000"/>
            <a:stretch>
              <a:fillRect/>
            </a:stretch>
          </p:blipFill>
          <p:spPr bwMode="auto">
            <a:xfrm>
              <a:off x="8143900" y="5854935"/>
              <a:ext cx="928694" cy="890261"/>
            </a:xfrm>
            <a:prstGeom prst="rect">
              <a:avLst/>
            </a:prstGeom>
            <a:noFill/>
          </p:spPr>
        </p:pic>
        <p:pic>
          <p:nvPicPr>
            <p:cNvPr id="5" name="Picture 2" descr="C:\Users\SCU-lnqn\Desktop\四川大学图书馆logo.jpg"/>
            <p:cNvPicPr>
              <a:picLocks noChangeAspect="1" noChangeArrowheads="1"/>
            </p:cNvPicPr>
            <p:nvPr/>
          </p:nvPicPr>
          <p:blipFill>
            <a:blip r:embed="rId7" cstate="print"/>
            <a:srcRect l="28000"/>
            <a:stretch>
              <a:fillRect/>
            </a:stretch>
          </p:blipFill>
          <p:spPr bwMode="auto">
            <a:xfrm>
              <a:off x="6500826" y="6242538"/>
              <a:ext cx="1571636" cy="544048"/>
            </a:xfrm>
            <a:prstGeom prst="rect">
              <a:avLst/>
            </a:prstGeom>
            <a:noFill/>
          </p:spPr>
        </p:pic>
      </p:grpSp>
      <p:sp>
        <p:nvSpPr>
          <p:cNvPr id="6" name="TextBox 5"/>
          <p:cNvSpPr txBox="1"/>
          <p:nvPr/>
        </p:nvSpPr>
        <p:spPr>
          <a:xfrm>
            <a:off x="1097866" y="332656"/>
            <a:ext cx="5238105" cy="523220"/>
          </a:xfrm>
          <a:prstGeom prst="rect">
            <a:avLst/>
          </a:prstGeom>
          <a:noFill/>
        </p:spPr>
        <p:txBody>
          <a:bodyPr wrap="square" rtlCol="0">
            <a:spAutoFit/>
          </a:bodyPr>
          <a:lstStyle/>
          <a:p>
            <a:r>
              <a:rPr lang="en-US" altLang="zh-CN" sz="2800" b="1" dirty="0" smtClean="0">
                <a:solidFill>
                  <a:srgbClr val="C00000"/>
                </a:solidFill>
              </a:rPr>
              <a:t>SCIE</a:t>
            </a:r>
            <a:r>
              <a:rPr lang="zh-CN" altLang="en-US" sz="2800" b="1" dirty="0" smtClean="0">
                <a:solidFill>
                  <a:srgbClr val="C00000"/>
                </a:solidFill>
              </a:rPr>
              <a:t>的重要性</a:t>
            </a:r>
            <a:endParaRPr lang="zh-CN" altLang="en-US" sz="2800" b="1" dirty="0">
              <a:solidFill>
                <a:srgbClr val="C00000"/>
              </a:solidFill>
            </a:endParaRPr>
          </a:p>
        </p:txBody>
      </p:sp>
      <p:sp>
        <p:nvSpPr>
          <p:cNvPr id="10" name="Rectangle 3"/>
          <p:cNvSpPr>
            <a:spLocks noChangeArrowheads="1"/>
          </p:cNvSpPr>
          <p:nvPr/>
        </p:nvSpPr>
        <p:spPr bwMode="auto">
          <a:xfrm>
            <a:off x="1103303" y="1844824"/>
            <a:ext cx="8255909" cy="2763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p>
            <a:pPr marL="457200" indent="-457200">
              <a:lnSpc>
                <a:spcPct val="120000"/>
              </a:lnSpc>
              <a:spcBef>
                <a:spcPct val="20000"/>
              </a:spcBef>
              <a:buClr>
                <a:srgbClr val="0070C0"/>
              </a:buClr>
              <a:buSzPct val="110000"/>
              <a:buFont typeface="Wingdings" panose="05000000000000000000" pitchFamily="2" charset="2"/>
              <a:buChar char="p"/>
            </a:pPr>
            <a:r>
              <a:rPr kumimoji="1" lang="zh-CN" altLang="en-US" sz="2800" b="1" dirty="0" smtClean="0">
                <a:solidFill>
                  <a:srgbClr val="0070C0"/>
                </a:solidFill>
                <a:latin typeface="Times New Roman" panose="02020603050405020304" pitchFamily="18" charset="0"/>
                <a:ea typeface="黑体" panose="02010609060101010101" pitchFamily="2" charset="-122"/>
              </a:rPr>
              <a:t>三大检索工具</a:t>
            </a:r>
          </a:p>
          <a:p>
            <a:pPr marL="342900" indent="-342900">
              <a:lnSpc>
                <a:spcPct val="120000"/>
              </a:lnSpc>
              <a:spcBef>
                <a:spcPct val="20000"/>
              </a:spcBef>
              <a:buClr>
                <a:schemeClr val="folHlink"/>
              </a:buClr>
              <a:buSzPct val="110000"/>
            </a:pPr>
            <a:endParaRPr lang="en-US" altLang="zh-CN" sz="1600" b="1" dirty="0" smtClean="0">
              <a:latin typeface="华文新魏" panose="02010800040101010101" pitchFamily="2" charset="-122"/>
              <a:ea typeface="华文新魏" panose="02010800040101010101" pitchFamily="2" charset="-122"/>
            </a:endParaRPr>
          </a:p>
          <a:p>
            <a:pPr marL="342900" indent="-342900">
              <a:lnSpc>
                <a:spcPct val="120000"/>
              </a:lnSpc>
              <a:spcBef>
                <a:spcPct val="20000"/>
              </a:spcBef>
              <a:buClr>
                <a:schemeClr val="folHlink"/>
              </a:buClr>
              <a:buSzPct val="110000"/>
            </a:pPr>
            <a:r>
              <a:rPr lang="zh-CN" altLang="en-US" sz="2800" b="1" dirty="0" smtClean="0">
                <a:latin typeface="华文新魏" panose="02010800040101010101" pitchFamily="2" charset="-122"/>
                <a:ea typeface="华文新魏" panose="02010800040101010101" pitchFamily="2" charset="-122"/>
              </a:rPr>
              <a:t>科学</a:t>
            </a:r>
            <a:r>
              <a:rPr lang="zh-CN" altLang="en-US" sz="2800" b="1" dirty="0">
                <a:latin typeface="华文新魏" panose="02010800040101010101" pitchFamily="2" charset="-122"/>
                <a:ea typeface="华文新魏" panose="02010800040101010101" pitchFamily="2" charset="-122"/>
              </a:rPr>
              <a:t>引文索引</a:t>
            </a:r>
            <a:r>
              <a:rPr lang="en-US" altLang="zh-CN" sz="2800" b="1" dirty="0">
                <a:latin typeface="华文新魏" panose="02010800040101010101" pitchFamily="2" charset="-122"/>
                <a:ea typeface="华文新魏" panose="02010800040101010101" pitchFamily="2" charset="-122"/>
              </a:rPr>
              <a:t>SCI</a:t>
            </a:r>
          </a:p>
          <a:p>
            <a:pPr marL="342900" indent="-342900">
              <a:lnSpc>
                <a:spcPct val="120000"/>
              </a:lnSpc>
              <a:spcBef>
                <a:spcPct val="20000"/>
              </a:spcBef>
              <a:buClr>
                <a:schemeClr val="folHlink"/>
              </a:buClr>
              <a:buSzPct val="110000"/>
            </a:pPr>
            <a:r>
              <a:rPr lang="zh-CN" altLang="en-US" sz="2800" b="1" dirty="0">
                <a:solidFill>
                  <a:srgbClr val="3333FF"/>
                </a:solidFill>
                <a:latin typeface="华文新魏" panose="02010800040101010101" pitchFamily="2" charset="-122"/>
                <a:ea typeface="华文新魏" panose="02010800040101010101" pitchFamily="2" charset="-122"/>
              </a:rPr>
              <a:t>科学技术会议录索引</a:t>
            </a:r>
            <a:r>
              <a:rPr lang="en-US" altLang="zh-CN" sz="2800" b="1" dirty="0">
                <a:solidFill>
                  <a:srgbClr val="3333FF"/>
                </a:solidFill>
                <a:latin typeface="华文新魏" panose="02010800040101010101" pitchFamily="2" charset="-122"/>
                <a:ea typeface="华文新魏" panose="02010800040101010101" pitchFamily="2" charset="-122"/>
              </a:rPr>
              <a:t>CPCI-S (ISTP)</a:t>
            </a:r>
          </a:p>
          <a:p>
            <a:pPr marL="342900" indent="-342900">
              <a:lnSpc>
                <a:spcPct val="120000"/>
              </a:lnSpc>
              <a:spcBef>
                <a:spcPct val="20000"/>
              </a:spcBef>
              <a:buClr>
                <a:schemeClr val="folHlink"/>
              </a:buClr>
              <a:buSzPct val="110000"/>
            </a:pPr>
            <a:r>
              <a:rPr lang="zh-CN" altLang="en-US" sz="2800" b="1" dirty="0">
                <a:solidFill>
                  <a:srgbClr val="CC0000"/>
                </a:solidFill>
                <a:latin typeface="华文新魏" panose="02010800040101010101" pitchFamily="2" charset="-122"/>
                <a:ea typeface="华文新魏" panose="02010800040101010101" pitchFamily="2" charset="-122"/>
              </a:rPr>
              <a:t>工程索引</a:t>
            </a:r>
            <a:r>
              <a:rPr lang="en-US" altLang="zh-CN" sz="2800" b="1" dirty="0" smtClean="0">
                <a:solidFill>
                  <a:srgbClr val="CC0000"/>
                </a:solidFill>
                <a:latin typeface="华文新魏" panose="02010800040101010101" pitchFamily="2" charset="-122"/>
                <a:ea typeface="华文新魏" panose="02010800040101010101" pitchFamily="2" charset="-122"/>
              </a:rPr>
              <a:t>EI</a:t>
            </a:r>
            <a:endParaRPr lang="en-US" altLang="zh-CN" sz="2800" b="1" dirty="0">
              <a:solidFill>
                <a:srgbClr val="CC0000"/>
              </a:solidFill>
              <a:latin typeface="华文新魏" panose="02010800040101010101" pitchFamily="2" charset="-122"/>
              <a:ea typeface="华文新魏" panose="02010800040101010101" pitchFamily="2" charset="-122"/>
            </a:endParaRPr>
          </a:p>
        </p:txBody>
      </p:sp>
      <p:sp>
        <p:nvSpPr>
          <p:cNvPr id="11" name="AutoShape 7"/>
          <p:cNvSpPr>
            <a:spLocks noChangeArrowheads="1"/>
          </p:cNvSpPr>
          <p:nvPr/>
        </p:nvSpPr>
        <p:spPr bwMode="auto">
          <a:xfrm>
            <a:off x="4223534" y="4686638"/>
            <a:ext cx="5711631" cy="1190634"/>
          </a:xfrm>
          <a:prstGeom prst="wedgeRoundRectCallout">
            <a:avLst>
              <a:gd name="adj1" fmla="val -47059"/>
              <a:gd name="adj2" fmla="val -84427"/>
              <a:gd name="adj3" fmla="val 16667"/>
            </a:avLst>
          </a:prstGeom>
          <a:solidFill>
            <a:schemeClr val="bg1"/>
          </a:solidFill>
          <a:ln w="28575">
            <a:solidFill>
              <a:srgbClr val="0000FF"/>
            </a:solidFill>
            <a:miter lim="800000"/>
          </a:ln>
        </p:spPr>
        <p:txBody>
          <a:bodyPr/>
          <a:lstStyle/>
          <a:p>
            <a:pPr>
              <a:lnSpc>
                <a:spcPct val="120000"/>
              </a:lnSpc>
              <a:spcBef>
                <a:spcPct val="20000"/>
              </a:spcBef>
              <a:buClr>
                <a:schemeClr val="folHlink"/>
              </a:buClr>
              <a:buSzPct val="110000"/>
            </a:pPr>
            <a:r>
              <a:rPr lang="zh-CN" altLang="en-US" dirty="0">
                <a:solidFill>
                  <a:schemeClr val="hlink"/>
                </a:solidFill>
                <a:latin typeface="Verdana" panose="020B0604030504040204" pitchFamily="34" charset="0"/>
                <a:ea typeface="宋体" panose="02010600030101010101" pitchFamily="2" charset="-122"/>
              </a:rPr>
              <a:t>     </a:t>
            </a:r>
            <a:r>
              <a:rPr lang="zh-CN" altLang="en-US" dirty="0">
                <a:solidFill>
                  <a:schemeClr val="hlink"/>
                </a:solidFill>
                <a:latin typeface="Verdana" panose="020B0604030504040204" pitchFamily="34" charset="0"/>
                <a:ea typeface="华文新魏" panose="02010800040101010101" pitchFamily="2" charset="-122"/>
              </a:rPr>
              <a:t>我国科技部下属的“中国科学技术信息研究所”每年都以这三大检索工具为数据源进行</a:t>
            </a:r>
            <a:r>
              <a:rPr lang="zh-CN" altLang="en-US" b="1" dirty="0">
                <a:solidFill>
                  <a:srgbClr val="FF0000"/>
                </a:solidFill>
                <a:latin typeface="Verdana" panose="020B0604030504040204" pitchFamily="34" charset="0"/>
                <a:ea typeface="华文新魏" panose="02010800040101010101" pitchFamily="2" charset="-122"/>
              </a:rPr>
              <a:t>学术排行</a:t>
            </a:r>
            <a:r>
              <a:rPr lang="zh-CN" altLang="en-US" dirty="0">
                <a:latin typeface="Verdana" panose="020B0604030504040204" pitchFamily="34" charset="0"/>
                <a:ea typeface="华文新魏" panose="0201080004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trips(downRigh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F:\魏丽敏\上课\素材\QQ截图20140314111914.jpg"/>
          <p:cNvPicPr>
            <a:picLocks noChangeAspect="1"/>
          </p:cNvPicPr>
          <p:nvPr/>
        </p:nvPicPr>
        <p:blipFill>
          <a:blip r:embed="rId2"/>
          <a:stretch>
            <a:fillRect/>
          </a:stretch>
        </p:blipFill>
        <p:spPr>
          <a:xfrm>
            <a:off x="48272" y="-46001"/>
            <a:ext cx="11996605" cy="5924491"/>
          </a:xfrm>
          <a:prstGeom prst="rect">
            <a:avLst/>
          </a:prstGeom>
          <a:noFill/>
          <a:ln w="9525">
            <a:noFill/>
          </a:ln>
        </p:spPr>
      </p:pic>
      <p:sp>
        <p:nvSpPr>
          <p:cNvPr id="3" name="矩形 2"/>
          <p:cNvSpPr/>
          <p:nvPr/>
        </p:nvSpPr>
        <p:spPr>
          <a:xfrm>
            <a:off x="890329" y="5340480"/>
            <a:ext cx="10386480" cy="1928277"/>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anchor="ctr">
            <a:scene3d>
              <a:camera prst="orthographicFront"/>
              <a:lightRig rig="soft" dir="t">
                <a:rot lat="0" lon="0" rev="10800000"/>
              </a:lightRig>
            </a:scene3d>
            <a:sp3d>
              <a:bevelT w="27940" h="12700"/>
              <a:contourClr>
                <a:srgbClr val="DDDDDD"/>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b="1" i="0" u="none" strike="noStrike" kern="1200" cap="none" spc="150" normalizeH="0" baseline="0" noProof="0" dirty="0">
              <a:ln w="11430"/>
              <a:solidFill>
                <a:srgbClr val="F8F8F8"/>
              </a:solidFill>
              <a:effectLst>
                <a:outerShdw blurRad="25400" algn="tl" rotWithShape="0">
                  <a:srgbClr val="000000">
                    <a:alpha val="43000"/>
                  </a:srgbClr>
                </a:outerShdw>
              </a:effectLst>
              <a:uLnTx/>
              <a:uFillTx/>
              <a:latin typeface="+mn-lt"/>
              <a:ea typeface="+mn-ea"/>
              <a:cs typeface="+mn-cs"/>
            </a:endParaRPr>
          </a:p>
        </p:txBody>
      </p:sp>
      <p:sp>
        <p:nvSpPr>
          <p:cNvPr id="4" name="标题 1"/>
          <p:cNvSpPr txBox="1"/>
          <p:nvPr/>
        </p:nvSpPr>
        <p:spPr>
          <a:xfrm>
            <a:off x="625887" y="5622976"/>
            <a:ext cx="10968325" cy="999847"/>
          </a:xfrm>
          <a:prstGeom prst="rect">
            <a:avLst/>
          </a:prstGeom>
          <a:no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20000"/>
              </a:lnSpc>
              <a:spcBef>
                <a:spcPct val="0"/>
              </a:spcBef>
              <a:buNone/>
            </a:pPr>
            <a:r>
              <a:rPr lang="zh-CN" altLang="en-US" sz="4400" b="1" dirty="0"/>
              <a:t>四川大学青睐的</a:t>
            </a:r>
            <a:r>
              <a:rPr lang="en-US" altLang="zh-CN" sz="4400" b="1" dirty="0"/>
              <a:t>SCI</a:t>
            </a:r>
            <a:r>
              <a:rPr lang="zh-CN" altLang="en-US" sz="4400" b="1" dirty="0"/>
              <a:t>期刊</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F:\魏丽敏\上课\素材\QQ截图20140314112516.jpg"/>
          <p:cNvPicPr>
            <a:picLocks noChangeAspect="1"/>
          </p:cNvPicPr>
          <p:nvPr/>
        </p:nvPicPr>
        <p:blipFill>
          <a:blip r:embed="rId2"/>
          <a:stretch>
            <a:fillRect/>
          </a:stretch>
        </p:blipFill>
        <p:spPr>
          <a:xfrm>
            <a:off x="48272" y="-46001"/>
            <a:ext cx="11996605" cy="6070501"/>
          </a:xfrm>
          <a:prstGeom prst="rect">
            <a:avLst/>
          </a:prstGeom>
          <a:noFill/>
          <a:ln w="9525">
            <a:noFill/>
          </a:ln>
        </p:spPr>
      </p:pic>
      <p:sp>
        <p:nvSpPr>
          <p:cNvPr id="3" name="矩形 2"/>
          <p:cNvSpPr/>
          <p:nvPr/>
        </p:nvSpPr>
        <p:spPr>
          <a:xfrm>
            <a:off x="890329" y="5340480"/>
            <a:ext cx="10386480" cy="1928277"/>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anchor="ctr">
            <a:scene3d>
              <a:camera prst="orthographicFront"/>
              <a:lightRig rig="soft" dir="t">
                <a:rot lat="0" lon="0" rev="10800000"/>
              </a:lightRig>
            </a:scene3d>
            <a:sp3d>
              <a:bevelT w="27940" h="12700"/>
              <a:contourClr>
                <a:srgbClr val="DDDDDD"/>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b="1" i="0" u="none" strike="noStrike" kern="1200" cap="none" spc="150" normalizeH="0" baseline="0" noProof="0" dirty="0">
              <a:ln w="11430"/>
              <a:solidFill>
                <a:srgbClr val="F8F8F8"/>
              </a:solidFill>
              <a:effectLst>
                <a:outerShdw blurRad="25400" algn="tl" rotWithShape="0">
                  <a:srgbClr val="000000">
                    <a:alpha val="43000"/>
                  </a:srgbClr>
                </a:outerShdw>
              </a:effectLst>
              <a:uLnTx/>
              <a:uFillTx/>
              <a:latin typeface="+mn-lt"/>
              <a:ea typeface="+mn-ea"/>
              <a:cs typeface="+mn-cs"/>
            </a:endParaRPr>
          </a:p>
        </p:txBody>
      </p:sp>
      <p:sp>
        <p:nvSpPr>
          <p:cNvPr id="4" name="标题 1"/>
          <p:cNvSpPr txBox="1"/>
          <p:nvPr/>
        </p:nvSpPr>
        <p:spPr>
          <a:xfrm>
            <a:off x="625887" y="5622976"/>
            <a:ext cx="10968325" cy="999847"/>
          </a:xfrm>
          <a:prstGeom prst="rect">
            <a:avLst/>
          </a:prstGeom>
          <a:no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20000"/>
              </a:lnSpc>
              <a:spcBef>
                <a:spcPct val="0"/>
              </a:spcBef>
              <a:buNone/>
            </a:pPr>
            <a:r>
              <a:rPr lang="zh-CN" altLang="en-US" sz="4400" b="1" dirty="0"/>
              <a:t>四川大学受到的基金赞助</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4"/>
          <p:cNvGrpSpPr/>
          <p:nvPr/>
        </p:nvGrpSpPr>
        <p:grpSpPr>
          <a:xfrm>
            <a:off x="8666640" y="5854960"/>
            <a:ext cx="3428578" cy="931651"/>
            <a:chOff x="6500826" y="5854935"/>
            <a:chExt cx="2571768" cy="931651"/>
          </a:xfrm>
        </p:grpSpPr>
        <p:pic>
          <p:nvPicPr>
            <p:cNvPr id="4" name="Picture 2" descr="C:\Users\SCU-lnqn\Desktop\四川大学图书馆logo.jpg"/>
            <p:cNvPicPr>
              <a:picLocks noChangeAspect="1" noChangeArrowheads="1"/>
            </p:cNvPicPr>
            <p:nvPr/>
          </p:nvPicPr>
          <p:blipFill>
            <a:blip r:embed="rId2" cstate="print"/>
            <a:srcRect r="74000"/>
            <a:stretch>
              <a:fillRect/>
            </a:stretch>
          </p:blipFill>
          <p:spPr bwMode="auto">
            <a:xfrm>
              <a:off x="8143900" y="5854935"/>
              <a:ext cx="928694" cy="890261"/>
            </a:xfrm>
            <a:prstGeom prst="rect">
              <a:avLst/>
            </a:prstGeom>
            <a:noFill/>
          </p:spPr>
        </p:pic>
        <p:pic>
          <p:nvPicPr>
            <p:cNvPr id="5" name="Picture 2" descr="C:\Users\SCU-lnqn\Desktop\四川大学图书馆logo.jpg"/>
            <p:cNvPicPr>
              <a:picLocks noChangeAspect="1" noChangeArrowheads="1"/>
            </p:cNvPicPr>
            <p:nvPr/>
          </p:nvPicPr>
          <p:blipFill>
            <a:blip r:embed="rId2" cstate="print"/>
            <a:srcRect l="28000"/>
            <a:stretch>
              <a:fillRect/>
            </a:stretch>
          </p:blipFill>
          <p:spPr bwMode="auto">
            <a:xfrm>
              <a:off x="6500826" y="6242538"/>
              <a:ext cx="1571636" cy="544048"/>
            </a:xfrm>
            <a:prstGeom prst="rect">
              <a:avLst/>
            </a:prstGeom>
            <a:noFill/>
          </p:spPr>
        </p:pic>
      </p:grpSp>
      <p:graphicFrame>
        <p:nvGraphicFramePr>
          <p:cNvPr id="7" name="图示 6"/>
          <p:cNvGraphicFramePr/>
          <p:nvPr>
            <p:extLst>
              <p:ext uri="{D42A27DB-BD31-4B8C-83A1-F6EECF244321}">
                <p14:modId xmlns:p14="http://schemas.microsoft.com/office/powerpoint/2010/main" val="367121951"/>
              </p:ext>
            </p:extLst>
          </p:nvPr>
        </p:nvGraphicFramePr>
        <p:xfrm>
          <a:off x="190476" y="142852"/>
          <a:ext cx="9047593" cy="428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999932" y="188640"/>
            <a:ext cx="11190497" cy="954107"/>
          </a:xfrm>
          <a:prstGeom prst="rect">
            <a:avLst/>
          </a:prstGeom>
          <a:noFill/>
        </p:spPr>
        <p:txBody>
          <a:bodyPr wrap="square" rtlCol="0">
            <a:spAutoFit/>
          </a:bodyPr>
          <a:lstStyle/>
          <a:p>
            <a:r>
              <a:rPr lang="en-US" altLang="zh-CN" sz="2800" b="1" dirty="0" smtClean="0">
                <a:solidFill>
                  <a:srgbClr val="0070C0"/>
                </a:solidFill>
              </a:rPr>
              <a:t> </a:t>
            </a:r>
            <a:r>
              <a:rPr lang="zh-CN" altLang="en-US" sz="2800" b="1" dirty="0" smtClean="0">
                <a:solidFill>
                  <a:srgbClr val="C00000"/>
                </a:solidFill>
              </a:rPr>
              <a:t>检索结果分析</a:t>
            </a:r>
            <a:r>
              <a:rPr lang="en-US" altLang="zh-CN" sz="2800" b="1" dirty="0" smtClean="0">
                <a:solidFill>
                  <a:srgbClr val="C00000"/>
                </a:solidFill>
              </a:rPr>
              <a:t>——</a:t>
            </a:r>
            <a:r>
              <a:rPr lang="zh-CN" altLang="en-US" sz="2800" b="1" dirty="0" smtClean="0">
                <a:solidFill>
                  <a:srgbClr val="C00000"/>
                </a:solidFill>
              </a:rPr>
              <a:t>对检索结果进行分析的作用</a:t>
            </a:r>
          </a:p>
          <a:p>
            <a:endParaRPr lang="zh-CN" altLang="en-US" sz="2800" b="1" dirty="0" smtClean="0">
              <a:solidFill>
                <a:srgbClr val="0070C0"/>
              </a:solidFill>
            </a:endParaRPr>
          </a:p>
        </p:txBody>
      </p:sp>
      <p:sp>
        <p:nvSpPr>
          <p:cNvPr id="11" name="Rectangle 4"/>
          <p:cNvSpPr>
            <a:spLocks noChangeArrowheads="1"/>
          </p:cNvSpPr>
          <p:nvPr/>
        </p:nvSpPr>
        <p:spPr bwMode="gray">
          <a:xfrm>
            <a:off x="239184" y="1341439"/>
            <a:ext cx="11712109" cy="4290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p>
            <a:pPr eaLnBrk="0" hangingPunct="0">
              <a:spcBef>
                <a:spcPct val="20000"/>
              </a:spcBef>
            </a:pPr>
            <a:r>
              <a:rPr lang="zh-CN" altLang="en-US" sz="2200" b="1" dirty="0">
                <a:latin typeface="楷体_GB2312" panose="02010609030101010101" pitchFamily="49" charset="-122"/>
                <a:ea typeface="楷体_GB2312" panose="02010609030101010101" pitchFamily="49" charset="-122"/>
              </a:rPr>
              <a:t>  （</a:t>
            </a:r>
            <a:r>
              <a:rPr lang="en-US" altLang="zh-CN" sz="2200" b="1" dirty="0">
                <a:latin typeface="楷体_GB2312" panose="02010609030101010101" pitchFamily="49" charset="-122"/>
                <a:ea typeface="楷体_GB2312" panose="02010609030101010101" pitchFamily="49" charset="-122"/>
              </a:rPr>
              <a:t>1</a:t>
            </a:r>
            <a:r>
              <a:rPr lang="zh-CN" altLang="en-US" sz="2200" b="1" dirty="0">
                <a:latin typeface="楷体_GB2312" panose="02010609030101010101" pitchFamily="49" charset="-122"/>
                <a:ea typeface="楷体_GB2312" panose="02010609030101010101" pitchFamily="49" charset="-122"/>
              </a:rPr>
              <a:t>）按</a:t>
            </a:r>
            <a:r>
              <a:rPr lang="zh-CN" altLang="en-US" sz="2200" b="1" dirty="0">
                <a:solidFill>
                  <a:srgbClr val="FF0000"/>
                </a:solidFill>
                <a:latin typeface="楷体_GB2312" panose="02010609030101010101" pitchFamily="49" charset="-122"/>
                <a:ea typeface="楷体_GB2312" panose="02010609030101010101" pitchFamily="49" charset="-122"/>
              </a:rPr>
              <a:t>作者</a:t>
            </a:r>
            <a:r>
              <a:rPr lang="zh-CN" altLang="en-US" sz="2200" b="1" dirty="0">
                <a:latin typeface="楷体_GB2312" panose="02010609030101010101" pitchFamily="49" charset="-122"/>
                <a:ea typeface="楷体_GB2312" panose="02010609030101010101" pitchFamily="49" charset="-122"/>
              </a:rPr>
              <a:t>分析，了解某个研究机构的核心研究人员，有利于机构的人才招聘、选择小同行审稿专家、选择潜在的合作者。</a:t>
            </a:r>
          </a:p>
          <a:p>
            <a:pPr eaLnBrk="0" hangingPunct="0">
              <a:spcBef>
                <a:spcPct val="20000"/>
              </a:spcBef>
            </a:pPr>
            <a:r>
              <a:rPr lang="zh-CN" altLang="en-US" sz="2200" b="1" dirty="0">
                <a:latin typeface="楷体_GB2312" panose="02010609030101010101" pitchFamily="49" charset="-122"/>
                <a:ea typeface="楷体_GB2312" panose="02010609030101010101" pitchFamily="49" charset="-122"/>
              </a:rPr>
              <a:t>  （</a:t>
            </a:r>
            <a:r>
              <a:rPr lang="en-US" altLang="zh-CN" sz="2200" b="1" dirty="0">
                <a:latin typeface="楷体_GB2312" panose="02010609030101010101" pitchFamily="49" charset="-122"/>
                <a:ea typeface="楷体_GB2312" panose="02010609030101010101" pitchFamily="49" charset="-122"/>
              </a:rPr>
              <a:t>2</a:t>
            </a:r>
            <a:r>
              <a:rPr lang="zh-CN" altLang="en-US" sz="2200" b="1" dirty="0">
                <a:latin typeface="楷体_GB2312" panose="02010609030101010101" pitchFamily="49" charset="-122"/>
                <a:ea typeface="楷体_GB2312" panose="02010609030101010101" pitchFamily="49" charset="-122"/>
              </a:rPr>
              <a:t>）按照</a:t>
            </a:r>
            <a:r>
              <a:rPr lang="zh-CN" altLang="en-US" sz="2200" b="1" dirty="0">
                <a:solidFill>
                  <a:srgbClr val="FF0000"/>
                </a:solidFill>
                <a:latin typeface="楷体_GB2312" panose="02010609030101010101" pitchFamily="49" charset="-122"/>
                <a:ea typeface="楷体_GB2312" panose="02010609030101010101" pitchFamily="49" charset="-122"/>
              </a:rPr>
              <a:t>国家</a:t>
            </a:r>
            <a:r>
              <a:rPr lang="en-US" altLang="zh-CN" sz="2200" b="1" dirty="0">
                <a:solidFill>
                  <a:srgbClr val="FF0000"/>
                </a:solidFill>
                <a:latin typeface="楷体_GB2312" panose="02010609030101010101" pitchFamily="49" charset="-122"/>
                <a:ea typeface="楷体_GB2312" panose="02010609030101010101" pitchFamily="49" charset="-122"/>
              </a:rPr>
              <a:t>/</a:t>
            </a:r>
            <a:r>
              <a:rPr lang="zh-CN" altLang="en-US" sz="2200" b="1" dirty="0">
                <a:solidFill>
                  <a:srgbClr val="FF0000"/>
                </a:solidFill>
                <a:latin typeface="楷体_GB2312" panose="02010609030101010101" pitchFamily="49" charset="-122"/>
                <a:ea typeface="楷体_GB2312" panose="02010609030101010101" pitchFamily="49" charset="-122"/>
              </a:rPr>
              <a:t>地区</a:t>
            </a:r>
            <a:r>
              <a:rPr lang="zh-CN" altLang="en-US" sz="2200" b="1" dirty="0">
                <a:latin typeface="楷体_GB2312" panose="02010609030101010101" pitchFamily="49" charset="-122"/>
                <a:ea typeface="楷体_GB2312" panose="02010609030101010101" pitchFamily="49" charset="-122"/>
              </a:rPr>
              <a:t>分析，了解核心研究国家有哪些，发现该领域高产出的国家与地区。</a:t>
            </a:r>
          </a:p>
          <a:p>
            <a:pPr eaLnBrk="0" hangingPunct="0">
              <a:spcBef>
                <a:spcPct val="20000"/>
              </a:spcBef>
            </a:pPr>
            <a:r>
              <a:rPr lang="zh-CN" altLang="en-US" sz="2200" b="1" dirty="0">
                <a:latin typeface="楷体_GB2312" panose="02010609030101010101" pitchFamily="49" charset="-122"/>
                <a:ea typeface="楷体_GB2312" panose="02010609030101010101" pitchFamily="49" charset="-122"/>
              </a:rPr>
              <a:t>  （</a:t>
            </a:r>
            <a:r>
              <a:rPr lang="en-US" altLang="zh-CN" sz="2200" b="1" dirty="0">
                <a:latin typeface="楷体_GB2312" panose="02010609030101010101" pitchFamily="49" charset="-122"/>
                <a:ea typeface="楷体_GB2312" panose="02010609030101010101" pitchFamily="49" charset="-122"/>
              </a:rPr>
              <a:t>3</a:t>
            </a:r>
            <a:r>
              <a:rPr lang="zh-CN" altLang="en-US" sz="2200" b="1" dirty="0">
                <a:latin typeface="楷体_GB2312" panose="02010609030101010101" pitchFamily="49" charset="-122"/>
                <a:ea typeface="楷体_GB2312" panose="02010609030101010101" pitchFamily="49" charset="-122"/>
              </a:rPr>
              <a:t>）按照</a:t>
            </a:r>
            <a:r>
              <a:rPr lang="zh-CN" altLang="en-US" sz="2200" b="1" dirty="0">
                <a:solidFill>
                  <a:srgbClr val="FF0000"/>
                </a:solidFill>
                <a:latin typeface="楷体_GB2312" panose="02010609030101010101" pitchFamily="49" charset="-122"/>
                <a:ea typeface="楷体_GB2312" panose="02010609030101010101" pitchFamily="49" charset="-122"/>
              </a:rPr>
              <a:t>文献类型</a:t>
            </a:r>
            <a:r>
              <a:rPr lang="zh-CN" altLang="en-US" sz="2200" b="1" dirty="0">
                <a:latin typeface="楷体_GB2312" panose="02010609030101010101" pitchFamily="49" charset="-122"/>
                <a:ea typeface="楷体_GB2312" panose="02010609030101010101" pitchFamily="49" charset="-122"/>
              </a:rPr>
              <a:t>分析，了解研究通常以什么途径发表。</a:t>
            </a:r>
          </a:p>
          <a:p>
            <a:pPr eaLnBrk="0" hangingPunct="0">
              <a:spcBef>
                <a:spcPct val="20000"/>
              </a:spcBef>
            </a:pPr>
            <a:r>
              <a:rPr lang="zh-CN" altLang="en-US" sz="2200" b="1" dirty="0">
                <a:latin typeface="楷体_GB2312" panose="02010609030101010101" pitchFamily="49" charset="-122"/>
                <a:ea typeface="楷体_GB2312" panose="02010609030101010101" pitchFamily="49" charset="-122"/>
              </a:rPr>
              <a:t>  （</a:t>
            </a:r>
            <a:r>
              <a:rPr lang="en-US" altLang="zh-CN" sz="2200" b="1" dirty="0">
                <a:latin typeface="楷体_GB2312" panose="02010609030101010101" pitchFamily="49" charset="-122"/>
                <a:ea typeface="楷体_GB2312" panose="02010609030101010101" pitchFamily="49" charset="-122"/>
              </a:rPr>
              <a:t>4</a:t>
            </a:r>
            <a:r>
              <a:rPr lang="zh-CN" altLang="en-US" sz="2200" b="1" dirty="0">
                <a:latin typeface="楷体_GB2312" panose="02010609030101010101" pitchFamily="49" charset="-122"/>
                <a:ea typeface="楷体_GB2312" panose="02010609030101010101" pitchFamily="49" charset="-122"/>
              </a:rPr>
              <a:t>）按照</a:t>
            </a:r>
            <a:r>
              <a:rPr lang="zh-CN" altLang="en-US" sz="2200" b="1" dirty="0">
                <a:solidFill>
                  <a:srgbClr val="FF0000"/>
                </a:solidFill>
                <a:latin typeface="楷体_GB2312" panose="02010609030101010101" pitchFamily="49" charset="-122"/>
                <a:ea typeface="楷体_GB2312" panose="02010609030101010101" pitchFamily="49" charset="-122"/>
              </a:rPr>
              <a:t>机构</a:t>
            </a:r>
            <a:r>
              <a:rPr lang="zh-CN" altLang="en-US" sz="2200" b="1" dirty="0">
                <a:latin typeface="楷体_GB2312" panose="02010609030101010101" pitchFamily="49" charset="-122"/>
                <a:ea typeface="楷体_GB2312" panose="02010609030101010101" pitchFamily="49" charset="-122"/>
              </a:rPr>
              <a:t>分析，了解哪些机构从事这项研究，发现该领域高产出的大学及研究机构、有利于机构间的合作、发现深造</a:t>
            </a:r>
            <a:r>
              <a:rPr lang="en-US" altLang="zh-CN" sz="2200" b="1" dirty="0">
                <a:latin typeface="楷体_GB2312" panose="02010609030101010101" pitchFamily="49" charset="-122"/>
                <a:ea typeface="楷体_GB2312" panose="02010609030101010101" pitchFamily="49" charset="-122"/>
              </a:rPr>
              <a:t>/</a:t>
            </a:r>
            <a:r>
              <a:rPr lang="zh-CN" altLang="en-US" sz="2200" b="1" dirty="0">
                <a:latin typeface="楷体_GB2312" panose="02010609030101010101" pitchFamily="49" charset="-122"/>
                <a:ea typeface="楷体_GB2312" panose="02010609030101010101" pitchFamily="49" charset="-122"/>
              </a:rPr>
              <a:t>访问的研究机构。</a:t>
            </a:r>
          </a:p>
          <a:p>
            <a:pPr eaLnBrk="0" hangingPunct="0">
              <a:spcBef>
                <a:spcPct val="20000"/>
              </a:spcBef>
            </a:pPr>
            <a:r>
              <a:rPr lang="zh-CN" altLang="en-US" sz="2200" b="1" dirty="0">
                <a:latin typeface="楷体_GB2312" panose="02010609030101010101" pitchFamily="49" charset="-122"/>
                <a:ea typeface="楷体_GB2312" panose="02010609030101010101" pitchFamily="49" charset="-122"/>
              </a:rPr>
              <a:t>  （</a:t>
            </a:r>
            <a:r>
              <a:rPr lang="en-US" altLang="zh-CN" sz="2200" b="1" dirty="0">
                <a:latin typeface="楷体_GB2312" panose="02010609030101010101" pitchFamily="49" charset="-122"/>
                <a:ea typeface="楷体_GB2312" panose="02010609030101010101" pitchFamily="49" charset="-122"/>
              </a:rPr>
              <a:t>5</a:t>
            </a:r>
            <a:r>
              <a:rPr lang="zh-CN" altLang="en-US" sz="2200" b="1" dirty="0">
                <a:latin typeface="楷体_GB2312" panose="02010609030101010101" pitchFamily="49" charset="-122"/>
                <a:ea typeface="楷体_GB2312" panose="02010609030101010101" pitchFamily="49" charset="-122"/>
              </a:rPr>
              <a:t>）按照</a:t>
            </a:r>
            <a:r>
              <a:rPr lang="zh-CN" altLang="en-US" sz="2200" b="1" dirty="0">
                <a:solidFill>
                  <a:srgbClr val="FF0000"/>
                </a:solidFill>
                <a:latin typeface="楷体_GB2312" panose="02010609030101010101" pitchFamily="49" charset="-122"/>
                <a:ea typeface="楷体_GB2312" panose="02010609030101010101" pitchFamily="49" charset="-122"/>
              </a:rPr>
              <a:t>语种</a:t>
            </a:r>
            <a:r>
              <a:rPr lang="zh-CN" altLang="en-US" sz="2200" b="1" dirty="0">
                <a:latin typeface="楷体_GB2312" panose="02010609030101010101" pitchFamily="49" charset="-122"/>
                <a:ea typeface="楷体_GB2312" panose="02010609030101010101" pitchFamily="49" charset="-122"/>
              </a:rPr>
              <a:t>分析，了解该研究室以什么语种发表的。</a:t>
            </a:r>
          </a:p>
          <a:p>
            <a:pPr eaLnBrk="0" hangingPunct="0">
              <a:spcBef>
                <a:spcPct val="20000"/>
              </a:spcBef>
            </a:pPr>
            <a:r>
              <a:rPr lang="zh-CN" altLang="en-US" sz="2200" b="1" dirty="0">
                <a:latin typeface="楷体_GB2312" panose="02010609030101010101" pitchFamily="49" charset="-122"/>
                <a:ea typeface="楷体_GB2312" panose="02010609030101010101" pitchFamily="49" charset="-122"/>
              </a:rPr>
              <a:t>  （</a:t>
            </a:r>
            <a:r>
              <a:rPr lang="en-US" altLang="zh-CN" sz="2200" b="1" dirty="0">
                <a:latin typeface="楷体_GB2312" panose="02010609030101010101" pitchFamily="49" charset="-122"/>
                <a:ea typeface="楷体_GB2312" panose="02010609030101010101" pitchFamily="49" charset="-122"/>
              </a:rPr>
              <a:t>6</a:t>
            </a:r>
            <a:r>
              <a:rPr lang="zh-CN" altLang="en-US" sz="2200" b="1" dirty="0">
                <a:latin typeface="楷体_GB2312" panose="02010609030101010101" pitchFamily="49" charset="-122"/>
                <a:ea typeface="楷体_GB2312" panose="02010609030101010101" pitchFamily="49" charset="-122"/>
              </a:rPr>
              <a:t>）按照</a:t>
            </a:r>
            <a:r>
              <a:rPr lang="zh-CN" altLang="en-US" sz="2200" b="1" dirty="0">
                <a:solidFill>
                  <a:srgbClr val="FF0000"/>
                </a:solidFill>
                <a:latin typeface="楷体_GB2312" panose="02010609030101010101" pitchFamily="49" charset="-122"/>
                <a:ea typeface="楷体_GB2312" panose="02010609030101010101" pitchFamily="49" charset="-122"/>
              </a:rPr>
              <a:t>出版年份</a:t>
            </a:r>
            <a:r>
              <a:rPr lang="zh-CN" altLang="en-US" sz="2200" b="1" dirty="0">
                <a:latin typeface="楷体_GB2312" panose="02010609030101010101" pitchFamily="49" charset="-122"/>
                <a:ea typeface="楷体_GB2312" panose="02010609030101010101" pitchFamily="49" charset="-122"/>
              </a:rPr>
              <a:t>分析，了解该研究的发展趋势。</a:t>
            </a:r>
          </a:p>
          <a:p>
            <a:pPr eaLnBrk="0" hangingPunct="0">
              <a:spcBef>
                <a:spcPct val="20000"/>
              </a:spcBef>
            </a:pPr>
            <a:r>
              <a:rPr lang="zh-CN" altLang="en-US" sz="2200" b="1" dirty="0">
                <a:latin typeface="楷体_GB2312" panose="02010609030101010101" pitchFamily="49" charset="-122"/>
                <a:ea typeface="楷体_GB2312" panose="02010609030101010101" pitchFamily="49" charset="-122"/>
              </a:rPr>
              <a:t>  （</a:t>
            </a:r>
            <a:r>
              <a:rPr lang="en-US" altLang="zh-CN" sz="2200" b="1" dirty="0">
                <a:latin typeface="楷体_GB2312" panose="02010609030101010101" pitchFamily="49" charset="-122"/>
                <a:ea typeface="楷体_GB2312" panose="02010609030101010101" pitchFamily="49" charset="-122"/>
              </a:rPr>
              <a:t>7</a:t>
            </a:r>
            <a:r>
              <a:rPr lang="zh-CN" altLang="en-US" sz="2200" b="1" dirty="0">
                <a:latin typeface="楷体_GB2312" panose="02010609030101010101" pitchFamily="49" charset="-122"/>
                <a:ea typeface="楷体_GB2312" panose="02010609030101010101" pitchFamily="49" charset="-122"/>
              </a:rPr>
              <a:t>）按照</a:t>
            </a:r>
            <a:r>
              <a:rPr lang="zh-CN" altLang="en-US" sz="2200" b="1" dirty="0">
                <a:solidFill>
                  <a:srgbClr val="FF0000"/>
                </a:solidFill>
                <a:latin typeface="楷体_GB2312" panose="02010609030101010101" pitchFamily="49" charset="-122"/>
                <a:ea typeface="楷体_GB2312" panose="02010609030101010101" pitchFamily="49" charset="-122"/>
              </a:rPr>
              <a:t>来源出版物</a:t>
            </a:r>
            <a:r>
              <a:rPr lang="zh-CN" altLang="en-US" sz="2200" b="1" dirty="0">
                <a:latin typeface="楷体_GB2312" panose="02010609030101010101" pitchFamily="49" charset="-122"/>
                <a:ea typeface="楷体_GB2312" panose="02010609030101010101" pitchFamily="49" charset="-122"/>
              </a:rPr>
              <a:t>分析，了解该研究通常发表在哪些期刊上，发现相关的学术期刊进行投稿、分析备选期刊的录用倾向性。</a:t>
            </a:r>
          </a:p>
          <a:p>
            <a:pPr eaLnBrk="0" hangingPunct="0">
              <a:spcBef>
                <a:spcPct val="20000"/>
              </a:spcBef>
            </a:pPr>
            <a:r>
              <a:rPr lang="zh-CN" altLang="en-US" sz="2200" b="1" dirty="0">
                <a:latin typeface="楷体_GB2312" panose="02010609030101010101" pitchFamily="49" charset="-122"/>
                <a:ea typeface="楷体_GB2312" panose="02010609030101010101" pitchFamily="49" charset="-122"/>
              </a:rPr>
              <a:t>  （</a:t>
            </a:r>
            <a:r>
              <a:rPr lang="en-US" altLang="zh-CN" sz="2200" b="1" dirty="0">
                <a:latin typeface="楷体_GB2312" panose="02010609030101010101" pitchFamily="49" charset="-122"/>
                <a:ea typeface="楷体_GB2312" panose="02010609030101010101" pitchFamily="49" charset="-122"/>
              </a:rPr>
              <a:t>8</a:t>
            </a:r>
            <a:r>
              <a:rPr lang="zh-CN" altLang="en-US" sz="2200" b="1" dirty="0">
                <a:latin typeface="楷体_GB2312" panose="02010609030101010101" pitchFamily="49" charset="-122"/>
                <a:ea typeface="楷体_GB2312" panose="02010609030101010101" pitchFamily="49" charset="-122"/>
              </a:rPr>
              <a:t>）按照</a:t>
            </a:r>
            <a:r>
              <a:rPr lang="zh-CN" altLang="en-US" sz="2200" b="1" dirty="0">
                <a:solidFill>
                  <a:srgbClr val="FF0000"/>
                </a:solidFill>
                <a:latin typeface="楷体_GB2312" panose="02010609030101010101" pitchFamily="49" charset="-122"/>
                <a:ea typeface="楷体_GB2312" panose="02010609030101010101" pitchFamily="49" charset="-122"/>
              </a:rPr>
              <a:t>学科分类</a:t>
            </a:r>
            <a:r>
              <a:rPr lang="zh-CN" altLang="en-US" sz="2200" b="1" dirty="0">
                <a:latin typeface="楷体_GB2312" panose="02010609030101010101" pitchFamily="49" charset="-122"/>
                <a:ea typeface="楷体_GB2312" panose="02010609030101010101" pitchFamily="49" charset="-122"/>
              </a:rPr>
              <a:t>分析，了解该研究涉及了哪些研究领域。</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1224633" y="219026"/>
            <a:ext cx="9821560" cy="837967"/>
          </a:xfrm>
        </p:spPr>
        <p:txBody>
          <a:bodyPr vert="horz" wrap="square" lIns="91414" tIns="45707" rIns="91414" bIns="45707"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smtClean="0">
                <a:ln>
                  <a:noFill/>
                </a:ln>
                <a:solidFill>
                  <a:srgbClr val="C00000"/>
                </a:solidFill>
                <a:effectLst/>
                <a:uLnTx/>
                <a:uFillTx/>
                <a:latin typeface="+mn-ea"/>
                <a:ea typeface="+mn-ea"/>
                <a:cs typeface="+mj-cs"/>
              </a:rPr>
              <a:t>检索举例 </a:t>
            </a:r>
            <a:r>
              <a:rPr kumimoji="0" lang="en-US" altLang="zh-CN" sz="2800" b="1" i="0" u="none" strike="noStrike" kern="1200" cap="none" spc="0" normalizeH="0" baseline="0" noProof="0" dirty="0" smtClean="0">
                <a:ln>
                  <a:noFill/>
                </a:ln>
                <a:solidFill>
                  <a:srgbClr val="C00000"/>
                </a:solidFill>
                <a:effectLst/>
                <a:uLnTx/>
                <a:uFillTx/>
                <a:latin typeface="+mn-ea"/>
                <a:ea typeface="+mn-ea"/>
                <a:cs typeface="+mj-cs"/>
              </a:rPr>
              <a:t>1 –</a:t>
            </a:r>
            <a:r>
              <a:rPr kumimoji="0" lang="zh-CN" altLang="en-US" sz="2800" b="1" i="0" u="none" strike="noStrike" kern="1200" cap="none" spc="0" normalizeH="0" baseline="0" noProof="0" dirty="0" smtClean="0">
                <a:ln>
                  <a:noFill/>
                </a:ln>
                <a:solidFill>
                  <a:srgbClr val="C00000"/>
                </a:solidFill>
                <a:effectLst/>
                <a:uLnTx/>
                <a:uFillTx/>
                <a:latin typeface="+mn-ea"/>
                <a:ea typeface="+mn-ea"/>
                <a:cs typeface="+mj-cs"/>
              </a:rPr>
              <a:t>石墨烯的相关研究</a:t>
            </a:r>
          </a:p>
        </p:txBody>
      </p:sp>
      <p:sp>
        <p:nvSpPr>
          <p:cNvPr id="45059" name="Rectangle 3"/>
          <p:cNvSpPr>
            <a:spLocks noGrp="1" noChangeArrowheads="1"/>
          </p:cNvSpPr>
          <p:nvPr>
            <p:ph type="body" sz="half" idx="1"/>
          </p:nvPr>
        </p:nvSpPr>
        <p:spPr>
          <a:xfrm>
            <a:off x="1224659" y="1525164"/>
            <a:ext cx="10052183" cy="4570730"/>
          </a:xfrm>
        </p:spPr>
        <p:txBody>
          <a:bodyPr vert="horz" wrap="square" lIns="91414" tIns="45707" rIns="91414" bIns="45707" numCol="1" anchor="t" anchorCtr="0" compatLnSpc="1"/>
          <a:lstStyle/>
          <a:p>
            <a:pPr marL="0" marR="0" lvl="0" indent="0" algn="l" defTabSz="914400" rtl="0" eaLnBrk="1" fontAlgn="base" latinLnBrk="0" hangingPunct="1">
              <a:lnSpc>
                <a:spcPct val="100000"/>
              </a:lnSpc>
              <a:spcBef>
                <a:spcPct val="20000"/>
              </a:spcBef>
              <a:spcAft>
                <a:spcPct val="0"/>
              </a:spcAft>
              <a:buClr>
                <a:schemeClr val="accent6"/>
              </a:buClr>
              <a:buSzTx/>
              <a:buFont typeface="Arial" panose="020B0604020202020204" pitchFamily="34" charset="0"/>
              <a:buChar char="•"/>
              <a:defRPr/>
            </a:pPr>
            <a:r>
              <a:rPr kumimoji="0" lang="zh-CN" altLang="en-US" sz="2000" b="0" i="0" u="none" strike="noStrike" kern="1200" cap="none" spc="0" normalizeH="0" baseline="0" noProof="0" dirty="0" smtClean="0">
                <a:ln>
                  <a:noFill/>
                </a:ln>
                <a:solidFill>
                  <a:schemeClr val="tx1"/>
                </a:solidFill>
                <a:effectLst/>
                <a:uLnTx/>
                <a:uFillTx/>
                <a:latin typeface="+mn-ea"/>
                <a:ea typeface="+mn-ea"/>
                <a:cs typeface="+mn-cs"/>
              </a:rPr>
              <a:t> 石墨烯（</a:t>
            </a:r>
            <a:r>
              <a:rPr kumimoji="0" lang="zh-CN" altLang="zh-CN" sz="2000" b="0" i="0" u="none" strike="noStrike" kern="1200" cap="none" spc="0" normalizeH="0" baseline="0" noProof="0" dirty="0" smtClean="0">
                <a:ln>
                  <a:noFill/>
                </a:ln>
                <a:solidFill>
                  <a:schemeClr val="tx1"/>
                </a:solidFill>
                <a:effectLst/>
                <a:uLnTx/>
                <a:uFillTx/>
                <a:latin typeface="+mn-ea"/>
                <a:ea typeface="+mn-ea"/>
                <a:cs typeface="+mn-cs"/>
              </a:rPr>
              <a:t>Graphene</a:t>
            </a:r>
            <a:r>
              <a:rPr kumimoji="0" lang="zh-CN" altLang="en-US" sz="2000" b="0" i="0" u="none" strike="noStrike" kern="1200" cap="none" spc="0" normalizeH="0" baseline="0" noProof="0" dirty="0" smtClean="0">
                <a:ln>
                  <a:noFill/>
                </a:ln>
                <a:solidFill>
                  <a:schemeClr val="tx1"/>
                </a:solidFill>
                <a:effectLst/>
                <a:uLnTx/>
                <a:uFillTx/>
                <a:latin typeface="+mn-ea"/>
                <a:ea typeface="+mn-ea"/>
                <a:cs typeface="+mn-cs"/>
              </a:rPr>
              <a:t>），又称单层石墨，是一种由碳原子以</a:t>
            </a:r>
            <a:r>
              <a:rPr kumimoji="0" lang="en-US" altLang="zh-CN" sz="2000" b="0" i="0" u="none" strike="noStrike" kern="1200" cap="none" spc="0" normalizeH="0" baseline="0" noProof="0" dirty="0" smtClean="0">
                <a:ln>
                  <a:noFill/>
                </a:ln>
                <a:solidFill>
                  <a:schemeClr val="tx1"/>
                </a:solidFill>
                <a:effectLst/>
                <a:uLnTx/>
                <a:uFillTx/>
                <a:latin typeface="+mn-ea"/>
                <a:ea typeface="+mn-ea"/>
                <a:cs typeface="+mn-cs"/>
              </a:rPr>
              <a:t>sp2</a:t>
            </a:r>
            <a:r>
              <a:rPr kumimoji="0" lang="zh-CN" altLang="en-US" sz="2000" b="0" i="0" u="none" strike="noStrike" kern="1200" cap="none" spc="0" normalizeH="0" baseline="0" noProof="0" dirty="0" smtClean="0">
                <a:ln>
                  <a:noFill/>
                </a:ln>
                <a:solidFill>
                  <a:schemeClr val="tx1"/>
                </a:solidFill>
                <a:effectLst/>
                <a:uLnTx/>
                <a:uFillTx/>
                <a:latin typeface="+mn-ea"/>
                <a:ea typeface="+mn-ea"/>
                <a:cs typeface="+mn-cs"/>
              </a:rPr>
              <a:t>混成轨域組成六角型呈蜂巢晶格的平面薄膜，只有一個碳原子厚度的二維材料。</a:t>
            </a:r>
          </a:p>
          <a:p>
            <a:pPr marL="0" marR="0" lvl="0" indent="0" algn="l" defTabSz="914400" rtl="0" eaLnBrk="1" fontAlgn="base" latinLnBrk="0" hangingPunct="1">
              <a:lnSpc>
                <a:spcPct val="100000"/>
              </a:lnSpc>
              <a:spcBef>
                <a:spcPct val="20000"/>
              </a:spcBef>
              <a:spcAft>
                <a:spcPct val="0"/>
              </a:spcAft>
              <a:buClr>
                <a:schemeClr val="accent6"/>
              </a:buClr>
              <a:buSzTx/>
              <a:buFont typeface="Arial" panose="020B0604020202020204" pitchFamily="34" charset="0"/>
              <a:buChar char="•"/>
              <a:defRPr/>
            </a:pPr>
            <a:r>
              <a:rPr kumimoji="0" lang="zh-CN" altLang="en-US" sz="2000" b="0" i="0" u="none" strike="noStrike" kern="1200" cap="none" spc="0" normalizeH="0" baseline="0" noProof="0" dirty="0" smtClean="0">
                <a:ln>
                  <a:noFill/>
                </a:ln>
                <a:solidFill>
                  <a:schemeClr val="tx1"/>
                </a:solidFill>
                <a:effectLst/>
                <a:uLnTx/>
                <a:uFillTx/>
                <a:latin typeface="+mn-ea"/>
                <a:ea typeface="+mn-ea"/>
                <a:cs typeface="+mn-cs"/>
              </a:rPr>
              <a:t> 石墨烯不仅是已知材料中最薄的一种，还非常牢固坚硬；作为单质，它在室温下传递电子的速度比已知导体都快。</a:t>
            </a:r>
          </a:p>
          <a:p>
            <a:pPr marL="0" marR="0" lvl="0" indent="0" algn="l" defTabSz="914400" rtl="0" eaLnBrk="1" fontAlgn="base" latinLnBrk="0" hangingPunct="1">
              <a:lnSpc>
                <a:spcPct val="100000"/>
              </a:lnSpc>
              <a:spcBef>
                <a:spcPct val="20000"/>
              </a:spcBef>
              <a:spcAft>
                <a:spcPct val="0"/>
              </a:spcAft>
              <a:buClr>
                <a:schemeClr val="accent6"/>
              </a:buClr>
              <a:buSzTx/>
              <a:buFont typeface="Arial" panose="020B0604020202020204" pitchFamily="34" charset="0"/>
              <a:buChar char="•"/>
              <a:defRPr/>
            </a:pPr>
            <a:r>
              <a:rPr kumimoji="0" lang="zh-CN" altLang="en-US" sz="2000" b="0" i="0" u="none" strike="noStrike" kern="1200" cap="none" spc="0" normalizeH="0" baseline="0" noProof="0" dirty="0" smtClean="0">
                <a:ln>
                  <a:noFill/>
                </a:ln>
                <a:solidFill>
                  <a:schemeClr val="tx1"/>
                </a:solidFill>
                <a:effectLst/>
                <a:uLnTx/>
                <a:uFillTx/>
                <a:latin typeface="+mn-ea"/>
                <a:ea typeface="+mn-ea"/>
                <a:cs typeface="+mn-cs"/>
              </a:rPr>
              <a:t> 石墨烯可以应用于晶体管、触摸</a:t>
            </a:r>
          </a:p>
          <a:p>
            <a:pPr marL="0" marR="0" lvl="0" indent="0" algn="l" defTabSz="914400" rtl="0" eaLnBrk="1" fontAlgn="base" latinLnBrk="0" hangingPunct="1">
              <a:lnSpc>
                <a:spcPct val="100000"/>
              </a:lnSpc>
              <a:spcBef>
                <a:spcPct val="20000"/>
              </a:spcBef>
              <a:spcAft>
                <a:spcPct val="0"/>
              </a:spcAft>
              <a:buClr>
                <a:schemeClr val="accent6"/>
              </a:buClr>
              <a:buSzTx/>
              <a:buFont typeface="Arial" panose="020B0604020202020204" pitchFamily="34" charset="0"/>
              <a:buNone/>
              <a:defRPr/>
            </a:pPr>
            <a:r>
              <a:rPr kumimoji="0" lang="zh-CN" altLang="en-US" sz="2000" b="0" i="0" u="none" strike="noStrike" kern="1200" cap="none" spc="0" normalizeH="0" baseline="0" noProof="0" dirty="0" smtClean="0">
                <a:ln>
                  <a:noFill/>
                </a:ln>
                <a:solidFill>
                  <a:schemeClr val="tx1"/>
                </a:solidFill>
                <a:effectLst/>
                <a:uLnTx/>
                <a:uFillTx/>
                <a:latin typeface="+mn-ea"/>
                <a:ea typeface="+mn-ea"/>
                <a:cs typeface="+mn-cs"/>
              </a:rPr>
              <a:t>屏、基因测序等领域，同时有望</a:t>
            </a:r>
          </a:p>
          <a:p>
            <a:pPr marL="0" marR="0" lvl="0" indent="0" algn="l" defTabSz="914400" rtl="0" eaLnBrk="1" fontAlgn="base" latinLnBrk="0" hangingPunct="1">
              <a:lnSpc>
                <a:spcPct val="100000"/>
              </a:lnSpc>
              <a:spcBef>
                <a:spcPct val="20000"/>
              </a:spcBef>
              <a:spcAft>
                <a:spcPct val="0"/>
              </a:spcAft>
              <a:buClr>
                <a:schemeClr val="accent6"/>
              </a:buClr>
              <a:buSzTx/>
              <a:buFont typeface="Arial" panose="020B0604020202020204" pitchFamily="34" charset="0"/>
              <a:buNone/>
              <a:defRPr/>
            </a:pPr>
            <a:r>
              <a:rPr kumimoji="0" lang="zh-CN" altLang="en-US" sz="2000" b="0" i="0" u="none" strike="noStrike" kern="1200" cap="none" spc="0" normalizeH="0" baseline="0" noProof="0" dirty="0" smtClean="0">
                <a:ln>
                  <a:noFill/>
                </a:ln>
                <a:solidFill>
                  <a:schemeClr val="tx1"/>
                </a:solidFill>
                <a:effectLst/>
                <a:uLnTx/>
                <a:uFillTx/>
                <a:latin typeface="+mn-ea"/>
                <a:ea typeface="+mn-ea"/>
                <a:cs typeface="+mn-cs"/>
              </a:rPr>
              <a:t>帮助物理学家在量子物理学研究</a:t>
            </a:r>
          </a:p>
          <a:p>
            <a:pPr marL="0" marR="0" lvl="0" indent="0" algn="l" defTabSz="914400" rtl="0" eaLnBrk="1" fontAlgn="base" latinLnBrk="0" hangingPunct="1">
              <a:lnSpc>
                <a:spcPct val="100000"/>
              </a:lnSpc>
              <a:spcBef>
                <a:spcPct val="20000"/>
              </a:spcBef>
              <a:spcAft>
                <a:spcPct val="0"/>
              </a:spcAft>
              <a:buClr>
                <a:schemeClr val="accent6"/>
              </a:buClr>
              <a:buSzTx/>
              <a:buFont typeface="Arial" panose="020B0604020202020204" pitchFamily="34" charset="0"/>
              <a:buNone/>
              <a:defRPr/>
            </a:pPr>
            <a:r>
              <a:rPr kumimoji="0" lang="zh-CN" altLang="en-US" sz="2000" b="0" i="0" u="none" strike="noStrike" kern="1200" cap="none" spc="0" normalizeH="0" baseline="0" noProof="0" dirty="0" smtClean="0">
                <a:ln>
                  <a:noFill/>
                </a:ln>
                <a:solidFill>
                  <a:schemeClr val="tx1"/>
                </a:solidFill>
                <a:effectLst/>
                <a:uLnTx/>
                <a:uFillTx/>
                <a:latin typeface="+mn-ea"/>
                <a:ea typeface="+mn-ea"/>
                <a:cs typeface="+mn-cs"/>
              </a:rPr>
              <a:t>领域取得新突</a:t>
            </a:r>
          </a:p>
          <a:p>
            <a:pPr marL="0" marR="0" lvl="0" indent="0" algn="l" defTabSz="914400" rtl="0" eaLnBrk="1" fontAlgn="base" latinLnBrk="0" hangingPunct="1">
              <a:lnSpc>
                <a:spcPct val="100000"/>
              </a:lnSpc>
              <a:spcBef>
                <a:spcPct val="20000"/>
              </a:spcBef>
              <a:spcAft>
                <a:spcPct val="0"/>
              </a:spcAft>
              <a:buClr>
                <a:schemeClr val="accent6"/>
              </a:buClr>
              <a:buSzTx/>
              <a:buFont typeface="Arial" panose="020B0604020202020204" pitchFamily="34" charset="0"/>
              <a:buNone/>
              <a:defRPr/>
            </a:pPr>
            <a:r>
              <a:rPr kumimoji="0" lang="zh-CN" altLang="en-US" sz="2000" b="0" i="0" u="none" strike="noStrike" kern="1200" cap="none" spc="0" normalizeH="0" baseline="0" noProof="0" dirty="0" smtClean="0">
                <a:ln>
                  <a:noFill/>
                </a:ln>
                <a:solidFill>
                  <a:schemeClr val="tx1"/>
                </a:solidFill>
                <a:effectLst/>
                <a:uLnTx/>
                <a:uFillTx/>
                <a:latin typeface="+mn-ea"/>
                <a:ea typeface="+mn-ea"/>
                <a:cs typeface="+mn-cs"/>
              </a:rPr>
              <a:t>破。 </a:t>
            </a:r>
          </a:p>
        </p:txBody>
      </p:sp>
      <p:sp>
        <p:nvSpPr>
          <p:cNvPr id="22532" name="Text Box 8"/>
          <p:cNvSpPr txBox="1"/>
          <p:nvPr/>
        </p:nvSpPr>
        <p:spPr>
          <a:xfrm>
            <a:off x="816278" y="1988609"/>
            <a:ext cx="6046967" cy="3683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None/>
            </a:pPr>
            <a:r>
              <a:rPr lang="en-US" altLang="zh-CN" sz="1800" dirty="0">
                <a:latin typeface="Arial" panose="020B0604020202020204" pitchFamily="34" charset="0"/>
                <a:ea typeface="宋体" panose="02010600030101010101" pitchFamily="2" charset="-122"/>
              </a:rPr>
              <a:t>      </a:t>
            </a:r>
          </a:p>
        </p:txBody>
      </p:sp>
      <p:pic>
        <p:nvPicPr>
          <p:cNvPr id="22533" name="Picture 17"/>
          <p:cNvPicPr>
            <a:picLocks noChangeAspect="1"/>
          </p:cNvPicPr>
          <p:nvPr/>
        </p:nvPicPr>
        <p:blipFill>
          <a:blip r:embed="rId3"/>
          <a:stretch>
            <a:fillRect/>
          </a:stretch>
        </p:blipFill>
        <p:spPr>
          <a:xfrm>
            <a:off x="6383253" y="2924956"/>
            <a:ext cx="4405103" cy="2866229"/>
          </a:xfrm>
          <a:prstGeom prst="rect">
            <a:avLst/>
          </a:prstGeom>
          <a:noFill/>
          <a:ln w="9525">
            <a:noFill/>
          </a:ln>
        </p:spPr>
      </p:pic>
      <p:cxnSp>
        <p:nvCxnSpPr>
          <p:cNvPr id="7" name="直接连接符 6"/>
          <p:cNvCxnSpPr/>
          <p:nvPr/>
        </p:nvCxnSpPr>
        <p:spPr>
          <a:xfrm>
            <a:off x="1224630" y="1056981"/>
            <a:ext cx="6694400" cy="1588"/>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p:zoom/>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550" y="1196752"/>
            <a:ext cx="11260138" cy="4983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550" y="1124744"/>
            <a:ext cx="11260138" cy="511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3025177" y="3270760"/>
            <a:ext cx="8569036" cy="109434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b="0" i="0" u="none" strike="noStrike" kern="1200" cap="none" spc="0" normalizeH="0" baseline="0" noProof="0">
              <a:ln>
                <a:noFill/>
              </a:ln>
              <a:solidFill>
                <a:schemeClr val="lt1"/>
              </a:solidFill>
              <a:effectLst/>
              <a:uLnTx/>
              <a:uFillTx/>
              <a:latin typeface="+mn-lt"/>
              <a:ea typeface="+mn-ea"/>
              <a:cs typeface="+mn-cs"/>
            </a:endParaRPr>
          </a:p>
        </p:txBody>
      </p:sp>
      <p:sp>
        <p:nvSpPr>
          <p:cNvPr id="5" name="矩形 4"/>
          <p:cNvSpPr/>
          <p:nvPr/>
        </p:nvSpPr>
        <p:spPr>
          <a:xfrm>
            <a:off x="890329" y="5340480"/>
            <a:ext cx="10386480" cy="1928277"/>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anchor="ctr">
            <a:scene3d>
              <a:camera prst="orthographicFront"/>
              <a:lightRig rig="soft" dir="t">
                <a:rot lat="0" lon="0" rev="10800000"/>
              </a:lightRig>
            </a:scene3d>
            <a:sp3d>
              <a:bevelT w="27940" h="12700"/>
              <a:contourClr>
                <a:srgbClr val="DDDDDD"/>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b="1" i="0" u="none" strike="noStrike" kern="1200" cap="none" spc="150" normalizeH="0" baseline="0" noProof="0" dirty="0">
              <a:ln w="11430"/>
              <a:solidFill>
                <a:srgbClr val="F8F8F8"/>
              </a:solidFill>
              <a:effectLst>
                <a:outerShdw blurRad="25400" algn="tl" rotWithShape="0">
                  <a:srgbClr val="000000">
                    <a:alpha val="43000"/>
                  </a:srgbClr>
                </a:outerShdw>
              </a:effectLst>
              <a:uLnTx/>
              <a:uFillTx/>
              <a:latin typeface="+mn-lt"/>
              <a:ea typeface="+mn-ea"/>
              <a:cs typeface="+mn-cs"/>
            </a:endParaRPr>
          </a:p>
        </p:txBody>
      </p:sp>
      <p:sp>
        <p:nvSpPr>
          <p:cNvPr id="6" name="标题 1"/>
          <p:cNvSpPr txBox="1"/>
          <p:nvPr/>
        </p:nvSpPr>
        <p:spPr>
          <a:xfrm>
            <a:off x="625887" y="5622976"/>
            <a:ext cx="10968325" cy="999847"/>
          </a:xfrm>
          <a:prstGeom prst="rect">
            <a:avLst/>
          </a:prstGeom>
          <a:no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90000"/>
              </a:lnSpc>
              <a:spcBef>
                <a:spcPct val="0"/>
              </a:spcBef>
              <a:buNone/>
            </a:pPr>
            <a:r>
              <a:rPr lang="zh-CN" altLang="en-US" b="1" dirty="0"/>
              <a:t>“排序”锁定高影响力的论文</a:t>
            </a:r>
          </a:p>
        </p:txBody>
      </p:sp>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4529" y="1349473"/>
            <a:ext cx="4789488" cy="412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5" grpId="0" bldLvl="0" animBg="1"/>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565" y="1177974"/>
            <a:ext cx="11271647" cy="4680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406574" y="1711992"/>
            <a:ext cx="2111572" cy="27456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b="0" i="0" u="none" strike="noStrike" kern="1200" cap="none" spc="0" normalizeH="0" baseline="0" noProof="0">
              <a:ln>
                <a:noFill/>
              </a:ln>
              <a:solidFill>
                <a:schemeClr val="lt1"/>
              </a:solidFill>
              <a:effectLst/>
              <a:uLnTx/>
              <a:uFillTx/>
              <a:latin typeface="+mn-lt"/>
              <a:ea typeface="+mn-ea"/>
              <a:cs typeface="+mn-cs"/>
            </a:endParaRPr>
          </a:p>
        </p:txBody>
      </p:sp>
      <p:sp>
        <p:nvSpPr>
          <p:cNvPr id="12" name="矩形 11"/>
          <p:cNvSpPr/>
          <p:nvPr/>
        </p:nvSpPr>
        <p:spPr>
          <a:xfrm>
            <a:off x="890329" y="5340480"/>
            <a:ext cx="10386480" cy="1928277"/>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anchor="ctr">
            <a:scene3d>
              <a:camera prst="orthographicFront"/>
              <a:lightRig rig="soft" dir="t">
                <a:rot lat="0" lon="0" rev="10800000"/>
              </a:lightRig>
            </a:scene3d>
            <a:sp3d>
              <a:bevelT w="27940" h="12700"/>
              <a:contourClr>
                <a:srgbClr val="DDDDDD"/>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b="1" i="0" u="none" strike="noStrike" kern="1200" cap="none" spc="150" normalizeH="0" baseline="0" noProof="0" dirty="0">
              <a:ln w="11430"/>
              <a:solidFill>
                <a:srgbClr val="F8F8F8"/>
              </a:solidFill>
              <a:effectLst>
                <a:outerShdw blurRad="25400" algn="tl" rotWithShape="0">
                  <a:srgbClr val="000000">
                    <a:alpha val="43000"/>
                  </a:srgbClr>
                </a:outerShdw>
              </a:effectLst>
              <a:uLnTx/>
              <a:uFillTx/>
              <a:latin typeface="+mn-lt"/>
              <a:ea typeface="+mn-ea"/>
              <a:cs typeface="+mn-cs"/>
            </a:endParaRPr>
          </a:p>
        </p:txBody>
      </p:sp>
      <p:sp>
        <p:nvSpPr>
          <p:cNvPr id="13" name="标题 1"/>
          <p:cNvSpPr txBox="1"/>
          <p:nvPr/>
        </p:nvSpPr>
        <p:spPr>
          <a:xfrm>
            <a:off x="625887" y="5622976"/>
            <a:ext cx="10968325" cy="999847"/>
          </a:xfrm>
          <a:prstGeom prst="rect">
            <a:avLst/>
          </a:prstGeom>
          <a:no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10000"/>
              </a:lnSpc>
              <a:spcBef>
                <a:spcPct val="0"/>
              </a:spcBef>
              <a:buNone/>
            </a:pPr>
            <a:r>
              <a:rPr lang="zh-CN" altLang="en-US" b="1" dirty="0">
                <a:latin typeface="Times New Roman" panose="02020603050405020304" pitchFamily="18" charset="0"/>
              </a:rPr>
              <a:t>“精炼”</a:t>
            </a:r>
            <a:r>
              <a:rPr lang="zh-CN" altLang="en-US" b="1" dirty="0"/>
              <a:t>功能祝您一臂之力</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5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2" grpId="0" bldLvl="0" animBg="1"/>
      <p:bldP spid="1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550" y="1124743"/>
            <a:ext cx="11260138" cy="5107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descr="F:\魏丽敏\上课\素材\QQ截图20131218103420.jpg"/>
          <p:cNvPicPr>
            <a:picLocks noChangeAspect="1"/>
          </p:cNvPicPr>
          <p:nvPr/>
        </p:nvPicPr>
        <p:blipFill>
          <a:blip r:embed="rId3"/>
          <a:stretch>
            <a:fillRect/>
          </a:stretch>
        </p:blipFill>
        <p:spPr>
          <a:xfrm>
            <a:off x="9407574" y="2924944"/>
            <a:ext cx="437971" cy="412635"/>
          </a:xfrm>
          <a:prstGeom prst="rect">
            <a:avLst/>
          </a:prstGeom>
          <a:noFill/>
          <a:ln w="9525">
            <a:noFill/>
          </a:ln>
        </p:spPr>
      </p:pic>
    </p:spTree>
    <p:extLst>
      <p:ext uri="{BB962C8B-B14F-4D97-AF65-F5344CB8AC3E}">
        <p14:creationId xmlns:p14="http://schemas.microsoft.com/office/powerpoint/2010/main" val="2331857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nodeType="withEffect">
                                  <p:stCondLst>
                                    <p:cond delay="0"/>
                                  </p:stCondLst>
                                  <p:endCondLst>
                                    <p:cond evt="onNext" delay="0">
                                      <p:tgtEl>
                                        <p:sldTgt/>
                                      </p:tgtEl>
                                    </p:cond>
                                  </p:endCondLst>
                                  <p:childTnLst>
                                    <p:anim calcmode="discrete" valueType="str">
                                      <p:cBhvr>
                                        <p:cTn id="6"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075" y="1124744"/>
            <a:ext cx="11242675" cy="4998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890329" y="5340480"/>
            <a:ext cx="10386480" cy="1928277"/>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anchor="ctr">
            <a:scene3d>
              <a:camera prst="orthographicFront"/>
              <a:lightRig rig="soft" dir="t">
                <a:rot lat="0" lon="0" rev="10800000"/>
              </a:lightRig>
            </a:scene3d>
            <a:sp3d>
              <a:bevelT w="27940" h="12700"/>
              <a:contourClr>
                <a:srgbClr val="DDDDDD"/>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b="1" i="0" u="none" strike="noStrike" kern="1200" cap="none" spc="150" normalizeH="0" baseline="0" noProof="0" dirty="0">
              <a:ln w="11430"/>
              <a:solidFill>
                <a:srgbClr val="F8F8F8"/>
              </a:solidFill>
              <a:effectLst>
                <a:outerShdw blurRad="25400" algn="tl" rotWithShape="0">
                  <a:srgbClr val="000000">
                    <a:alpha val="43000"/>
                  </a:srgbClr>
                </a:outerShdw>
              </a:effectLst>
              <a:uLnTx/>
              <a:uFillTx/>
              <a:latin typeface="+mn-lt"/>
              <a:ea typeface="+mn-ea"/>
              <a:cs typeface="+mn-cs"/>
            </a:endParaRPr>
          </a:p>
        </p:txBody>
      </p:sp>
      <p:sp>
        <p:nvSpPr>
          <p:cNvPr id="10" name="标题 1"/>
          <p:cNvSpPr txBox="1"/>
          <p:nvPr/>
        </p:nvSpPr>
        <p:spPr>
          <a:xfrm>
            <a:off x="625887" y="5622976"/>
            <a:ext cx="10968325" cy="999847"/>
          </a:xfrm>
          <a:prstGeom prst="rect">
            <a:avLst/>
          </a:prstGeom>
          <a:no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90000"/>
              </a:lnSpc>
              <a:spcBef>
                <a:spcPct val="0"/>
              </a:spcBef>
              <a:buNone/>
            </a:pPr>
            <a:r>
              <a:rPr lang="zh-CN" altLang="en-US" b="1" dirty="0"/>
              <a:t>可从</a:t>
            </a:r>
            <a:r>
              <a:rPr lang="en-US" altLang="zh-CN" b="1" dirty="0"/>
              <a:t>16</a:t>
            </a:r>
            <a:r>
              <a:rPr lang="zh-CN" altLang="en-US" b="1" dirty="0"/>
              <a:t>个角度深入分析</a:t>
            </a: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4846" y="1133605"/>
            <a:ext cx="2468562" cy="420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5166" y="1772816"/>
            <a:ext cx="2468562" cy="254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F:\魏丽敏\上课\素材\QQ截图20140314151838.jpg"/>
          <p:cNvPicPr>
            <a:picLocks noChangeAspect="1"/>
          </p:cNvPicPr>
          <p:nvPr/>
        </p:nvPicPr>
        <p:blipFill>
          <a:blip r:embed="rId2"/>
          <a:stretch>
            <a:fillRect/>
          </a:stretch>
        </p:blipFill>
        <p:spPr>
          <a:xfrm>
            <a:off x="1695" y="0"/>
            <a:ext cx="8492834" cy="6180008"/>
          </a:xfrm>
          <a:prstGeom prst="rect">
            <a:avLst/>
          </a:prstGeom>
          <a:noFill/>
          <a:ln w="9525">
            <a:noFill/>
          </a:ln>
        </p:spPr>
      </p:pic>
      <p:pic>
        <p:nvPicPr>
          <p:cNvPr id="6" name="Picture 11"/>
          <p:cNvPicPr>
            <a:picLocks noChangeAspect="1" noChangeArrowheads="1"/>
          </p:cNvPicPr>
          <p:nvPr/>
        </p:nvPicPr>
        <p:blipFill>
          <a:blip r:embed="rId3"/>
          <a:srcRect/>
          <a:stretch>
            <a:fillRect/>
          </a:stretch>
        </p:blipFill>
        <p:spPr bwMode="auto">
          <a:xfrm>
            <a:off x="3158471" y="1925103"/>
            <a:ext cx="8886374" cy="4886556"/>
          </a:xfrm>
          <a:prstGeom prst="rect">
            <a:avLst/>
          </a:prstGeom>
          <a:noFill/>
          <a:ln w="9525">
            <a:noFill/>
            <a:miter lim="800000"/>
            <a:headEnd/>
            <a:tailEnd/>
          </a:ln>
          <a:effectLst>
            <a:outerShdw blurRad="63500" sx="102000" sy="102000" algn="ctr" rotWithShape="0">
              <a:prstClr val="black">
                <a:alpha val="40000"/>
              </a:prstClr>
            </a:outerShdw>
          </a:effectLst>
        </p:spPr>
      </p:pic>
      <p:sp>
        <p:nvSpPr>
          <p:cNvPr id="7" name="Text Box 14"/>
          <p:cNvSpPr txBox="1">
            <a:spLocks noChangeArrowheads="1"/>
          </p:cNvSpPr>
          <p:nvPr/>
        </p:nvSpPr>
        <p:spPr bwMode="auto">
          <a:xfrm>
            <a:off x="8782278" y="257127"/>
            <a:ext cx="3116580" cy="830997"/>
          </a:xfrm>
          <a:prstGeom prst="rect">
            <a:avLst/>
          </a:prstGeom>
          <a:solidFill>
            <a:schemeClr val="bg1"/>
          </a:solidFill>
          <a:ln w="31750">
            <a:solidFill>
              <a:srgbClr val="FF6600"/>
            </a:solidFill>
            <a:miter lim="800000"/>
          </a:ln>
        </p:spPr>
        <p:txBody>
          <a:bodyPr>
            <a:spAutoFit/>
          </a:bodyPr>
          <a:lstStyle/>
          <a:p>
            <a:pPr marR="0" defTabSz="914400" eaLnBrk="1" hangingPunct="1">
              <a:spcBef>
                <a:spcPct val="50000"/>
              </a:spcBef>
              <a:buClrTx/>
              <a:buSzTx/>
              <a:buFontTx/>
              <a:buNone/>
              <a:defRPr/>
            </a:pPr>
            <a:r>
              <a:rPr kumimoji="0" lang="zh-CN" altLang="en-US" sz="2400" kern="1200" cap="none" spc="0" normalizeH="0" baseline="0" noProof="0" dirty="0">
                <a:latin typeface="+mn-ea"/>
                <a:ea typeface="+mn-ea"/>
                <a:cs typeface="+mn-cs"/>
              </a:rPr>
              <a:t>保存至本地，用</a:t>
            </a:r>
            <a:r>
              <a:rPr kumimoji="0" lang="en-US" altLang="zh-CN" sz="2400" kern="1200" cap="none" spc="0" normalizeH="0" baseline="0" noProof="0" dirty="0">
                <a:latin typeface="+mn-ea"/>
                <a:ea typeface="+mn-ea"/>
                <a:cs typeface="+mn-cs"/>
              </a:rPr>
              <a:t>Excel</a:t>
            </a:r>
            <a:r>
              <a:rPr kumimoji="0" lang="zh-CN" altLang="en-US" sz="2400" kern="1200" cap="none" spc="0" normalizeH="0" baseline="0" noProof="0" dirty="0">
                <a:latin typeface="+mn-ea"/>
                <a:ea typeface="+mn-ea"/>
                <a:cs typeface="+mn-cs"/>
              </a:rPr>
              <a:t>打开</a:t>
            </a:r>
            <a:r>
              <a:rPr kumimoji="0" lang="en-US" altLang="zh-CN" sz="2400" kern="1200" cap="none" spc="0" normalizeH="0" baseline="0" noProof="0" dirty="0">
                <a:latin typeface="+mn-ea"/>
                <a:ea typeface="+mn-ea"/>
                <a:cs typeface="+mn-cs"/>
              </a:rPr>
              <a:t>.txt</a:t>
            </a:r>
            <a:r>
              <a:rPr kumimoji="0" lang="zh-CN" altLang="en-US" sz="2400" kern="1200" cap="none" spc="0" normalizeH="0" baseline="0" noProof="0" dirty="0">
                <a:latin typeface="+mn-ea"/>
                <a:ea typeface="+mn-ea"/>
                <a:cs typeface="+mn-cs"/>
              </a:rPr>
              <a:t>文档并作图</a:t>
            </a:r>
          </a:p>
        </p:txBody>
      </p:sp>
      <p:sp>
        <p:nvSpPr>
          <p:cNvPr id="8" name="矩形 7"/>
          <p:cNvSpPr/>
          <p:nvPr/>
        </p:nvSpPr>
        <p:spPr>
          <a:xfrm>
            <a:off x="890329" y="5340480"/>
            <a:ext cx="10386480" cy="1928277"/>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anchor="ctr">
            <a:scene3d>
              <a:camera prst="orthographicFront"/>
              <a:lightRig rig="soft" dir="t">
                <a:rot lat="0" lon="0" rev="10800000"/>
              </a:lightRig>
            </a:scene3d>
            <a:sp3d>
              <a:bevelT w="27940" h="12700"/>
              <a:contourClr>
                <a:srgbClr val="DDDDDD"/>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b="1" i="0" u="none" strike="noStrike" kern="1200" cap="none" spc="150" normalizeH="0" baseline="0" noProof="0" dirty="0">
              <a:ln w="11430"/>
              <a:solidFill>
                <a:srgbClr val="F8F8F8"/>
              </a:solidFill>
              <a:effectLst>
                <a:outerShdw blurRad="25400" algn="tl" rotWithShape="0">
                  <a:srgbClr val="000000">
                    <a:alpha val="43000"/>
                  </a:srgbClr>
                </a:outerShdw>
              </a:effectLst>
              <a:uLnTx/>
              <a:uFillTx/>
              <a:latin typeface="+mn-lt"/>
              <a:ea typeface="+mn-ea"/>
              <a:cs typeface="+mn-cs"/>
            </a:endParaRPr>
          </a:p>
        </p:txBody>
      </p:sp>
      <p:sp>
        <p:nvSpPr>
          <p:cNvPr id="9" name="标题 1"/>
          <p:cNvSpPr txBox="1"/>
          <p:nvPr/>
        </p:nvSpPr>
        <p:spPr>
          <a:xfrm>
            <a:off x="625887" y="5622976"/>
            <a:ext cx="10968325" cy="999847"/>
          </a:xfrm>
          <a:prstGeom prst="rect">
            <a:avLst/>
          </a:prstGeom>
          <a:no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90000"/>
              </a:lnSpc>
              <a:spcBef>
                <a:spcPct val="0"/>
              </a:spcBef>
              <a:buNone/>
            </a:pPr>
            <a:r>
              <a:rPr lang="zh-CN" altLang="en-US" b="1" dirty="0"/>
              <a:t>出版年：了解课题的发展趋势</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5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3034045518"/>
              </p:ext>
            </p:extLst>
          </p:nvPr>
        </p:nvGraphicFramePr>
        <p:xfrm>
          <a:off x="190476" y="214337"/>
          <a:ext cx="9047593" cy="4286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组合 2"/>
          <p:cNvGrpSpPr/>
          <p:nvPr/>
        </p:nvGrpSpPr>
        <p:grpSpPr>
          <a:xfrm>
            <a:off x="8666640" y="5854960"/>
            <a:ext cx="3428578" cy="931651"/>
            <a:chOff x="6500826" y="5854935"/>
            <a:chExt cx="2571768" cy="931651"/>
          </a:xfrm>
        </p:grpSpPr>
        <p:pic>
          <p:nvPicPr>
            <p:cNvPr id="4" name="Picture 2" descr="C:\Users\SCU-lnqn\Desktop\四川大学图书馆logo.jpg"/>
            <p:cNvPicPr>
              <a:picLocks noChangeAspect="1" noChangeArrowheads="1"/>
            </p:cNvPicPr>
            <p:nvPr/>
          </p:nvPicPr>
          <p:blipFill>
            <a:blip r:embed="rId7" cstate="print"/>
            <a:srcRect r="74000"/>
            <a:stretch>
              <a:fillRect/>
            </a:stretch>
          </p:blipFill>
          <p:spPr bwMode="auto">
            <a:xfrm>
              <a:off x="8143900" y="5854935"/>
              <a:ext cx="928694" cy="890261"/>
            </a:xfrm>
            <a:prstGeom prst="rect">
              <a:avLst/>
            </a:prstGeom>
            <a:noFill/>
          </p:spPr>
        </p:pic>
        <p:pic>
          <p:nvPicPr>
            <p:cNvPr id="5" name="Picture 2" descr="C:\Users\SCU-lnqn\Desktop\四川大学图书馆logo.jpg"/>
            <p:cNvPicPr>
              <a:picLocks noChangeAspect="1" noChangeArrowheads="1"/>
            </p:cNvPicPr>
            <p:nvPr/>
          </p:nvPicPr>
          <p:blipFill>
            <a:blip r:embed="rId7" cstate="print"/>
            <a:srcRect l="28000"/>
            <a:stretch>
              <a:fillRect/>
            </a:stretch>
          </p:blipFill>
          <p:spPr bwMode="auto">
            <a:xfrm>
              <a:off x="6500826" y="6242538"/>
              <a:ext cx="1571636" cy="544048"/>
            </a:xfrm>
            <a:prstGeom prst="rect">
              <a:avLst/>
            </a:prstGeom>
            <a:noFill/>
          </p:spPr>
        </p:pic>
      </p:grpSp>
      <p:sp>
        <p:nvSpPr>
          <p:cNvPr id="7" name="TextBox 6"/>
          <p:cNvSpPr txBox="1"/>
          <p:nvPr/>
        </p:nvSpPr>
        <p:spPr>
          <a:xfrm>
            <a:off x="1270670" y="260648"/>
            <a:ext cx="5238105" cy="523220"/>
          </a:xfrm>
          <a:prstGeom prst="rect">
            <a:avLst/>
          </a:prstGeom>
          <a:noFill/>
        </p:spPr>
        <p:txBody>
          <a:bodyPr wrap="square" rtlCol="0">
            <a:spAutoFit/>
          </a:bodyPr>
          <a:lstStyle/>
          <a:p>
            <a:r>
              <a:rPr lang="en-US" altLang="zh-CN" sz="2800" b="1" dirty="0" smtClean="0">
                <a:solidFill>
                  <a:srgbClr val="C00000"/>
                </a:solidFill>
              </a:rPr>
              <a:t>SCIE</a:t>
            </a:r>
            <a:r>
              <a:rPr lang="zh-CN" altLang="en-US" sz="2800" b="1" dirty="0" smtClean="0">
                <a:solidFill>
                  <a:srgbClr val="C00000"/>
                </a:solidFill>
              </a:rPr>
              <a:t>的重要性</a:t>
            </a:r>
            <a:endParaRPr lang="zh-CN" altLang="en-US" sz="2800" b="1" dirty="0">
              <a:solidFill>
                <a:srgbClr val="C00000"/>
              </a:solidFill>
            </a:endParaRPr>
          </a:p>
        </p:txBody>
      </p:sp>
      <p:sp>
        <p:nvSpPr>
          <p:cNvPr id="8" name="Rectangle 3"/>
          <p:cNvSpPr>
            <a:spLocks noChangeArrowheads="1"/>
          </p:cNvSpPr>
          <p:nvPr/>
        </p:nvSpPr>
        <p:spPr bwMode="auto">
          <a:xfrm>
            <a:off x="719340" y="1700808"/>
            <a:ext cx="10372867" cy="3200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p>
            <a:pPr marL="457200" indent="-457200">
              <a:lnSpc>
                <a:spcPct val="120000"/>
              </a:lnSpc>
              <a:spcBef>
                <a:spcPts val="600"/>
              </a:spcBef>
              <a:buClr>
                <a:srgbClr val="0070C0"/>
              </a:buClr>
              <a:buSzPct val="110000"/>
              <a:buFont typeface="Wingdings" panose="05000000000000000000" pitchFamily="2" charset="2"/>
              <a:buChar char="p"/>
            </a:pPr>
            <a:r>
              <a:rPr kumimoji="1" lang="zh-CN" altLang="en-US" sz="2000" b="1" dirty="0" smtClean="0">
                <a:solidFill>
                  <a:srgbClr val="FF0000"/>
                </a:solidFill>
                <a:latin typeface="Times New Roman" panose="02020603050405020304" pitchFamily="18" charset="0"/>
                <a:ea typeface="黑体" panose="02010609060101010101" pitchFamily="2" charset="-122"/>
              </a:rPr>
              <a:t>严格</a:t>
            </a:r>
            <a:r>
              <a:rPr kumimoji="1" lang="zh-CN" altLang="en-US" sz="2000" b="1" dirty="0">
                <a:solidFill>
                  <a:srgbClr val="FF0000"/>
                </a:solidFill>
                <a:latin typeface="Times New Roman" panose="02020603050405020304" pitchFamily="18" charset="0"/>
                <a:ea typeface="黑体" panose="02010609060101010101" pitchFamily="2" charset="-122"/>
              </a:rPr>
              <a:t>的选刊标准和评估程序挑选刊源</a:t>
            </a:r>
            <a:r>
              <a:rPr kumimoji="1" lang="zh-CN" altLang="en-US" sz="2000" dirty="0">
                <a:latin typeface="Times New Roman" panose="02020603050405020304" pitchFamily="18" charset="0"/>
                <a:ea typeface="宋体" panose="02010600030101010101" pitchFamily="2" charset="-122"/>
              </a:rPr>
              <a:t>。目前，它已成为国内外学术界制定学科发展规划和进行学术排名的重要依据。</a:t>
            </a:r>
            <a:endParaRPr kumimoji="1" lang="en-US" altLang="zh-CN" sz="2000" dirty="0">
              <a:latin typeface="Times New Roman" panose="02020603050405020304" pitchFamily="18" charset="0"/>
              <a:ea typeface="宋体" panose="02010600030101010101" pitchFamily="2" charset="-122"/>
            </a:endParaRPr>
          </a:p>
          <a:p>
            <a:pPr marL="457200" indent="-457200">
              <a:lnSpc>
                <a:spcPct val="120000"/>
              </a:lnSpc>
              <a:spcBef>
                <a:spcPts val="600"/>
              </a:spcBef>
              <a:buClr>
                <a:srgbClr val="0070C0"/>
              </a:buClr>
              <a:buSzPct val="110000"/>
              <a:buFont typeface="Wingdings" panose="05000000000000000000" pitchFamily="2" charset="2"/>
              <a:buChar char="p"/>
            </a:pPr>
            <a:r>
              <a:rPr kumimoji="1" lang="en-US" altLang="zh-CN" sz="2000" dirty="0" smtClean="0">
                <a:latin typeface="Times New Roman" panose="02020603050405020304" pitchFamily="18" charset="0"/>
                <a:ea typeface="宋体" panose="02010600030101010101" pitchFamily="2" charset="-122"/>
              </a:rPr>
              <a:t>SCIE</a:t>
            </a:r>
            <a:r>
              <a:rPr kumimoji="1" lang="zh-CN" altLang="en-US" sz="2000" dirty="0" smtClean="0">
                <a:latin typeface="Times New Roman" panose="02020603050405020304" pitchFamily="18" charset="0"/>
                <a:ea typeface="宋体" panose="02010600030101010101" pitchFamily="2" charset="-122"/>
              </a:rPr>
              <a:t>不仅</a:t>
            </a:r>
            <a:r>
              <a:rPr kumimoji="1" lang="zh-CN" altLang="en-US" sz="2000" dirty="0">
                <a:latin typeface="Times New Roman" panose="02020603050405020304" pitchFamily="18" charset="0"/>
                <a:ea typeface="宋体" panose="02010600030101010101" pitchFamily="2" charset="-122"/>
              </a:rPr>
              <a:t>作为一部文献检索工具使用，而且成为</a:t>
            </a:r>
            <a:r>
              <a:rPr kumimoji="1" lang="zh-CN" altLang="en-US" sz="2000" b="1" dirty="0" smtClean="0">
                <a:solidFill>
                  <a:srgbClr val="FF0000"/>
                </a:solidFill>
                <a:latin typeface="Times New Roman" panose="02020603050405020304" pitchFamily="18" charset="0"/>
                <a:ea typeface="黑体" panose="02010609060101010101" pitchFamily="2" charset="-122"/>
              </a:rPr>
              <a:t>科研</a:t>
            </a:r>
            <a:r>
              <a:rPr kumimoji="1" lang="zh-CN" altLang="en-US" sz="2000" b="1" dirty="0">
                <a:solidFill>
                  <a:srgbClr val="FF0000"/>
                </a:solidFill>
                <a:latin typeface="Times New Roman" panose="02020603050405020304" pitchFamily="18" charset="0"/>
                <a:ea typeface="黑体" panose="02010609060101010101" pitchFamily="2" charset="-122"/>
              </a:rPr>
              <a:t>评价的一种依据。</a:t>
            </a:r>
            <a:r>
              <a:rPr kumimoji="1" lang="zh-CN" altLang="en-US" sz="2000" dirty="0">
                <a:latin typeface="Times New Roman" panose="02020603050405020304" pitchFamily="18" charset="0"/>
                <a:ea typeface="宋体" panose="02010600030101010101" pitchFamily="2" charset="-122"/>
              </a:rPr>
              <a:t>科研机构被</a:t>
            </a:r>
            <a:r>
              <a:rPr kumimoji="1" lang="en-US" altLang="zh-CN" sz="2000" dirty="0" smtClean="0">
                <a:latin typeface="Times New Roman" panose="02020603050405020304" pitchFamily="18" charset="0"/>
                <a:ea typeface="宋体" panose="02010600030101010101" pitchFamily="2" charset="-122"/>
              </a:rPr>
              <a:t>SCIE</a:t>
            </a:r>
            <a:r>
              <a:rPr kumimoji="1" lang="zh-CN" altLang="en-US" sz="2000" dirty="0" smtClean="0">
                <a:latin typeface="Times New Roman" panose="02020603050405020304" pitchFamily="18" charset="0"/>
                <a:ea typeface="宋体" panose="02010600030101010101" pitchFamily="2" charset="-122"/>
              </a:rPr>
              <a:t>收录</a:t>
            </a:r>
            <a:r>
              <a:rPr kumimoji="1" lang="zh-CN" altLang="en-US" sz="2000" dirty="0">
                <a:latin typeface="Times New Roman" panose="02020603050405020304" pitchFamily="18" charset="0"/>
                <a:ea typeface="宋体" panose="02010600030101010101" pitchFamily="2" charset="-122"/>
              </a:rPr>
              <a:t>的论文总量，反映整个机构的科研、尤其是基础研究的水平；个人的论文被</a:t>
            </a:r>
            <a:r>
              <a:rPr kumimoji="1" lang="en-US" altLang="zh-CN" sz="2000" dirty="0" smtClean="0">
                <a:latin typeface="Times New Roman" panose="02020603050405020304" pitchFamily="18" charset="0"/>
                <a:ea typeface="宋体" panose="02010600030101010101" pitchFamily="2" charset="-122"/>
              </a:rPr>
              <a:t>SCIE</a:t>
            </a:r>
            <a:r>
              <a:rPr kumimoji="1" lang="zh-CN" altLang="en-US" sz="2000" dirty="0" smtClean="0">
                <a:latin typeface="Times New Roman" panose="02020603050405020304" pitchFamily="18" charset="0"/>
                <a:ea typeface="宋体" panose="02010600030101010101" pitchFamily="2" charset="-122"/>
              </a:rPr>
              <a:t>收录</a:t>
            </a:r>
            <a:r>
              <a:rPr kumimoji="1" lang="zh-CN" altLang="en-US" sz="2000" dirty="0">
                <a:latin typeface="Times New Roman" panose="02020603050405020304" pitchFamily="18" charset="0"/>
                <a:ea typeface="宋体" panose="02010600030101010101" pitchFamily="2" charset="-122"/>
              </a:rPr>
              <a:t>的数量及被引用次数，反映他的</a:t>
            </a:r>
            <a:r>
              <a:rPr kumimoji="1" lang="zh-CN" altLang="en-US" sz="2000" b="1" dirty="0">
                <a:solidFill>
                  <a:srgbClr val="FF0000"/>
                </a:solidFill>
                <a:latin typeface="Times New Roman" panose="02020603050405020304" pitchFamily="18" charset="0"/>
                <a:ea typeface="宋体" panose="02010600030101010101" pitchFamily="2" charset="-122"/>
              </a:rPr>
              <a:t>研究能力与学术水平</a:t>
            </a:r>
            <a:r>
              <a:rPr kumimoji="1" lang="zh-CN" altLang="en-US" sz="2000" dirty="0" smtClean="0">
                <a:latin typeface="Times New Roman" panose="02020603050405020304" pitchFamily="18" charset="0"/>
                <a:ea typeface="宋体" panose="02010600030101010101" pitchFamily="2" charset="-122"/>
              </a:rPr>
              <a:t>。</a:t>
            </a:r>
            <a:endParaRPr kumimoji="1" lang="en-US" altLang="zh-CN" sz="2000" dirty="0" smtClean="0">
              <a:latin typeface="Times New Roman" panose="02020603050405020304" pitchFamily="18" charset="0"/>
              <a:ea typeface="宋体" panose="02010600030101010101" pitchFamily="2" charset="-122"/>
            </a:endParaRPr>
          </a:p>
          <a:p>
            <a:pPr marL="457200" indent="-457200">
              <a:lnSpc>
                <a:spcPct val="120000"/>
              </a:lnSpc>
              <a:spcBef>
                <a:spcPts val="600"/>
              </a:spcBef>
              <a:buClr>
                <a:srgbClr val="0070C0"/>
              </a:buClr>
              <a:buSzPct val="110000"/>
              <a:buFont typeface="Wingdings" panose="05000000000000000000" pitchFamily="2" charset="2"/>
              <a:buChar char="p"/>
            </a:pPr>
            <a:r>
              <a:rPr kumimoji="1" lang="zh-CN" altLang="en-US" sz="2000" dirty="0" smtClean="0">
                <a:solidFill>
                  <a:schemeClr val="tx1"/>
                </a:solidFill>
                <a:latin typeface="Times New Roman" panose="02020603050405020304" pitchFamily="18" charset="0"/>
                <a:ea typeface="楷体_GB2312" panose="02010609030101010101" pitchFamily="49" charset="-122"/>
              </a:rPr>
              <a:t>三大检索系统中，</a:t>
            </a:r>
            <a:r>
              <a:rPr kumimoji="1" lang="en-US" altLang="zh-CN" sz="2000" b="1" dirty="0" smtClean="0">
                <a:solidFill>
                  <a:srgbClr val="FF0000"/>
                </a:solidFill>
                <a:latin typeface="Times New Roman" panose="02020603050405020304" pitchFamily="18" charset="0"/>
                <a:ea typeface="黑体" panose="02010609060101010101" pitchFamily="2" charset="-122"/>
              </a:rPr>
              <a:t>SCIE</a:t>
            </a:r>
            <a:r>
              <a:rPr kumimoji="1" lang="zh-CN" altLang="en-US" sz="2000" b="1" dirty="0" smtClean="0">
                <a:solidFill>
                  <a:srgbClr val="FF0000"/>
                </a:solidFill>
                <a:latin typeface="Times New Roman" panose="02020603050405020304" pitchFamily="18" charset="0"/>
                <a:ea typeface="黑体" panose="02010609060101010101" pitchFamily="2" charset="-122"/>
              </a:rPr>
              <a:t>最</a:t>
            </a:r>
            <a:r>
              <a:rPr kumimoji="1" lang="zh-CN" altLang="en-US" sz="2000" b="1" dirty="0">
                <a:solidFill>
                  <a:srgbClr val="FF0000"/>
                </a:solidFill>
                <a:latin typeface="Times New Roman" panose="02020603050405020304" pitchFamily="18" charset="0"/>
                <a:ea typeface="黑体" panose="02010609060101010101" pitchFamily="2" charset="-122"/>
              </a:rPr>
              <a:t>能反映基础学科研究水平和论文质量</a:t>
            </a:r>
            <a:r>
              <a:rPr kumimoji="1" lang="zh-CN" altLang="en-US" sz="2000" b="1" dirty="0" smtClean="0">
                <a:solidFill>
                  <a:schemeClr val="tx1"/>
                </a:solidFill>
                <a:latin typeface="Times New Roman" panose="02020603050405020304" pitchFamily="18" charset="0"/>
                <a:ea typeface="楷体_GB2312" panose="02010609030101010101" pitchFamily="49" charset="-122"/>
              </a:rPr>
              <a:t>，</a:t>
            </a:r>
            <a:r>
              <a:rPr kumimoji="1" lang="zh-CN" altLang="en-US" sz="2000" dirty="0" smtClean="0">
                <a:solidFill>
                  <a:schemeClr val="tx1"/>
                </a:solidFill>
                <a:latin typeface="Times New Roman" panose="02020603050405020304" pitchFamily="18" charset="0"/>
                <a:ea typeface="楷体_GB2312" panose="02010609030101010101" pitchFamily="49" charset="-122"/>
              </a:rPr>
              <a:t>该</a:t>
            </a:r>
            <a:r>
              <a:rPr kumimoji="1" lang="zh-CN" altLang="en-US" sz="2000" dirty="0">
                <a:latin typeface="Times New Roman" panose="02020603050405020304" pitchFamily="18" charset="0"/>
                <a:ea typeface="宋体" panose="02010600030101010101" pitchFamily="2" charset="-122"/>
              </a:rPr>
              <a:t>检索系统收录的科技期刊比较全面，可以说它是集中各个学科高质优秀论文的精萃，该检索系统历来成为世界科技界密切注视的中心和焦点。</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F:\魏丽敏\上课\素材\QQ截图20140314153856.jpg"/>
          <p:cNvPicPr>
            <a:picLocks noChangeAspect="1"/>
          </p:cNvPicPr>
          <p:nvPr/>
        </p:nvPicPr>
        <p:blipFill>
          <a:blip r:embed="rId2"/>
          <a:stretch>
            <a:fillRect/>
          </a:stretch>
        </p:blipFill>
        <p:spPr>
          <a:xfrm>
            <a:off x="48272" y="25416"/>
            <a:ext cx="11996605" cy="7243338"/>
          </a:xfrm>
          <a:prstGeom prst="rect">
            <a:avLst/>
          </a:prstGeom>
          <a:noFill/>
          <a:ln w="9525">
            <a:noFill/>
          </a:ln>
        </p:spPr>
      </p:pic>
      <p:sp>
        <p:nvSpPr>
          <p:cNvPr id="6" name="矩形 5"/>
          <p:cNvSpPr/>
          <p:nvPr/>
        </p:nvSpPr>
        <p:spPr>
          <a:xfrm>
            <a:off x="625887" y="5340480"/>
            <a:ext cx="10650953" cy="1928277"/>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anchor="ctr">
            <a:scene3d>
              <a:camera prst="orthographicFront"/>
              <a:lightRig rig="soft" dir="t">
                <a:rot lat="0" lon="0" rev="10800000"/>
              </a:lightRig>
            </a:scene3d>
            <a:sp3d>
              <a:bevelT w="27940" h="12700"/>
              <a:contourClr>
                <a:srgbClr val="DDDDDD"/>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b="1" i="0" u="none" strike="noStrike" kern="1200" cap="none" spc="150" normalizeH="0" baseline="0" noProof="0" dirty="0">
              <a:ln w="11430"/>
              <a:solidFill>
                <a:srgbClr val="F8F8F8"/>
              </a:solidFill>
              <a:effectLst>
                <a:outerShdw blurRad="25400" algn="tl" rotWithShape="0">
                  <a:srgbClr val="000000">
                    <a:alpha val="43000"/>
                  </a:srgbClr>
                </a:outerShdw>
              </a:effectLst>
              <a:uLnTx/>
              <a:uFillTx/>
              <a:latin typeface="+mn-lt"/>
              <a:ea typeface="+mn-ea"/>
              <a:cs typeface="+mn-cs"/>
            </a:endParaRPr>
          </a:p>
        </p:txBody>
      </p:sp>
      <p:sp>
        <p:nvSpPr>
          <p:cNvPr id="7" name="标题 1"/>
          <p:cNvSpPr txBox="1"/>
          <p:nvPr/>
        </p:nvSpPr>
        <p:spPr>
          <a:xfrm>
            <a:off x="625887" y="5622976"/>
            <a:ext cx="10968325" cy="999847"/>
          </a:xfrm>
          <a:prstGeom prst="rect">
            <a:avLst/>
          </a:prstGeom>
        </p:spPr>
        <p:txBody>
          <a:bodyPr anchor="ctr">
            <a:normAutofit fontScale="95000"/>
          </a:bodyPr>
          <a:lstStyle>
            <a:lvl1pPr algn="l" defTabSz="914400" rtl="0" eaLnBrk="1" latinLnBrk="0" hangingPunct="1">
              <a:spcBef>
                <a:spcPct val="0"/>
              </a:spcBef>
              <a:buNone/>
              <a:defRPr sz="4400" b="1" kern="1200">
                <a:solidFill>
                  <a:schemeClr val="tx1"/>
                </a:solidFill>
                <a:latin typeface="+mj-lt"/>
                <a:ea typeface="+mj-ea"/>
                <a:cs typeface="+mj-cs"/>
              </a:defRPr>
            </a:lvl1pPr>
          </a:lstStyle>
          <a:p>
            <a:pPr marL="0" marR="0" lvl="0" indent="0" algn="l" defTabSz="914400" rtl="0" eaLnBrk="1" fontAlgn="base" latinLnBrk="0" hangingPunct="1">
              <a:lnSpc>
                <a:spcPct val="90000"/>
              </a:lnSpc>
              <a:spcBef>
                <a:spcPct val="0"/>
              </a:spcBef>
              <a:spcAft>
                <a:spcPct val="0"/>
              </a:spcAft>
              <a:buClrTx/>
              <a:buSzTx/>
              <a:buFontTx/>
              <a:buNone/>
              <a:defRPr/>
            </a:pPr>
            <a:r>
              <a:rPr kumimoji="0" lang="zh-CN" altLang="en-US" b="1" i="0" u="none" strike="noStrike" kern="1200" cap="none" spc="0" normalizeH="0" baseline="0" noProof="0" dirty="0" smtClean="0">
                <a:ln>
                  <a:noFill/>
                </a:ln>
                <a:solidFill>
                  <a:schemeClr val="tx1"/>
                </a:solidFill>
                <a:effectLst/>
                <a:uLnTx/>
                <a:uFillTx/>
                <a:latin typeface="+mj-lt"/>
                <a:ea typeface="+mj-ea"/>
                <a:cs typeface="+mj-cs"/>
              </a:rPr>
              <a:t>中国在石墨烯领域的引领机构，基金资助情况</a:t>
            </a:r>
            <a:endParaRPr kumimoji="0" lang="zh-CN" altLang="en-US" b="1"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F:\魏丽敏\上课\素材\QQ截图20140314180243.jpg"/>
          <p:cNvPicPr>
            <a:picLocks noChangeAspect="1"/>
          </p:cNvPicPr>
          <p:nvPr/>
        </p:nvPicPr>
        <p:blipFill>
          <a:blip r:embed="rId2"/>
          <a:stretch>
            <a:fillRect/>
          </a:stretch>
        </p:blipFill>
        <p:spPr>
          <a:xfrm>
            <a:off x="1391776" y="-44438"/>
            <a:ext cx="9353966" cy="6856096"/>
          </a:xfrm>
          <a:prstGeom prst="rect">
            <a:avLst/>
          </a:prstGeom>
          <a:noFill/>
          <a:ln w="9525">
            <a:noFill/>
          </a:ln>
        </p:spPr>
      </p:pic>
      <p:sp>
        <p:nvSpPr>
          <p:cNvPr id="5" name="矩形 4"/>
          <p:cNvSpPr/>
          <p:nvPr/>
        </p:nvSpPr>
        <p:spPr>
          <a:xfrm>
            <a:off x="1391779" y="868124"/>
            <a:ext cx="9353968" cy="36661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7" name="灯片编号占位符 1"/>
          <p:cNvSpPr txBox="1">
            <a:spLocks noGrp="1"/>
          </p:cNvSpPr>
          <p:nvPr/>
        </p:nvSpPr>
        <p:spPr>
          <a:xfrm>
            <a:off x="4165595" y="6265735"/>
            <a:ext cx="3859226" cy="363437"/>
          </a:xfrm>
          <a:prstGeom prst="rect">
            <a:avLst/>
          </a:prstGeom>
          <a:no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0"/>
              </a:spcBef>
              <a:buFont typeface="Arial" panose="020B0604020202020204" pitchFamily="34" charset="0"/>
              <a:buNone/>
            </a:pPr>
            <a:fld id="{9A0DB2DC-4C9A-4742-B13C-FB6460FD3503}" type="slidenum">
              <a:rPr lang="en-US" altLang="en-US" sz="1200" dirty="0">
                <a:solidFill>
                  <a:srgbClr val="898989"/>
                </a:solidFill>
                <a:latin typeface="Arial" panose="020B0604020202020204" pitchFamily="34" charset="0"/>
                <a:ea typeface="宋体" panose="02010600030101010101" pitchFamily="2" charset="-122"/>
              </a:rPr>
              <a:pPr marL="0" indent="0" algn="ctr" eaLnBrk="1" hangingPunct="1">
                <a:spcBef>
                  <a:spcPct val="0"/>
                </a:spcBef>
                <a:buFont typeface="Arial" panose="020B0604020202020204" pitchFamily="34" charset="0"/>
                <a:buNone/>
              </a:pPr>
              <a:t>71</a:t>
            </a:fld>
            <a:endParaRPr lang="en-US" altLang="en-US" sz="1200" dirty="0">
              <a:solidFill>
                <a:srgbClr val="898989"/>
              </a:solidFill>
              <a:latin typeface="Arial" panose="020B0604020202020204" pitchFamily="34" charset="0"/>
              <a:ea typeface="宋体" panose="02010600030101010101" pitchFamily="2" charset="-122"/>
            </a:endParaRPr>
          </a:p>
        </p:txBody>
      </p:sp>
      <p:sp>
        <p:nvSpPr>
          <p:cNvPr id="9" name="灯片编号占位符 1"/>
          <p:cNvSpPr txBox="1">
            <a:spLocks noGrp="1"/>
          </p:cNvSpPr>
          <p:nvPr/>
        </p:nvSpPr>
        <p:spPr>
          <a:xfrm>
            <a:off x="4165595" y="6265735"/>
            <a:ext cx="3859226" cy="363437"/>
          </a:xfrm>
          <a:prstGeom prst="rect">
            <a:avLst/>
          </a:prstGeom>
          <a:no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0"/>
              </a:spcBef>
              <a:buFont typeface="Arial" panose="020B0604020202020204" pitchFamily="34" charset="0"/>
              <a:buNone/>
            </a:pPr>
            <a:fld id="{9A0DB2DC-4C9A-4742-B13C-FB6460FD3503}" type="slidenum">
              <a:rPr lang="en-US" altLang="en-US" sz="1200" dirty="0">
                <a:solidFill>
                  <a:srgbClr val="898989"/>
                </a:solidFill>
                <a:latin typeface="Arial" panose="020B0604020202020204" pitchFamily="34" charset="0"/>
                <a:ea typeface="宋体" panose="02010600030101010101" pitchFamily="2" charset="-122"/>
              </a:rPr>
              <a:pPr marL="0" indent="0" algn="ctr" eaLnBrk="1" hangingPunct="1">
                <a:spcBef>
                  <a:spcPct val="0"/>
                </a:spcBef>
                <a:buFont typeface="Arial" panose="020B0604020202020204" pitchFamily="34" charset="0"/>
                <a:buNone/>
              </a:pPr>
              <a:t>71</a:t>
            </a:fld>
            <a:endParaRPr lang="en-US" altLang="en-US" sz="1200" dirty="0">
              <a:solidFill>
                <a:srgbClr val="898989"/>
              </a:solidFill>
              <a:latin typeface="Arial" panose="020B0604020202020204" pitchFamily="34" charset="0"/>
              <a:ea typeface="宋体" panose="02010600030101010101" pitchFamily="2" charset="-122"/>
            </a:endParaRPr>
          </a:p>
        </p:txBody>
      </p:sp>
      <p:sp>
        <p:nvSpPr>
          <p:cNvPr id="10" name="矩形 9"/>
          <p:cNvSpPr/>
          <p:nvPr/>
        </p:nvSpPr>
        <p:spPr>
          <a:xfrm>
            <a:off x="335991" y="5165880"/>
            <a:ext cx="11518434" cy="1928277"/>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anchor="ctr">
            <a:scene3d>
              <a:camera prst="orthographicFront"/>
              <a:lightRig rig="soft" dir="t">
                <a:rot lat="0" lon="0" rev="10800000"/>
              </a:lightRig>
            </a:scene3d>
            <a:sp3d>
              <a:bevelT w="27940" h="12700"/>
              <a:contourClr>
                <a:srgbClr val="DDDDDD"/>
              </a:contourClr>
            </a:sp3d>
          </a:bodyPr>
          <a:lstStyle/>
          <a:p>
            <a:pPr algn="ctr" fontAlgn="base">
              <a:spcBef>
                <a:spcPct val="0"/>
              </a:spcBef>
              <a:spcAft>
                <a:spcPct val="0"/>
              </a:spcAft>
              <a:defRPr/>
            </a:pPr>
            <a:endParaRPr lang="zh-CN" altLang="en-US" b="1" spc="150" dirty="0">
              <a:ln w="11430"/>
              <a:solidFill>
                <a:srgbClr val="F8F8F8"/>
              </a:solidFill>
              <a:effectLst>
                <a:outerShdw blurRad="25400" algn="tl" rotWithShape="0">
                  <a:srgbClr val="000000">
                    <a:alpha val="43000"/>
                  </a:srgbClr>
                </a:outerShdw>
              </a:effectLst>
            </a:endParaRPr>
          </a:p>
        </p:txBody>
      </p:sp>
      <p:sp>
        <p:nvSpPr>
          <p:cNvPr id="11" name="标题 1"/>
          <p:cNvSpPr txBox="1"/>
          <p:nvPr/>
        </p:nvSpPr>
        <p:spPr>
          <a:xfrm>
            <a:off x="335991" y="5627737"/>
            <a:ext cx="11518434" cy="1001435"/>
          </a:xfrm>
          <a:prstGeom prst="rect">
            <a:avLst/>
          </a:prstGeom>
          <a:no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lnSpc>
                <a:spcPts val="2000"/>
              </a:lnSpc>
              <a:spcBef>
                <a:spcPts val="1000"/>
              </a:spcBef>
              <a:buFont typeface="Arial" panose="020B0604020202020204" pitchFamily="34" charset="0"/>
              <a:buNone/>
            </a:pPr>
            <a:r>
              <a:rPr lang="zh-CN" altLang="en-US" sz="2800" b="1" dirty="0">
                <a:solidFill>
                  <a:prstClr val="black"/>
                </a:solidFill>
              </a:rPr>
              <a:t>投稿期刊：找到石墨烯领域发文最多的期刊</a:t>
            </a:r>
            <a:endParaRPr lang="en-US" altLang="zh-CN" sz="2800" b="1" dirty="0">
              <a:solidFill>
                <a:prstClr val="black"/>
              </a:solidFill>
            </a:endParaRPr>
          </a:p>
        </p:txBody>
      </p:sp>
    </p:spTree>
    <p:extLst>
      <p:ext uri="{BB962C8B-B14F-4D97-AF65-F5344CB8AC3E}">
        <p14:creationId xmlns:p14="http://schemas.microsoft.com/office/powerpoint/2010/main" val="325572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5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2000"/>
                                        <p:tgtEl>
                                          <p:spTgt spid="7"/>
                                        </p:tgtEl>
                                      </p:cBhvr>
                                    </p:animEffect>
                                    <p:set>
                                      <p:cBhvr>
                                        <p:cTn id="22" dur="1" fill="hold">
                                          <p:stCondLst>
                                            <p:cond delay="1999"/>
                                          </p:stCondLst>
                                        </p:cTn>
                                        <p:tgtEl>
                                          <p:spTgt spid="7"/>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2000"/>
                                        <p:tgtEl>
                                          <p:spTgt spid="9"/>
                                        </p:tgtEl>
                                      </p:cBhvr>
                                    </p:animEffect>
                                    <p:set>
                                      <p:cBhvr>
                                        <p:cTn id="25" dur="1" fill="hold">
                                          <p:stCondLst>
                                            <p:cond delay="1999"/>
                                          </p:stCondLst>
                                        </p:cTn>
                                        <p:tgtEl>
                                          <p:spTgt spid="9"/>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2000"/>
                                        <p:tgtEl>
                                          <p:spTgt spid="10"/>
                                        </p:tgtEl>
                                      </p:cBhvr>
                                    </p:animEffect>
                                    <p:set>
                                      <p:cBhvr>
                                        <p:cTn id="28" dur="1" fill="hold">
                                          <p:stCondLst>
                                            <p:cond delay="1999"/>
                                          </p:stCondLst>
                                        </p:cTn>
                                        <p:tgtEl>
                                          <p:spTgt spid="10"/>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2000"/>
                                        <p:tgtEl>
                                          <p:spTgt spid="11"/>
                                        </p:tgtEl>
                                      </p:cBhvr>
                                    </p:animEffect>
                                    <p:set>
                                      <p:cBhvr>
                                        <p:cTn id="31" dur="1" fill="hold">
                                          <p:stCondLst>
                                            <p:cond delay="19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p:bldP spid="9" grpId="0"/>
      <p:bldP spid="10" grpId="0" bldLvl="0" animBg="1"/>
      <p:bldP spid="10" grpId="1" bldLvl="0" animBg="1"/>
      <p:bldP spid="11" grpId="0"/>
      <p:bldP spid="11" grpId="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F:\魏丽敏\上课\素材\QQ截图20140314180243.jpg"/>
          <p:cNvPicPr>
            <a:picLocks noChangeAspect="1"/>
          </p:cNvPicPr>
          <p:nvPr/>
        </p:nvPicPr>
        <p:blipFill>
          <a:blip r:embed="rId2"/>
          <a:stretch>
            <a:fillRect/>
          </a:stretch>
        </p:blipFill>
        <p:spPr>
          <a:xfrm>
            <a:off x="1391776" y="-44438"/>
            <a:ext cx="9353966" cy="6856096"/>
          </a:xfrm>
          <a:prstGeom prst="rect">
            <a:avLst/>
          </a:prstGeom>
          <a:noFill/>
          <a:ln w="9525">
            <a:noFill/>
          </a:ln>
        </p:spPr>
      </p:pic>
      <p:sp>
        <p:nvSpPr>
          <p:cNvPr id="7" name="矩形 6"/>
          <p:cNvSpPr/>
          <p:nvPr/>
        </p:nvSpPr>
        <p:spPr>
          <a:xfrm>
            <a:off x="1391779" y="868124"/>
            <a:ext cx="9353968" cy="36661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pic>
        <p:nvPicPr>
          <p:cNvPr id="9" name="Picture 5" descr="F:\魏丽敏\上课\素材\QQ截图20131218103420.jpg"/>
          <p:cNvPicPr>
            <a:picLocks noChangeAspect="1"/>
          </p:cNvPicPr>
          <p:nvPr/>
        </p:nvPicPr>
        <p:blipFill>
          <a:blip r:embed="rId3"/>
          <a:stretch>
            <a:fillRect/>
          </a:stretch>
        </p:blipFill>
        <p:spPr>
          <a:xfrm>
            <a:off x="953804" y="182537"/>
            <a:ext cx="437974" cy="412635"/>
          </a:xfrm>
          <a:prstGeom prst="rect">
            <a:avLst/>
          </a:prstGeom>
          <a:noFill/>
          <a:ln w="9525">
            <a:noFill/>
          </a:ln>
        </p:spPr>
      </p:pic>
    </p:spTree>
    <p:extLst>
      <p:ext uri="{BB962C8B-B14F-4D97-AF65-F5344CB8AC3E}">
        <p14:creationId xmlns:p14="http://schemas.microsoft.com/office/powerpoint/2010/main" val="4148824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1198664" y="260648"/>
            <a:ext cx="11613363" cy="907798"/>
          </a:xfrm>
        </p:spPr>
        <p:txBody>
          <a:bodyPr vert="horz" wrap="square" lIns="91414" tIns="45707" rIns="91414" bIns="45707"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smtClean="0">
                <a:ln>
                  <a:noFill/>
                </a:ln>
                <a:solidFill>
                  <a:srgbClr val="C00000"/>
                </a:solidFill>
                <a:effectLst/>
                <a:uLnTx/>
                <a:uFillTx/>
                <a:latin typeface="+mn-ea"/>
                <a:ea typeface="+mn-ea"/>
                <a:cs typeface="+mj-cs"/>
              </a:rPr>
              <a:t>案例二</a:t>
            </a:r>
            <a:r>
              <a:rPr kumimoji="0" lang="en-US" altLang="zh-CN" sz="2800" b="1" i="0" u="none" strike="noStrike" kern="1200" cap="none" spc="0" normalizeH="0" baseline="0" noProof="0" dirty="0" smtClean="0">
                <a:ln>
                  <a:noFill/>
                </a:ln>
                <a:solidFill>
                  <a:srgbClr val="C00000"/>
                </a:solidFill>
                <a:effectLst/>
                <a:uLnTx/>
                <a:uFillTx/>
                <a:latin typeface="+mn-ea"/>
                <a:ea typeface="+mn-ea"/>
                <a:cs typeface="+mj-cs"/>
              </a:rPr>
              <a:t>:</a:t>
            </a:r>
            <a:r>
              <a:rPr kumimoji="0" lang="zh-CN" altLang="en-US" sz="2800" b="1" i="0" u="none" strike="noStrike" kern="1200" cap="none" spc="0" normalizeH="0" baseline="0" noProof="0" dirty="0" smtClean="0">
                <a:ln>
                  <a:noFill/>
                </a:ln>
                <a:solidFill>
                  <a:srgbClr val="C00000"/>
                </a:solidFill>
                <a:effectLst/>
                <a:uLnTx/>
                <a:uFillTx/>
                <a:latin typeface="+mn-ea"/>
                <a:ea typeface="+mn-ea"/>
                <a:cs typeface="+mj-cs"/>
              </a:rPr>
              <a:t>萨缪尔森经典巨著</a:t>
            </a:r>
            <a:r>
              <a:rPr kumimoji="0" lang="en-US" altLang="zh-CN" sz="2800" b="1" i="0" u="none" strike="noStrike" kern="1200" cap="none" spc="0" normalizeH="0" baseline="0" noProof="0" dirty="0" smtClean="0">
                <a:ln>
                  <a:noFill/>
                </a:ln>
                <a:solidFill>
                  <a:srgbClr val="C00000"/>
                </a:solidFill>
                <a:effectLst/>
                <a:uLnTx/>
                <a:uFillTx/>
                <a:latin typeface="+mn-ea"/>
                <a:ea typeface="+mn-ea"/>
                <a:cs typeface="+mj-cs"/>
              </a:rPr>
              <a:t>——</a:t>
            </a:r>
            <a:r>
              <a:rPr kumimoji="0" lang="zh-CN" altLang="en-US" sz="2800" b="1" i="0" u="none" strike="noStrike" kern="1200" cap="none" spc="0" normalizeH="0" baseline="0" noProof="0" dirty="0" smtClean="0">
                <a:ln>
                  <a:noFill/>
                </a:ln>
                <a:solidFill>
                  <a:srgbClr val="C00000"/>
                </a:solidFill>
                <a:effectLst/>
                <a:uLnTx/>
                <a:uFillTx/>
                <a:latin typeface="+mn-ea"/>
                <a:ea typeface="+mn-ea"/>
                <a:cs typeface="+mj-cs"/>
              </a:rPr>
              <a:t>经济学</a:t>
            </a:r>
            <a:r>
              <a:rPr kumimoji="0" lang="en-US" altLang="zh-CN" sz="2800" b="1" i="0" u="none" strike="noStrike" kern="1200" cap="none" spc="0" normalizeH="0" baseline="0" noProof="0" dirty="0" smtClean="0">
                <a:ln>
                  <a:noFill/>
                </a:ln>
                <a:solidFill>
                  <a:srgbClr val="C00000"/>
                </a:solidFill>
                <a:effectLst/>
                <a:uLnTx/>
                <a:uFillTx/>
                <a:latin typeface="+mn-ea"/>
                <a:ea typeface="+mn-ea"/>
                <a:cs typeface="+mj-cs"/>
              </a:rPr>
              <a:t/>
            </a:r>
            <a:br>
              <a:rPr kumimoji="0" lang="en-US" altLang="zh-CN" sz="2800" b="1" i="0" u="none" strike="noStrike" kern="1200" cap="none" spc="0" normalizeH="0" baseline="0" noProof="0" dirty="0" smtClean="0">
                <a:ln>
                  <a:noFill/>
                </a:ln>
                <a:solidFill>
                  <a:srgbClr val="C00000"/>
                </a:solidFill>
                <a:effectLst/>
                <a:uLnTx/>
                <a:uFillTx/>
                <a:latin typeface="+mn-ea"/>
                <a:ea typeface="+mn-ea"/>
                <a:cs typeface="+mj-cs"/>
              </a:rPr>
            </a:br>
            <a:r>
              <a:rPr kumimoji="0" lang="zh-CN" altLang="en-US" sz="2800" b="1" i="0" u="none" strike="noStrike" kern="1200" cap="none" spc="0" normalizeH="0" baseline="0" noProof="0" dirty="0" smtClean="0">
                <a:ln>
                  <a:noFill/>
                </a:ln>
                <a:solidFill>
                  <a:srgbClr val="C00000"/>
                </a:solidFill>
                <a:effectLst/>
                <a:uLnTx/>
                <a:uFillTx/>
                <a:latin typeface="+mn-ea"/>
                <a:ea typeface="+mn-ea"/>
                <a:cs typeface="+mj-cs"/>
              </a:rPr>
              <a:t>如何了解某一理论的发展以获悉新的思路</a:t>
            </a:r>
            <a:r>
              <a:rPr kumimoji="0" lang="zh-CN" altLang="en-US" sz="2800" b="1" i="0" u="none" strike="noStrike" kern="1200" cap="none" spc="0" normalizeH="0" baseline="0" noProof="0" dirty="0" smtClean="0">
                <a:ln>
                  <a:noFill/>
                </a:ln>
                <a:solidFill>
                  <a:schemeClr val="accent6"/>
                </a:solidFill>
                <a:effectLst/>
                <a:uLnTx/>
                <a:uFillTx/>
                <a:latin typeface="+mn-ea"/>
                <a:ea typeface="+mn-ea"/>
                <a:cs typeface="+mj-cs"/>
              </a:rPr>
              <a:t>？</a:t>
            </a:r>
          </a:p>
        </p:txBody>
      </p:sp>
      <p:sp>
        <p:nvSpPr>
          <p:cNvPr id="72707" name="Rectangle 3"/>
          <p:cNvSpPr>
            <a:spLocks noGrp="1" noChangeArrowheads="1"/>
          </p:cNvSpPr>
          <p:nvPr>
            <p:ph type="body" idx="1"/>
          </p:nvPr>
        </p:nvSpPr>
        <p:spPr>
          <a:xfrm>
            <a:off x="613160" y="1417244"/>
            <a:ext cx="10473229" cy="4569144"/>
          </a:xfrm>
        </p:spPr>
        <p:txBody>
          <a:bodyPr vert="horz" wrap="square" lIns="91414" tIns="45707" rIns="91414" bIns="45707"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accent6"/>
              </a:buClr>
              <a:buSzTx/>
              <a:buFont typeface="Arial" panose="020B0604020202020204" pitchFamily="34" charset="0"/>
              <a:buChar char="•"/>
              <a:defRPr/>
            </a:pPr>
            <a:r>
              <a:rPr kumimoji="0" lang="zh-CN" altLang="en-US" sz="2000" b="0" i="0" u="none" strike="noStrike" kern="1200" cap="none" spc="0" normalizeH="0" baseline="0" noProof="0" dirty="0" smtClean="0">
                <a:ln>
                  <a:noFill/>
                </a:ln>
                <a:solidFill>
                  <a:schemeClr val="tx1"/>
                </a:solidFill>
                <a:effectLst/>
                <a:uLnTx/>
                <a:uFillTx/>
                <a:latin typeface="+mn-ea"/>
                <a:ea typeface="+mn-ea"/>
                <a:cs typeface="+mn-cs"/>
              </a:rPr>
              <a:t>经济学泰斗、</a:t>
            </a:r>
            <a:r>
              <a:rPr kumimoji="0" lang="en-US" altLang="zh-CN" sz="2000" b="0" i="0" u="none" strike="noStrike" kern="1200" cap="none" spc="0" normalizeH="0" baseline="0" noProof="0" dirty="0" smtClean="0">
                <a:ln>
                  <a:noFill/>
                </a:ln>
                <a:solidFill>
                  <a:schemeClr val="tx1"/>
                </a:solidFill>
                <a:effectLst/>
                <a:uLnTx/>
                <a:uFillTx/>
                <a:latin typeface="+mn-ea"/>
                <a:ea typeface="+mn-ea"/>
                <a:cs typeface="+mn-cs"/>
              </a:rPr>
              <a:t>1970</a:t>
            </a:r>
            <a:r>
              <a:rPr kumimoji="0" lang="zh-CN" altLang="en-US" sz="2000" b="0" i="0" u="none" strike="noStrike" kern="1200" cap="none" spc="0" normalizeH="0" baseline="0" noProof="0" dirty="0" smtClean="0">
                <a:ln>
                  <a:noFill/>
                </a:ln>
                <a:solidFill>
                  <a:schemeClr val="tx1"/>
                </a:solidFill>
                <a:effectLst/>
                <a:uLnTx/>
                <a:uFillTx/>
                <a:latin typeface="+mn-ea"/>
                <a:ea typeface="+mn-ea"/>
                <a:cs typeface="+mn-cs"/>
              </a:rPr>
              <a:t>年诺贝尔经济学奖得主萨缪尔森的不朽经济学著作，自</a:t>
            </a:r>
            <a:r>
              <a:rPr kumimoji="0" lang="en-US" altLang="zh-CN" sz="2000" b="0" i="0" u="none" strike="noStrike" kern="1200" cap="none" spc="0" normalizeH="0" baseline="0" noProof="0" dirty="0" smtClean="0">
                <a:ln>
                  <a:noFill/>
                </a:ln>
                <a:solidFill>
                  <a:schemeClr val="tx1"/>
                </a:solidFill>
                <a:effectLst/>
                <a:uLnTx/>
                <a:uFillTx/>
                <a:latin typeface="+mn-ea"/>
                <a:ea typeface="+mn-ea"/>
                <a:cs typeface="+mn-cs"/>
              </a:rPr>
              <a:t>1948</a:t>
            </a:r>
            <a:r>
              <a:rPr kumimoji="0" lang="zh-CN" altLang="en-US" sz="2000" b="0" i="0" u="none" strike="noStrike" kern="1200" cap="none" spc="0" normalizeH="0" baseline="0" noProof="0" dirty="0" smtClean="0">
                <a:ln>
                  <a:noFill/>
                </a:ln>
                <a:solidFill>
                  <a:schemeClr val="tx1"/>
                </a:solidFill>
                <a:effectLst/>
                <a:uLnTx/>
                <a:uFillTx/>
                <a:latin typeface="+mn-ea"/>
                <a:ea typeface="+mn-ea"/>
                <a:cs typeface="+mn-cs"/>
              </a:rPr>
              <a:t>年问世以来就广受赞誉，先后被翻译成</a:t>
            </a:r>
            <a:r>
              <a:rPr kumimoji="0" lang="en-US" altLang="zh-CN" sz="2000" b="0" i="0" u="none" strike="noStrike" kern="1200" cap="none" spc="0" normalizeH="0" baseline="0" noProof="0" dirty="0" smtClean="0">
                <a:ln>
                  <a:noFill/>
                </a:ln>
                <a:solidFill>
                  <a:schemeClr val="tx1"/>
                </a:solidFill>
                <a:effectLst/>
                <a:uLnTx/>
                <a:uFillTx/>
                <a:latin typeface="+mn-ea"/>
                <a:ea typeface="+mn-ea"/>
                <a:cs typeface="+mn-cs"/>
              </a:rPr>
              <a:t>40</a:t>
            </a:r>
            <a:r>
              <a:rPr kumimoji="0" lang="zh-CN" altLang="en-US" sz="2000" b="0" i="0" u="none" strike="noStrike" kern="1200" cap="none" spc="0" normalizeH="0" baseline="0" noProof="0" dirty="0" smtClean="0">
                <a:ln>
                  <a:noFill/>
                </a:ln>
                <a:solidFill>
                  <a:schemeClr val="tx1"/>
                </a:solidFill>
                <a:effectLst/>
                <a:uLnTx/>
                <a:uFillTx/>
                <a:latin typeface="+mn-ea"/>
                <a:ea typeface="+mn-ea"/>
                <a:cs typeface="+mn-cs"/>
              </a:rPr>
              <a:t>多种文字出版，是有史以来发行量最大、至今在全球范围内仍然被广泛采用的经济学教科书。</a:t>
            </a:r>
          </a:p>
          <a:p>
            <a:pPr marL="342900" marR="0" lvl="0" indent="-342900" algn="l" defTabSz="914400" rtl="0" eaLnBrk="1" fontAlgn="base" latinLnBrk="0" hangingPunct="1">
              <a:lnSpc>
                <a:spcPct val="100000"/>
              </a:lnSpc>
              <a:spcBef>
                <a:spcPct val="20000"/>
              </a:spcBef>
              <a:spcAft>
                <a:spcPct val="0"/>
              </a:spcAft>
              <a:buClr>
                <a:schemeClr val="accent6"/>
              </a:buClr>
              <a:buSzTx/>
              <a:buFont typeface="Arial" panose="020B0604020202020204" pitchFamily="34" charset="0"/>
              <a:buChar char="•"/>
              <a:defRPr/>
            </a:pPr>
            <a:r>
              <a:rPr kumimoji="0" lang="zh-CN" altLang="en-US" sz="2000" b="0" i="0" u="none" strike="noStrike" kern="1200" cap="none" spc="0" normalizeH="0" baseline="0" noProof="0" dirty="0" smtClean="0">
                <a:ln>
                  <a:noFill/>
                </a:ln>
                <a:solidFill>
                  <a:schemeClr val="tx1"/>
                </a:solidFill>
                <a:effectLst/>
                <a:uLnTx/>
                <a:uFillTx/>
                <a:latin typeface="+mn-ea"/>
                <a:ea typeface="+mn-ea"/>
                <a:cs typeface="+mn-cs"/>
              </a:rPr>
              <a:t>保罗</a:t>
            </a:r>
            <a:r>
              <a:rPr kumimoji="0" lang="en-US" altLang="zh-CN" sz="2000" b="0" i="0" u="none" strike="noStrike" kern="1200" cap="none" spc="0" normalizeH="0" baseline="0" noProof="0" dirty="0" smtClean="0">
                <a:ln>
                  <a:noFill/>
                </a:ln>
                <a:solidFill>
                  <a:schemeClr val="tx1"/>
                </a:solidFill>
                <a:effectLst/>
                <a:uLnTx/>
                <a:uFillTx/>
                <a:latin typeface="+mn-ea"/>
                <a:ea typeface="+mn-ea"/>
                <a:cs typeface="+mn-cs"/>
              </a:rPr>
              <a:t>·</a:t>
            </a:r>
            <a:r>
              <a:rPr kumimoji="0" lang="zh-CN" altLang="en-US" sz="2000" b="0" i="0" u="none" strike="noStrike" kern="1200" cap="none" spc="0" normalizeH="0" baseline="0" noProof="0" dirty="0" smtClean="0">
                <a:ln>
                  <a:noFill/>
                </a:ln>
                <a:solidFill>
                  <a:schemeClr val="tx1"/>
                </a:solidFill>
                <a:effectLst/>
                <a:uLnTx/>
                <a:uFillTx/>
                <a:latin typeface="+mn-ea"/>
                <a:ea typeface="+mn-ea"/>
                <a:cs typeface="+mn-cs"/>
              </a:rPr>
              <a:t>萨缪尔森</a:t>
            </a:r>
            <a:r>
              <a:rPr kumimoji="0" lang="en-US" altLang="zh-CN" sz="2000" b="0" i="0" u="none" strike="noStrike" kern="1200" cap="none" spc="0" normalizeH="0" baseline="0" noProof="0" dirty="0" smtClean="0">
                <a:ln>
                  <a:noFill/>
                </a:ln>
                <a:solidFill>
                  <a:schemeClr val="tx1"/>
                </a:solidFill>
                <a:effectLst/>
                <a:uLnTx/>
                <a:uFillTx/>
                <a:latin typeface="+mn-ea"/>
                <a:ea typeface="+mn-ea"/>
                <a:cs typeface="+mn-cs"/>
              </a:rPr>
              <a:t>(</a:t>
            </a:r>
            <a:r>
              <a:rPr kumimoji="0" lang="en-US" altLang="zh-CN" sz="2000" b="0" i="0" u="none" strike="noStrike" kern="1200" cap="none" spc="0" normalizeH="0" baseline="0" noProof="0" dirty="0" err="1" smtClean="0">
                <a:ln>
                  <a:noFill/>
                </a:ln>
                <a:solidFill>
                  <a:schemeClr val="tx1"/>
                </a:solidFill>
                <a:effectLst/>
                <a:uLnTx/>
                <a:uFillTx/>
                <a:latin typeface="+mn-ea"/>
                <a:ea typeface="+mn-ea"/>
                <a:cs typeface="+mn-cs"/>
              </a:rPr>
              <a:t>PaulA</a:t>
            </a:r>
            <a:r>
              <a:rPr kumimoji="0" lang="zh-CN" altLang="en-US" sz="2000" b="0" i="0" u="none" strike="noStrike" kern="1200" cap="none" spc="0" normalizeH="0" baseline="0" noProof="0" dirty="0" smtClean="0">
                <a:ln>
                  <a:noFill/>
                </a:ln>
                <a:solidFill>
                  <a:schemeClr val="tx1"/>
                </a:solidFill>
                <a:effectLst/>
                <a:uLnTx/>
                <a:uFillTx/>
                <a:latin typeface="+mn-ea"/>
                <a:ea typeface="+mn-ea"/>
                <a:cs typeface="+mn-cs"/>
              </a:rPr>
              <a:t>．</a:t>
            </a:r>
            <a:r>
              <a:rPr kumimoji="0" lang="en-US" altLang="zh-CN" sz="2000" b="0" i="0" u="none" strike="noStrike" kern="1200" cap="none" spc="0" normalizeH="0" baseline="0" noProof="0" dirty="0" smtClean="0">
                <a:ln>
                  <a:noFill/>
                </a:ln>
                <a:solidFill>
                  <a:schemeClr val="tx1"/>
                </a:solidFill>
                <a:effectLst/>
                <a:uLnTx/>
                <a:uFillTx/>
                <a:latin typeface="+mn-ea"/>
                <a:ea typeface="+mn-ea"/>
                <a:cs typeface="+mn-cs"/>
              </a:rPr>
              <a:t>Samuelson)</a:t>
            </a:r>
            <a:r>
              <a:rPr kumimoji="0" lang="zh-CN" altLang="en-US" sz="2000" b="0" i="0" u="none" strike="noStrike" kern="1200" cap="none" spc="0" normalizeH="0" baseline="0" noProof="0" dirty="0" smtClean="0">
                <a:ln>
                  <a:noFill/>
                </a:ln>
                <a:solidFill>
                  <a:schemeClr val="tx1"/>
                </a:solidFill>
                <a:effectLst/>
                <a:uLnTx/>
                <a:uFillTx/>
                <a:latin typeface="+mn-ea"/>
                <a:ea typeface="+mn-ea"/>
                <a:cs typeface="+mn-cs"/>
              </a:rPr>
              <a:t>，毕业于芝加哥大学和哈佛大学，是麻省理工学院经济学研究生部的创始人。他的许多著作使得他在年轻时就赢得了世界性的声誉、他是美国第一个诺贝尔经济学奖得主</a:t>
            </a:r>
            <a:r>
              <a:rPr kumimoji="0" lang="en-US" altLang="zh-CN" sz="2000" b="0" i="0" u="none" strike="noStrike" kern="1200" cap="none" spc="0" normalizeH="0" baseline="0" noProof="0" dirty="0" smtClean="0">
                <a:ln>
                  <a:noFill/>
                </a:ln>
                <a:solidFill>
                  <a:schemeClr val="tx1"/>
                </a:solidFill>
                <a:effectLst/>
                <a:uLnTx/>
                <a:uFillTx/>
                <a:latin typeface="+mn-ea"/>
                <a:ea typeface="+mn-ea"/>
                <a:cs typeface="+mn-cs"/>
              </a:rPr>
              <a:t>(1970</a:t>
            </a:r>
            <a:r>
              <a:rPr kumimoji="0" lang="zh-CN" altLang="en-US" sz="2000" b="0" i="0" u="none" strike="noStrike" kern="1200" cap="none" spc="0" normalizeH="0" baseline="0" noProof="0" dirty="0" smtClean="0">
                <a:ln>
                  <a:noFill/>
                </a:ln>
                <a:solidFill>
                  <a:schemeClr val="tx1"/>
                </a:solidFill>
                <a:effectLst/>
                <a:uLnTx/>
                <a:uFillTx/>
                <a:latin typeface="+mn-ea"/>
                <a:ea typeface="+mn-ea"/>
                <a:cs typeface="+mn-cs"/>
              </a:rPr>
              <a:t>年</a:t>
            </a:r>
            <a:r>
              <a:rPr kumimoji="0" lang="en-US" altLang="zh-CN" sz="2000" b="0" i="0" u="none" strike="noStrike" kern="1200" cap="none" spc="0" normalizeH="0" baseline="0" noProof="0" dirty="0" smtClean="0">
                <a:ln>
                  <a:noFill/>
                </a:ln>
                <a:solidFill>
                  <a:schemeClr val="tx1"/>
                </a:solidFill>
                <a:effectLst/>
                <a:uLnTx/>
                <a:uFillTx/>
                <a:latin typeface="+mn-ea"/>
                <a:ea typeface="+mn-ea"/>
                <a:cs typeface="+mn-cs"/>
              </a:rPr>
              <a:t>)</a:t>
            </a:r>
            <a:r>
              <a:rPr kumimoji="0" lang="zh-CN" altLang="en-US" sz="2000" b="0" i="0" u="none" strike="noStrike" kern="1200" cap="none" spc="0" normalizeH="0" baseline="0" noProof="0" dirty="0" smtClean="0">
                <a:ln>
                  <a:noFill/>
                </a:ln>
                <a:solidFill>
                  <a:schemeClr val="tx1"/>
                </a:solidFill>
                <a:effectLst/>
                <a:uLnTx/>
                <a:uFillTx/>
                <a:latin typeface="+mn-ea"/>
                <a:ea typeface="+mn-ea"/>
                <a:cs typeface="+mn-cs"/>
              </a:rPr>
              <a:t>。</a:t>
            </a:r>
          </a:p>
          <a:p>
            <a:pPr marL="342900" marR="0" lvl="0" indent="-342900" algn="l" defTabSz="914400" rtl="0" eaLnBrk="1" fontAlgn="base" latinLnBrk="0" hangingPunct="1">
              <a:lnSpc>
                <a:spcPct val="100000"/>
              </a:lnSpc>
              <a:spcBef>
                <a:spcPct val="20000"/>
              </a:spcBef>
              <a:spcAft>
                <a:spcPct val="0"/>
              </a:spcAft>
              <a:buClr>
                <a:schemeClr val="accent6"/>
              </a:buClr>
              <a:buSzTx/>
              <a:buFont typeface="Arial" panose="020B0604020202020204" pitchFamily="34" charset="0"/>
              <a:buChar char="•"/>
              <a:defRPr/>
            </a:pPr>
            <a:r>
              <a:rPr kumimoji="0" lang="zh-CN" altLang="en-US" sz="2000" b="1" i="0" u="none" strike="noStrike" kern="1200" cap="none" spc="0" normalizeH="0" baseline="0" noProof="0" dirty="0" smtClean="0">
                <a:ln>
                  <a:noFill/>
                </a:ln>
                <a:solidFill>
                  <a:schemeClr val="tx1"/>
                </a:solidFill>
                <a:effectLst/>
                <a:uLnTx/>
                <a:uFillTx/>
                <a:latin typeface="+mn-ea"/>
                <a:ea typeface="+mn-ea"/>
                <a:cs typeface="+mn-cs"/>
              </a:rPr>
              <a:t>对于该书中的理论有哪些不同的视角和观点</a:t>
            </a:r>
            <a:r>
              <a:rPr kumimoji="0" lang="en-US" altLang="zh-CN" sz="2000" b="1" i="0" u="none" strike="noStrike" kern="1200" cap="none" spc="0" normalizeH="0" baseline="0" noProof="0" dirty="0" smtClean="0">
                <a:ln>
                  <a:noFill/>
                </a:ln>
                <a:solidFill>
                  <a:schemeClr val="tx1"/>
                </a:solidFill>
                <a:effectLst/>
                <a:uLnTx/>
                <a:uFillTx/>
                <a:latin typeface="+mn-ea"/>
                <a:ea typeface="+mn-ea"/>
                <a:cs typeface="+mn-cs"/>
              </a:rPr>
              <a:t>?</a:t>
            </a:r>
          </a:p>
          <a:p>
            <a:pPr marL="342900" marR="0" lvl="0" indent="-342900" algn="l" defTabSz="914400" rtl="0" eaLnBrk="1" fontAlgn="base" latinLnBrk="0" hangingPunct="1">
              <a:lnSpc>
                <a:spcPct val="100000"/>
              </a:lnSpc>
              <a:spcBef>
                <a:spcPct val="20000"/>
              </a:spcBef>
              <a:spcAft>
                <a:spcPct val="0"/>
              </a:spcAft>
              <a:buClr>
                <a:schemeClr val="accent6"/>
              </a:buClr>
              <a:buSzTx/>
              <a:buFont typeface="Arial" panose="020B0604020202020204" pitchFamily="34" charset="0"/>
              <a:buChar char="•"/>
              <a:defRPr/>
            </a:pPr>
            <a:r>
              <a:rPr kumimoji="0" lang="zh-CN" altLang="en-US" sz="2000" b="1" i="0" u="none" strike="noStrike" kern="1200" cap="none" spc="0" normalizeH="0" baseline="0" noProof="0" dirty="0" smtClean="0">
                <a:ln>
                  <a:noFill/>
                </a:ln>
                <a:solidFill>
                  <a:schemeClr val="tx1"/>
                </a:solidFill>
                <a:effectLst/>
                <a:uLnTx/>
                <a:uFillTx/>
                <a:latin typeface="+mn-ea"/>
                <a:ea typeface="+mn-ea"/>
                <a:cs typeface="+mn-cs"/>
              </a:rPr>
              <a:t>该观点目前有哪些最新应用的领域</a:t>
            </a:r>
            <a:r>
              <a:rPr kumimoji="0" lang="en-US" altLang="zh-CN" sz="2000" b="1" i="0" u="none" strike="noStrike" kern="1200" cap="none" spc="0" normalizeH="0" baseline="0" noProof="0" dirty="0" smtClean="0">
                <a:ln>
                  <a:noFill/>
                </a:ln>
                <a:solidFill>
                  <a:schemeClr val="tx1"/>
                </a:solidFill>
                <a:effectLst/>
                <a:uLnTx/>
                <a:uFillTx/>
                <a:latin typeface="+mn-ea"/>
                <a:ea typeface="+mn-ea"/>
                <a:cs typeface="+mn-cs"/>
              </a:rPr>
              <a:t>?</a:t>
            </a:r>
          </a:p>
          <a:p>
            <a:pPr marL="342900" marR="0" lvl="0" indent="-342900" algn="l" defTabSz="914400" rtl="0" eaLnBrk="1" fontAlgn="base" latinLnBrk="0" hangingPunct="1">
              <a:lnSpc>
                <a:spcPct val="100000"/>
              </a:lnSpc>
              <a:spcBef>
                <a:spcPct val="20000"/>
              </a:spcBef>
              <a:spcAft>
                <a:spcPct val="0"/>
              </a:spcAft>
              <a:buClr>
                <a:schemeClr val="accent6"/>
              </a:buClr>
              <a:buSzTx/>
              <a:buFont typeface="Arial" panose="020B0604020202020204" pitchFamily="34" charset="0"/>
              <a:buChar char="•"/>
              <a:defRPr/>
            </a:pPr>
            <a:r>
              <a:rPr kumimoji="0" lang="zh-CN" altLang="en-US" sz="2000" b="1" i="0" u="none" strike="noStrike" kern="1200" cap="none" spc="0" normalizeH="0" baseline="0" noProof="0" dirty="0" smtClean="0">
                <a:ln>
                  <a:noFill/>
                </a:ln>
                <a:solidFill>
                  <a:schemeClr val="tx1"/>
                </a:solidFill>
                <a:effectLst/>
                <a:uLnTx/>
                <a:uFillTx/>
                <a:latin typeface="+mn-ea"/>
                <a:ea typeface="+mn-ea"/>
                <a:cs typeface="+mn-cs"/>
              </a:rPr>
              <a:t>基于该理论的最新发展是什么</a:t>
            </a:r>
            <a:r>
              <a:rPr kumimoji="0" lang="en-US" altLang="zh-CN" sz="2000" b="1" i="0" u="none" strike="noStrike" kern="1200" cap="none" spc="0" normalizeH="0" baseline="0" noProof="0" dirty="0" smtClean="0">
                <a:ln>
                  <a:noFill/>
                </a:ln>
                <a:solidFill>
                  <a:schemeClr val="tx1"/>
                </a:solidFill>
                <a:effectLst/>
                <a:uLnTx/>
                <a:uFillTx/>
                <a:latin typeface="+mn-ea"/>
                <a:ea typeface="+mn-ea"/>
                <a:cs typeface="+mn-cs"/>
              </a:rPr>
              <a:t>?</a:t>
            </a:r>
          </a:p>
        </p:txBody>
      </p:sp>
      <p:sp>
        <p:nvSpPr>
          <p:cNvPr id="5" name="AutoShape 14"/>
          <p:cNvSpPr/>
          <p:nvPr/>
        </p:nvSpPr>
        <p:spPr>
          <a:xfrm>
            <a:off x="6023199" y="4293096"/>
            <a:ext cx="3886730" cy="1126812"/>
          </a:xfrm>
          <a:prstGeom prst="wedgeRoundRectCallout">
            <a:avLst>
              <a:gd name="adj1" fmla="val -27574"/>
              <a:gd name="adj2" fmla="val -89861"/>
              <a:gd name="adj3" fmla="val 16667"/>
            </a:avLst>
          </a:prstGeom>
          <a:solidFill>
            <a:schemeClr val="bg1"/>
          </a:solidFill>
          <a:ln w="28575" cap="flat" cmpd="sng">
            <a:solidFill>
              <a:srgbClr val="E46C0A"/>
            </a:solidFill>
            <a:prstDash val="solid"/>
            <a:miter/>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spcBef>
                <a:spcPct val="0"/>
              </a:spcBef>
              <a:buNone/>
            </a:pPr>
            <a:r>
              <a:rPr lang="zh-CN" altLang="en-US" dirty="0"/>
              <a:t>利用</a:t>
            </a:r>
          </a:p>
          <a:p>
            <a:pPr marL="0" lvl="0" indent="0" algn="ctr">
              <a:spcBef>
                <a:spcPct val="0"/>
              </a:spcBef>
              <a:buNone/>
            </a:pPr>
            <a:r>
              <a:rPr lang="zh-CN" altLang="en-US" dirty="0"/>
              <a:t>施引参考文献</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F:\魏丽敏\上课\素材\QQ截图20140314165019.jpg"/>
          <p:cNvPicPr>
            <a:picLocks noChangeAspect="1"/>
          </p:cNvPicPr>
          <p:nvPr/>
        </p:nvPicPr>
        <p:blipFill>
          <a:blip r:embed="rId2"/>
          <a:stretch>
            <a:fillRect/>
          </a:stretch>
        </p:blipFill>
        <p:spPr>
          <a:xfrm>
            <a:off x="50359" y="-46001"/>
            <a:ext cx="11994489" cy="4886555"/>
          </a:xfrm>
          <a:prstGeom prst="rect">
            <a:avLst/>
          </a:prstGeom>
          <a:noFill/>
          <a:ln w="9525">
            <a:noFill/>
          </a:ln>
        </p:spPr>
      </p:pic>
      <p:pic>
        <p:nvPicPr>
          <p:cNvPr id="31747" name="Picture 3" descr="F:\魏丽敏\上课\素材\QQ截图20140314165149.jpg"/>
          <p:cNvPicPr>
            <a:picLocks noChangeAspect="1"/>
          </p:cNvPicPr>
          <p:nvPr/>
        </p:nvPicPr>
        <p:blipFill>
          <a:blip r:embed="rId3"/>
          <a:srcRect b="22940"/>
          <a:stretch>
            <a:fillRect/>
          </a:stretch>
        </p:blipFill>
        <p:spPr>
          <a:xfrm>
            <a:off x="1695" y="4039091"/>
            <a:ext cx="6474358" cy="2818617"/>
          </a:xfrm>
          <a:prstGeom prst="rect">
            <a:avLst/>
          </a:prstGeom>
          <a:noFill/>
          <a:ln w="9525">
            <a:noFill/>
          </a:ln>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F:\魏丽敏\上课\素材\QQ截图20140314170405.jpg"/>
          <p:cNvPicPr>
            <a:picLocks noChangeAspect="1"/>
          </p:cNvPicPr>
          <p:nvPr/>
        </p:nvPicPr>
        <p:blipFill>
          <a:blip r:embed="rId2"/>
          <a:stretch>
            <a:fillRect/>
          </a:stretch>
        </p:blipFill>
        <p:spPr>
          <a:xfrm>
            <a:off x="528529" y="47612"/>
            <a:ext cx="7578808" cy="6762460"/>
          </a:xfrm>
          <a:prstGeom prst="rect">
            <a:avLst/>
          </a:prstGeom>
          <a:noFill/>
          <a:ln w="9525">
            <a:noFill/>
          </a:ln>
        </p:spPr>
      </p:pic>
      <p:sp>
        <p:nvSpPr>
          <p:cNvPr id="5" name="矩形 4"/>
          <p:cNvSpPr/>
          <p:nvPr/>
        </p:nvSpPr>
        <p:spPr>
          <a:xfrm>
            <a:off x="528528" y="4800854"/>
            <a:ext cx="4127935" cy="36502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b="0" i="0" u="none" strike="noStrike" kern="1200" cap="none" spc="0" normalizeH="0" baseline="0" noProof="0">
              <a:ln>
                <a:noFill/>
              </a:ln>
              <a:solidFill>
                <a:schemeClr val="lt1"/>
              </a:solidFill>
              <a:effectLst/>
              <a:uLnTx/>
              <a:uFillTx/>
              <a:latin typeface="+mn-lt"/>
              <a:ea typeface="+mn-ea"/>
              <a:cs typeface="+mn-cs"/>
            </a:endParaRPr>
          </a:p>
        </p:txBody>
      </p:sp>
      <p:sp>
        <p:nvSpPr>
          <p:cNvPr id="7" name="矩形 6"/>
          <p:cNvSpPr/>
          <p:nvPr/>
        </p:nvSpPr>
        <p:spPr>
          <a:xfrm>
            <a:off x="625887" y="5340480"/>
            <a:ext cx="10968325" cy="1928277"/>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anchor="ctr">
            <a:scene3d>
              <a:camera prst="orthographicFront"/>
              <a:lightRig rig="soft" dir="t">
                <a:rot lat="0" lon="0" rev="10800000"/>
              </a:lightRig>
            </a:scene3d>
            <a:sp3d>
              <a:bevelT w="27940" h="12700"/>
              <a:contourClr>
                <a:srgbClr val="DDDDDD"/>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b="1" i="0" u="none" strike="noStrike" kern="1200" cap="none" spc="150" normalizeH="0" baseline="0" noProof="0" dirty="0">
              <a:ln w="11430"/>
              <a:solidFill>
                <a:srgbClr val="F8F8F8"/>
              </a:solidFill>
              <a:effectLst>
                <a:outerShdw blurRad="25400" algn="tl" rotWithShape="0">
                  <a:srgbClr val="000000">
                    <a:alpha val="43000"/>
                  </a:srgbClr>
                </a:outerShdw>
              </a:effectLst>
              <a:uLnTx/>
              <a:uFillTx/>
              <a:latin typeface="+mn-lt"/>
              <a:ea typeface="+mn-ea"/>
              <a:cs typeface="+mn-cs"/>
            </a:endParaRPr>
          </a:p>
        </p:txBody>
      </p:sp>
      <p:sp>
        <p:nvSpPr>
          <p:cNvPr id="8" name="标题 1"/>
          <p:cNvSpPr txBox="1"/>
          <p:nvPr/>
        </p:nvSpPr>
        <p:spPr>
          <a:xfrm>
            <a:off x="625887" y="5622976"/>
            <a:ext cx="10968325" cy="999847"/>
          </a:xfrm>
          <a:prstGeom prst="rect">
            <a:avLst/>
          </a:prstGeom>
          <a:no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80000"/>
              </a:lnSpc>
              <a:spcBef>
                <a:spcPct val="0"/>
              </a:spcBef>
              <a:buNone/>
            </a:pPr>
            <a:r>
              <a:rPr lang="zh-CN" altLang="en-US" b="1" dirty="0"/>
              <a:t>萨缪尔森经济学理论在法律领域的应用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5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F:\魏丽敏\上课\素材\QQ截图20140314165730.jpg"/>
          <p:cNvPicPr>
            <a:picLocks noChangeAspect="1"/>
          </p:cNvPicPr>
          <p:nvPr/>
        </p:nvPicPr>
        <p:blipFill>
          <a:blip r:embed="rId2"/>
          <a:stretch>
            <a:fillRect/>
          </a:stretch>
        </p:blipFill>
        <p:spPr>
          <a:xfrm>
            <a:off x="433318" y="117442"/>
            <a:ext cx="10826567" cy="6399022"/>
          </a:xfrm>
          <a:prstGeom prst="rect">
            <a:avLst/>
          </a:prstGeom>
          <a:noFill/>
          <a:ln w="9525">
            <a:noFill/>
          </a:ln>
        </p:spPr>
      </p:pic>
      <p:sp>
        <p:nvSpPr>
          <p:cNvPr id="7" name="矩形 6"/>
          <p:cNvSpPr/>
          <p:nvPr/>
        </p:nvSpPr>
        <p:spPr>
          <a:xfrm>
            <a:off x="433348" y="3407439"/>
            <a:ext cx="3006557" cy="210285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7650"/>
                                        </p:tgtEl>
                                        <p:attrNameLst>
                                          <p:attrName>style.visibility</p:attrName>
                                        </p:attrNameLst>
                                      </p:cBhvr>
                                      <p:to>
                                        <p:strVal val="visible"/>
                                      </p:to>
                                    </p:set>
                                    <p:animEffect transition="in" filter="dissolve">
                                      <p:cBhvr>
                                        <p:cTn id="7" dur="500"/>
                                        <p:tgtEl>
                                          <p:spTgt spid="27650"/>
                                        </p:tgtEl>
                                      </p:cBhvr>
                                    </p:animEffect>
                                  </p:childTnLst>
                                </p:cTn>
                              </p:par>
                            </p:childTnLst>
                          </p:cTn>
                        </p:par>
                        <p:par>
                          <p:cTn id="8" fill="hold">
                            <p:stCondLst>
                              <p:cond delay="500"/>
                            </p:stCondLst>
                            <p:childTnLst>
                              <p:par>
                                <p:cTn id="9" presetID="37"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900" decel="100000" fill="hold"/>
                                        <p:tgtEl>
                                          <p:spTgt spid="7"/>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p:cNvSpPr>
            <a:spLocks noGrp="1" noChangeArrowheads="1"/>
          </p:cNvSpPr>
          <p:nvPr>
            <p:ph type="title"/>
          </p:nvPr>
        </p:nvSpPr>
        <p:spPr>
          <a:xfrm>
            <a:off x="1213776" y="0"/>
            <a:ext cx="10968325" cy="1142683"/>
          </a:xfrm>
        </p:spPr>
        <p:txBody>
          <a:bodyPr vert="horz" wrap="square" lIns="91414" tIns="45707" rIns="91414" bIns="45707" numCol="1" anchor="ctr" anchorCtr="0" compatLnSpc="1"/>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800" b="1" i="0" u="none" strike="noStrike" kern="1200" cap="none" spc="0" normalizeH="0" baseline="0" noProof="0" dirty="0" smtClean="0">
                <a:ln>
                  <a:noFill/>
                </a:ln>
                <a:solidFill>
                  <a:srgbClr val="C00000"/>
                </a:solidFill>
                <a:effectLst/>
                <a:uLnTx/>
                <a:uFillTx/>
                <a:latin typeface="+mn-ea"/>
                <a:ea typeface="+mn-ea"/>
                <a:cs typeface="+mj-cs"/>
              </a:rPr>
              <a:t>利用</a:t>
            </a:r>
            <a:r>
              <a:rPr kumimoji="0" lang="en-US" altLang="zh-CN" sz="2800" b="1" i="0" u="none" strike="noStrike" kern="1200" cap="none" spc="0" normalizeH="0" baseline="0" noProof="0" dirty="0" smtClean="0">
                <a:ln>
                  <a:noFill/>
                </a:ln>
                <a:solidFill>
                  <a:srgbClr val="C00000"/>
                </a:solidFill>
                <a:effectLst/>
                <a:uLnTx/>
                <a:uFillTx/>
                <a:latin typeface="+mn-ea"/>
                <a:ea typeface="+mn-ea"/>
                <a:cs typeface="+mj-cs"/>
              </a:rPr>
              <a:t>Web of Science</a:t>
            </a:r>
            <a:r>
              <a:rPr kumimoji="0" lang="zh-CN" altLang="en-US" sz="2800" b="1" i="0" u="none" strike="noStrike" kern="1200" cap="none" spc="0" normalizeH="0" baseline="0" noProof="0" dirty="0" smtClean="0">
                <a:ln>
                  <a:noFill/>
                </a:ln>
                <a:solidFill>
                  <a:srgbClr val="C00000"/>
                </a:solidFill>
                <a:effectLst/>
                <a:uLnTx/>
                <a:uFillTx/>
                <a:latin typeface="+mn-ea"/>
                <a:ea typeface="+mn-ea"/>
                <a:cs typeface="+mj-cs"/>
              </a:rPr>
              <a:t>跟踪最新研究进展</a:t>
            </a:r>
          </a:p>
        </p:txBody>
      </p:sp>
      <p:sp>
        <p:nvSpPr>
          <p:cNvPr id="83972" name="内容占位符 5"/>
          <p:cNvSpPr>
            <a:spLocks noGrp="1"/>
          </p:cNvSpPr>
          <p:nvPr>
            <p:ph idx="1"/>
          </p:nvPr>
        </p:nvSpPr>
        <p:spPr>
          <a:xfrm>
            <a:off x="625859" y="1417244"/>
            <a:ext cx="9821560" cy="4569144"/>
          </a:xfrm>
        </p:spPr>
        <p:txBody>
          <a:bodyPr vert="horz" wrap="square" lIns="91414" tIns="45707" rIns="91414" bIns="45707"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accent6"/>
              </a:buClr>
              <a:buSzTx/>
              <a:buFont typeface="Arial" panose="020B0604020202020204" pitchFamily="34" charset="0"/>
              <a:buChar char="•"/>
              <a:defRPr/>
            </a:pPr>
            <a:r>
              <a:rPr kumimoji="0" lang="zh-CN" altLang="en-US" b="0" i="0" u="none" strike="noStrike" kern="1200" cap="none" spc="0" normalizeH="0" baseline="0" noProof="0" dirty="0" smtClean="0">
                <a:ln>
                  <a:noFill/>
                </a:ln>
                <a:solidFill>
                  <a:schemeClr val="tx1"/>
                </a:solidFill>
                <a:effectLst/>
                <a:uLnTx/>
                <a:uFillTx/>
                <a:latin typeface="+mn-ea"/>
                <a:ea typeface="+mn-ea"/>
                <a:cs typeface="+mn-cs"/>
              </a:rPr>
              <a:t>怎样利用</a:t>
            </a:r>
            <a:r>
              <a:rPr kumimoji="0" lang="en-US" altLang="zh-CN" b="0" i="0" u="none" strike="noStrike" kern="1200" cap="none" spc="0" normalizeH="0" baseline="0" noProof="0" dirty="0" smtClean="0">
                <a:ln>
                  <a:noFill/>
                </a:ln>
                <a:solidFill>
                  <a:schemeClr val="tx1"/>
                </a:solidFill>
                <a:effectLst/>
                <a:uLnTx/>
                <a:uFillTx/>
                <a:latin typeface="+mn-ea"/>
                <a:ea typeface="+mn-ea"/>
                <a:cs typeface="+mn-cs"/>
              </a:rPr>
              <a:t>ISI Web of Science </a:t>
            </a:r>
            <a:r>
              <a:rPr kumimoji="0" lang="zh-CN" altLang="en-US" b="0" i="0" u="none" strike="noStrike" kern="1200" cap="none" spc="0" normalizeH="0" baseline="0" noProof="0" dirty="0" smtClean="0">
                <a:ln>
                  <a:noFill/>
                </a:ln>
                <a:solidFill>
                  <a:schemeClr val="tx1"/>
                </a:solidFill>
                <a:effectLst/>
                <a:uLnTx/>
                <a:uFillTx/>
                <a:latin typeface="+mn-ea"/>
                <a:ea typeface="+mn-ea"/>
                <a:cs typeface="+mn-cs"/>
              </a:rPr>
              <a:t>将有关课题的最新文献信息自动发送到您的</a:t>
            </a:r>
            <a:r>
              <a:rPr kumimoji="0" lang="en-US" altLang="zh-CN" b="0" i="0" u="none" strike="noStrike" kern="1200" cap="none" spc="0" normalizeH="0" baseline="0" noProof="0" dirty="0" smtClean="0">
                <a:ln>
                  <a:noFill/>
                </a:ln>
                <a:solidFill>
                  <a:schemeClr val="tx1"/>
                </a:solidFill>
                <a:effectLst/>
                <a:uLnTx/>
                <a:uFillTx/>
                <a:latin typeface="+mn-ea"/>
                <a:ea typeface="+mn-ea"/>
                <a:cs typeface="+mn-cs"/>
              </a:rPr>
              <a:t>Email</a:t>
            </a:r>
            <a:r>
              <a:rPr kumimoji="0" lang="zh-CN" altLang="en-US" b="0" i="0" u="none" strike="noStrike" kern="1200" cap="none" spc="0" normalizeH="0" baseline="0" noProof="0" dirty="0" smtClean="0">
                <a:ln>
                  <a:noFill/>
                </a:ln>
                <a:solidFill>
                  <a:schemeClr val="tx1"/>
                </a:solidFill>
                <a:effectLst/>
                <a:uLnTx/>
                <a:uFillTx/>
                <a:latin typeface="+mn-ea"/>
                <a:ea typeface="+mn-ea"/>
                <a:cs typeface="+mn-cs"/>
              </a:rPr>
              <a:t>邮箱</a:t>
            </a:r>
            <a:r>
              <a:rPr kumimoji="0" lang="en-US" altLang="zh-CN" b="0" i="0" u="none" strike="noStrike" kern="1200" cap="none" spc="0" normalizeH="0" baseline="0" noProof="0" dirty="0" smtClean="0">
                <a:ln>
                  <a:noFill/>
                </a:ln>
                <a:solidFill>
                  <a:schemeClr val="tx1"/>
                </a:solidFill>
                <a:effectLst/>
                <a:uLnTx/>
                <a:uFillTx/>
                <a:latin typeface="+mn-ea"/>
                <a:ea typeface="+mn-ea"/>
                <a:cs typeface="+mn-cs"/>
              </a:rPr>
              <a:t>?</a:t>
            </a:r>
          </a:p>
          <a:p>
            <a:pPr marL="742950" marR="0" lvl="1"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en-US" altLang="zh-CN" sz="2400" b="0" i="0" u="none" strike="noStrike" kern="1200" cap="none" spc="0" normalizeH="0" baseline="0" noProof="0" dirty="0" smtClean="0">
                <a:ln>
                  <a:noFill/>
                </a:ln>
                <a:solidFill>
                  <a:schemeClr val="tx1"/>
                </a:solidFill>
                <a:effectLst/>
                <a:uLnTx/>
                <a:uFillTx/>
                <a:latin typeface="+mn-lt"/>
                <a:ea typeface="黑体" panose="02010609060101010101" pitchFamily="2" charset="-122"/>
                <a:cs typeface="+mn-cs"/>
              </a:rPr>
              <a:t> </a:t>
            </a:r>
            <a:r>
              <a:rPr kumimoji="0" lang="zh-CN" altLang="en-US" sz="3200" b="0" i="0" u="none" strike="noStrike" kern="1200" cap="none" spc="0" normalizeH="0" baseline="0" noProof="0" dirty="0" smtClean="0">
                <a:ln>
                  <a:noFill/>
                </a:ln>
                <a:solidFill>
                  <a:schemeClr val="tx1"/>
                </a:solidFill>
                <a:effectLst/>
                <a:uLnTx/>
                <a:uFillTx/>
                <a:latin typeface="+mn-lt"/>
                <a:ea typeface="黑体" panose="02010609060101010101" pitchFamily="2" charset="-122"/>
                <a:cs typeface="+mn-cs"/>
              </a:rPr>
              <a:t>定题跟踪 </a:t>
            </a:r>
          </a:p>
          <a:p>
            <a:pPr marL="742950" marR="0" lvl="1"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zh-CN" altLang="en-US" sz="3200" b="0" i="0" u="none" strike="noStrike" kern="1200" cap="none" spc="0" normalizeH="0" baseline="0" noProof="0" dirty="0" smtClean="0">
                <a:ln>
                  <a:noFill/>
                </a:ln>
                <a:solidFill>
                  <a:schemeClr val="tx1"/>
                </a:solidFill>
                <a:effectLst/>
                <a:uLnTx/>
                <a:uFillTx/>
                <a:latin typeface="+mn-lt"/>
                <a:ea typeface="黑体" panose="02010609060101010101" pitchFamily="2" charset="-122"/>
                <a:cs typeface="+mn-cs"/>
              </a:rPr>
              <a:t> 引文跟踪</a:t>
            </a: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endParaRPr kumimoji="0" lang="zh-CN" altLang="en-US" b="0" i="0" u="none" strike="noStrike" kern="1200" cap="none" spc="0" normalizeH="0" baseline="0" noProof="0" dirty="0" smtClean="0">
              <a:ln>
                <a:noFill/>
              </a:ln>
              <a:solidFill>
                <a:schemeClr val="tx1"/>
              </a:solidFill>
              <a:effectLst/>
              <a:uLnTx/>
              <a:uFillTx/>
              <a:latin typeface="+mn-lt"/>
              <a:ea typeface="黑体" panose="02010609060101010101" pitchFamily="2" charset="-122"/>
              <a:cs typeface="+mn-cs"/>
            </a:endParaRPr>
          </a:p>
        </p:txBody>
      </p:sp>
      <p:pic>
        <p:nvPicPr>
          <p:cNvPr id="34820" name="Picture 3"/>
          <p:cNvPicPr>
            <a:picLocks noChangeAspect="1"/>
          </p:cNvPicPr>
          <p:nvPr/>
        </p:nvPicPr>
        <p:blipFill>
          <a:blip r:embed="rId2"/>
          <a:stretch>
            <a:fillRect/>
          </a:stretch>
        </p:blipFill>
        <p:spPr>
          <a:xfrm>
            <a:off x="9237176" y="4715178"/>
            <a:ext cx="827279" cy="837967"/>
          </a:xfrm>
          <a:prstGeom prst="rect">
            <a:avLst/>
          </a:prstGeom>
          <a:noFill/>
          <a:ln w="9525">
            <a:noFill/>
          </a:ln>
        </p:spPr>
      </p:pic>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982653" y="116632"/>
            <a:ext cx="5326871" cy="1142683"/>
          </a:xfrm>
          <a:solidFill>
            <a:schemeClr val="bg1"/>
          </a:solidFill>
        </p:spPr>
        <p:txBody>
          <a:bodyPr vert="horz" wrap="square" lIns="91414" tIns="45707" rIns="91414" bIns="45707" numCol="1" anchor="ctr" anchorCtr="0" compatLnSpc="1"/>
          <a:lstStyle/>
          <a:p>
            <a:pPr marL="0" marR="0" lvl="0" indent="0" algn="l" defTabSz="914400" rtl="0" eaLnBrk="1" fontAlgn="base" latinLnBrk="0" hangingPunct="1">
              <a:lnSpc>
                <a:spcPct val="90000"/>
              </a:lnSpc>
              <a:spcBef>
                <a:spcPct val="0"/>
              </a:spcBef>
              <a:spcAft>
                <a:spcPct val="0"/>
              </a:spcAft>
              <a:buClrTx/>
              <a:buSzTx/>
              <a:buFontTx/>
              <a:buNone/>
              <a:defRPr/>
            </a:pPr>
            <a:r>
              <a:rPr kumimoji="0" lang="zh-CN" altLang="en-US" sz="3200" b="1" i="0" u="none" strike="noStrike" kern="1200" cap="none" spc="0" normalizeH="0" baseline="0" noProof="0" dirty="0" smtClean="0">
                <a:ln>
                  <a:noFill/>
                </a:ln>
                <a:solidFill>
                  <a:srgbClr val="C00000"/>
                </a:solidFill>
                <a:effectLst/>
                <a:uLnTx/>
                <a:uFillTx/>
                <a:latin typeface="宋体" panose="02010600030101010101" pitchFamily="2" charset="-122"/>
                <a:ea typeface="宋体" panose="02010600030101010101" pitchFamily="2" charset="-122"/>
                <a:cs typeface="+mn-cs"/>
              </a:rPr>
              <a:t>高质量论文的收藏和管理</a:t>
            </a:r>
          </a:p>
        </p:txBody>
      </p:sp>
      <p:sp>
        <p:nvSpPr>
          <p:cNvPr id="102403" name="Rectangle 3"/>
          <p:cNvSpPr>
            <a:spLocks noGrp="1" noChangeArrowheads="1"/>
          </p:cNvSpPr>
          <p:nvPr>
            <p:ph type="body" idx="1"/>
          </p:nvPr>
        </p:nvSpPr>
        <p:spPr/>
        <p:txBody>
          <a:bodyPr vert="horz" wrap="square" lIns="91414" tIns="45707" rIns="91414" bIns="45707"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endParaRPr kumimoji="0" lang="en-US" altLang="zh-CN" b="0" i="0" u="none" strike="noStrike" kern="1200" cap="none" spc="0" normalizeH="0" baseline="0" noProof="0" dirty="0" smtClean="0">
              <a:ln>
                <a:noFill/>
              </a:ln>
              <a:solidFill>
                <a:schemeClr val="tx1"/>
              </a:solidFill>
              <a:effectLst/>
              <a:uLnTx/>
              <a:uFillTx/>
              <a:latin typeface="+mn-ea"/>
              <a:ea typeface="+mn-ea"/>
              <a:cs typeface="+mn-cs"/>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4463" y="1835150"/>
            <a:ext cx="9358312" cy="319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F:\魏丽敏\上课\素材\QQ截图20140314182917.jpg"/>
          <p:cNvPicPr>
            <a:picLocks noChangeAspect="1"/>
          </p:cNvPicPr>
          <p:nvPr/>
        </p:nvPicPr>
        <p:blipFill>
          <a:blip r:embed="rId2"/>
          <a:stretch>
            <a:fillRect/>
          </a:stretch>
        </p:blipFill>
        <p:spPr>
          <a:xfrm>
            <a:off x="48272" y="-46001"/>
            <a:ext cx="11996605" cy="5386479"/>
          </a:xfrm>
          <a:prstGeom prst="rect">
            <a:avLst/>
          </a:prstGeom>
          <a:noFill/>
          <a:ln w="9525">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2972551814"/>
              </p:ext>
            </p:extLst>
          </p:nvPr>
        </p:nvGraphicFramePr>
        <p:xfrm>
          <a:off x="190476" y="214337"/>
          <a:ext cx="9047593" cy="4286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组合 2"/>
          <p:cNvGrpSpPr/>
          <p:nvPr/>
        </p:nvGrpSpPr>
        <p:grpSpPr>
          <a:xfrm>
            <a:off x="8666640" y="5854960"/>
            <a:ext cx="3428578" cy="931651"/>
            <a:chOff x="6500826" y="5854935"/>
            <a:chExt cx="2571768" cy="931651"/>
          </a:xfrm>
        </p:grpSpPr>
        <p:pic>
          <p:nvPicPr>
            <p:cNvPr id="4" name="Picture 2" descr="C:\Users\SCU-lnqn\Desktop\四川大学图书馆logo.jpg"/>
            <p:cNvPicPr>
              <a:picLocks noChangeAspect="1" noChangeArrowheads="1"/>
            </p:cNvPicPr>
            <p:nvPr/>
          </p:nvPicPr>
          <p:blipFill>
            <a:blip r:embed="rId7" cstate="print"/>
            <a:srcRect r="74000"/>
            <a:stretch>
              <a:fillRect/>
            </a:stretch>
          </p:blipFill>
          <p:spPr bwMode="auto">
            <a:xfrm>
              <a:off x="8143900" y="5854935"/>
              <a:ext cx="928694" cy="890261"/>
            </a:xfrm>
            <a:prstGeom prst="rect">
              <a:avLst/>
            </a:prstGeom>
            <a:noFill/>
          </p:spPr>
        </p:pic>
        <p:pic>
          <p:nvPicPr>
            <p:cNvPr id="5" name="Picture 2" descr="C:\Users\SCU-lnqn\Desktop\四川大学图书馆logo.jpg"/>
            <p:cNvPicPr>
              <a:picLocks noChangeAspect="1" noChangeArrowheads="1"/>
            </p:cNvPicPr>
            <p:nvPr/>
          </p:nvPicPr>
          <p:blipFill>
            <a:blip r:embed="rId7" cstate="print"/>
            <a:srcRect l="28000"/>
            <a:stretch>
              <a:fillRect/>
            </a:stretch>
          </p:blipFill>
          <p:spPr bwMode="auto">
            <a:xfrm>
              <a:off x="6500826" y="6242538"/>
              <a:ext cx="1571636" cy="544048"/>
            </a:xfrm>
            <a:prstGeom prst="rect">
              <a:avLst/>
            </a:prstGeom>
            <a:noFill/>
          </p:spPr>
        </p:pic>
      </p:grpSp>
      <p:pic>
        <p:nvPicPr>
          <p:cNvPr id="6" name="Picture 2" descr="http://pic2.nipic.com/20090407/779917_155626062_2.jpg"/>
          <p:cNvPicPr>
            <a:picLocks noChangeAspect="1" noChangeArrowheads="1"/>
          </p:cNvPicPr>
          <p:nvPr/>
        </p:nvPicPr>
        <p:blipFill>
          <a:blip r:embed="rId8" cstate="print"/>
          <a:srcRect l="15790" r="15523" b="4424"/>
          <a:stretch>
            <a:fillRect/>
          </a:stretch>
        </p:blipFill>
        <p:spPr bwMode="auto">
          <a:xfrm>
            <a:off x="666657" y="1357298"/>
            <a:ext cx="4411291" cy="4604226"/>
          </a:xfrm>
          <a:prstGeom prst="rect">
            <a:avLst/>
          </a:prstGeom>
          <a:ln>
            <a:noFill/>
          </a:ln>
          <a:effectLst>
            <a:softEdge rad="127000"/>
          </a:effectLst>
        </p:spPr>
      </p:pic>
      <p:sp>
        <p:nvSpPr>
          <p:cNvPr id="7" name="矩形 6"/>
          <p:cNvSpPr/>
          <p:nvPr/>
        </p:nvSpPr>
        <p:spPr>
          <a:xfrm>
            <a:off x="5873248" y="2348880"/>
            <a:ext cx="4817344" cy="2308324"/>
          </a:xfrm>
          <a:prstGeom prst="rect">
            <a:avLst/>
          </a:prstGeom>
          <a:noFill/>
        </p:spPr>
        <p:txBody>
          <a:bodyPr wrap="none" lIns="91440" tIns="45720" rIns="91440" bIns="45720">
            <a:spAutoFit/>
          </a:bodyPr>
          <a:lstStyle/>
          <a:p>
            <a:pPr algn="ctr"/>
            <a:r>
              <a:rPr lang="zh-CN" altLang="en-US" sz="7200" b="1" cap="none" spc="0" dirty="0"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利用</a:t>
            </a:r>
            <a:r>
              <a:rPr lang="en-US" altLang="zh-CN" sz="7200" b="1" cap="none" spc="0" dirty="0"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SCIE</a:t>
            </a:r>
            <a:r>
              <a:rPr lang="zh-CN" altLang="en-US" sz="7200" b="1" cap="none" spc="0" dirty="0"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a:t>
            </a:r>
            <a:endParaRPr lang="en-US" altLang="zh-CN" sz="7200" b="1" cap="none" spc="0" dirty="0"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endParaRPr>
          </a:p>
          <a:p>
            <a:pPr algn="ctr"/>
            <a:r>
              <a:rPr lang="zh-CN" altLang="en-US" sz="7200" b="1" cap="none" spc="0" dirty="0"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能做什么？</a:t>
            </a:r>
            <a:endParaRPr lang="zh-CN" altLang="en-US" sz="7200" b="1" cap="none" spc="0"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6" presetClass="emph" presetSubtype="0" fill="hold" grpId="0" nodeType="afterEffect">
                                  <p:stCondLst>
                                    <p:cond delay="500"/>
                                  </p:stCondLst>
                                  <p:iterate type="lt">
                                    <p:tmPct val="10000"/>
                                  </p:iterate>
                                  <p:childTnLst>
                                    <p:animScale>
                                      <p:cBhvr>
                                        <p:cTn id="6" dur="250" autoRev="1" fill="hold">
                                          <p:stCondLst>
                                            <p:cond delay="0"/>
                                          </p:stCondLst>
                                        </p:cTn>
                                        <p:tgtEl>
                                          <p:spTgt spid="7"/>
                                        </p:tgtEl>
                                      </p:cBhvr>
                                      <p:to x="80000" y="100000"/>
                                    </p:animScale>
                                    <p:anim by="(#ppt_w*0.10)" calcmode="lin" valueType="num">
                                      <p:cBhvr>
                                        <p:cTn id="7" dur="250" autoRev="1" fill="hold">
                                          <p:stCondLst>
                                            <p:cond delay="0"/>
                                          </p:stCondLst>
                                        </p:cTn>
                                        <p:tgtEl>
                                          <p:spTgt spid="7"/>
                                        </p:tgtEl>
                                        <p:attrNameLst>
                                          <p:attrName>ppt_x</p:attrName>
                                        </p:attrNameLst>
                                      </p:cBhvr>
                                    </p:anim>
                                    <p:anim by="(-#ppt_w*0.10)" calcmode="lin" valueType="num">
                                      <p:cBhvr>
                                        <p:cTn id="8" dur="250" autoRev="1" fill="hold">
                                          <p:stCondLst>
                                            <p:cond delay="0"/>
                                          </p:stCondLst>
                                        </p:cTn>
                                        <p:tgtEl>
                                          <p:spTgt spid="7"/>
                                        </p:tgtEl>
                                        <p:attrNameLst>
                                          <p:attrName>ppt_y</p:attrName>
                                        </p:attrNameLst>
                                      </p:cBhvr>
                                    </p:anim>
                                    <p:animRot by="-480000">
                                      <p:cBhvr>
                                        <p:cTn id="9" dur="250" autoRev="1" fill="hold">
                                          <p:stCondLst>
                                            <p:cond delay="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9"/>
          <p:cNvPicPr>
            <a:picLocks noChangeAspect="1"/>
          </p:cNvPicPr>
          <p:nvPr/>
        </p:nvPicPr>
        <p:blipFill>
          <a:blip r:embed="rId3"/>
          <a:stretch>
            <a:fillRect/>
          </a:stretch>
        </p:blipFill>
        <p:spPr>
          <a:xfrm>
            <a:off x="1695" y="25"/>
            <a:ext cx="12187028" cy="6857683"/>
          </a:xfrm>
          <a:prstGeom prst="rect">
            <a:avLst/>
          </a:prstGeom>
          <a:noFill/>
          <a:ln w="9525">
            <a:noFill/>
          </a:ln>
        </p:spPr>
      </p:pic>
      <p:sp>
        <p:nvSpPr>
          <p:cNvPr id="48131" name="灯片编号占位符 2"/>
          <p:cNvSpPr txBox="1">
            <a:spLocks noGrp="1"/>
          </p:cNvSpPr>
          <p:nvPr/>
        </p:nvSpPr>
        <p:spPr>
          <a:xfrm>
            <a:off x="4165595" y="6354610"/>
            <a:ext cx="3859226" cy="366611"/>
          </a:xfrm>
          <a:prstGeom prst="rect">
            <a:avLst/>
          </a:prstGeom>
          <a:no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fld id="{9A0DB2DC-4C9A-4742-B13C-FB6460FD3503}" type="slidenum">
              <a:rPr lang="en-US" altLang="zh-CN" sz="1200" dirty="0">
                <a:solidFill>
                  <a:srgbClr val="898989"/>
                </a:solidFill>
                <a:latin typeface="Arial" panose="020B0604020202020204" pitchFamily="34" charset="0"/>
                <a:ea typeface="宋体" panose="02010600030101010101" pitchFamily="2" charset="-122"/>
              </a:rPr>
              <a:t>80</a:t>
            </a:fld>
            <a:endParaRPr lang="en-US" altLang="zh-CN" sz="1200" dirty="0">
              <a:solidFill>
                <a:srgbClr val="898989"/>
              </a:solidFill>
              <a:latin typeface="Arial" panose="020B0604020202020204" pitchFamily="34" charset="0"/>
              <a:ea typeface="宋体" panose="02010600030101010101" pitchFamily="2" charset="-122"/>
            </a:endParaRPr>
          </a:p>
        </p:txBody>
      </p:sp>
      <p:sp>
        <p:nvSpPr>
          <p:cNvPr id="1947652" name="Line 4"/>
          <p:cNvSpPr/>
          <p:nvPr/>
        </p:nvSpPr>
        <p:spPr>
          <a:xfrm flipH="1" flipV="1">
            <a:off x="9618020" y="5284907"/>
            <a:ext cx="476055" cy="430094"/>
          </a:xfrm>
          <a:prstGeom prst="line">
            <a:avLst/>
          </a:prstGeom>
          <a:ln w="47625" cap="flat" cmpd="sng">
            <a:solidFill>
              <a:srgbClr val="FF6600"/>
            </a:solidFill>
            <a:prstDash val="solid"/>
            <a:headEnd type="none" w="med" len="med"/>
            <a:tailEnd type="triangle" w="med" len="med"/>
          </a:ln>
        </p:spPr>
      </p:sp>
      <p:sp>
        <p:nvSpPr>
          <p:cNvPr id="1947653" name="Rectangle 5"/>
          <p:cNvSpPr/>
          <p:nvPr/>
        </p:nvSpPr>
        <p:spPr>
          <a:xfrm>
            <a:off x="287326" y="1356936"/>
            <a:ext cx="4163901" cy="1220448"/>
          </a:xfrm>
          <a:prstGeom prst="rect">
            <a:avLst/>
          </a:prstGeom>
          <a:solidFill>
            <a:schemeClr val="bg1"/>
          </a:solidFill>
          <a:ln w="41275" cap="flat" cmpd="sng">
            <a:solidFill>
              <a:srgbClr val="FF6600"/>
            </a:solidFill>
            <a:prstDash val="solid"/>
            <a:miter/>
            <a:headEnd type="none" w="med" len="med"/>
            <a:tailEnd type="none" w="med" len="med"/>
          </a:ln>
        </p:spPr>
        <p:txBody>
          <a:bodyPr tIns="91414" bIns="91414"/>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285750" lvl="0" indent="-285750" eaLnBrk="1" hangingPunct="1">
              <a:buClr>
                <a:srgbClr val="236402"/>
              </a:buClr>
              <a:buSzPct val="60000"/>
              <a:buFont typeface="Wingdings" panose="05000000000000000000" pitchFamily="2" charset="2"/>
              <a:buNone/>
            </a:pPr>
            <a:r>
              <a:rPr lang="en-US" altLang="zh-CN" sz="1800" dirty="0"/>
              <a:t>Find Citation(s)</a:t>
            </a:r>
          </a:p>
          <a:p>
            <a:pPr marL="285750" lvl="0" indent="-285750" eaLnBrk="1" hangingPunct="1">
              <a:buClr>
                <a:srgbClr val="236402"/>
              </a:buClr>
              <a:buSzPct val="60000"/>
              <a:buFont typeface="Wingdings" panose="05000000000000000000" pitchFamily="2" charset="2"/>
              <a:buNone/>
            </a:pPr>
            <a:r>
              <a:rPr lang="zh-CN" altLang="en-US" sz="1800" dirty="0"/>
              <a:t>自动连接到</a:t>
            </a:r>
            <a:r>
              <a:rPr lang="en-US" altLang="zh-CN" sz="1800" i="1" dirty="0"/>
              <a:t>Endnote Web</a:t>
            </a:r>
          </a:p>
          <a:p>
            <a:pPr marL="285750" lvl="0" indent="-285750" eaLnBrk="1" hangingPunct="1">
              <a:buClr>
                <a:srgbClr val="236402"/>
              </a:buClr>
              <a:buSzPct val="60000"/>
              <a:buFont typeface="Wingdings" panose="05000000000000000000" pitchFamily="2" charset="2"/>
              <a:buNone/>
            </a:pPr>
            <a:r>
              <a:rPr lang="zh-CN" altLang="en-US" sz="1800" dirty="0"/>
              <a:t>查找所要引用的参考文献</a:t>
            </a:r>
          </a:p>
        </p:txBody>
      </p:sp>
      <p:sp>
        <p:nvSpPr>
          <p:cNvPr id="1947654" name="Line 6"/>
          <p:cNvSpPr/>
          <p:nvPr/>
        </p:nvSpPr>
        <p:spPr>
          <a:xfrm>
            <a:off x="572992" y="999847"/>
            <a:ext cx="609351" cy="380894"/>
          </a:xfrm>
          <a:prstGeom prst="line">
            <a:avLst/>
          </a:prstGeom>
          <a:ln w="47625" cap="flat" cmpd="sng">
            <a:solidFill>
              <a:srgbClr val="FF6600"/>
            </a:solidFill>
            <a:prstDash val="solid"/>
            <a:headEnd type="none" w="med" len="med"/>
            <a:tailEnd type="triangle" w="med" len="med"/>
          </a:ln>
        </p:spPr>
      </p:sp>
      <p:sp>
        <p:nvSpPr>
          <p:cNvPr id="1947655" name="Rectangle 7"/>
          <p:cNvSpPr/>
          <p:nvPr/>
        </p:nvSpPr>
        <p:spPr>
          <a:xfrm>
            <a:off x="7821702" y="5715000"/>
            <a:ext cx="4367018" cy="761788"/>
          </a:xfrm>
          <a:prstGeom prst="rect">
            <a:avLst/>
          </a:prstGeom>
          <a:solidFill>
            <a:schemeClr val="bg1"/>
          </a:solidFill>
          <a:ln w="41275" cap="flat" cmpd="sng">
            <a:solidFill>
              <a:srgbClr val="FF6600"/>
            </a:solidFill>
            <a:prstDash val="solid"/>
            <a:miter/>
            <a:headEnd type="none" w="med" len="med"/>
            <a:tailEnd type="none" w="med" len="med"/>
          </a:ln>
        </p:spPr>
        <p:txBody>
          <a:bodyPr tIns="91414" bIns="91414"/>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285750" lvl="0" indent="-285750" eaLnBrk="1" hangingPunct="1">
              <a:buClr>
                <a:srgbClr val="236402"/>
              </a:buClr>
              <a:buSzPct val="60000"/>
              <a:buFont typeface="Wingdings" panose="05000000000000000000" pitchFamily="2" charset="2"/>
              <a:buNone/>
            </a:pPr>
            <a:r>
              <a:rPr lang="zh-CN" altLang="en-US" sz="1800" dirty="0">
                <a:latin typeface="Arial" panose="020B0604020202020204" pitchFamily="34" charset="0"/>
                <a:ea typeface="宋体" panose="02010600030101010101" pitchFamily="2" charset="-122"/>
              </a:rPr>
              <a:t>此处需要引用</a:t>
            </a:r>
            <a:r>
              <a:rPr lang="en-US" altLang="zh-CN" sz="1800" dirty="0">
                <a:latin typeface="Arial" panose="020B0604020202020204" pitchFamily="34" charset="0"/>
                <a:ea typeface="宋体" panose="02010600030101010101" pitchFamily="2" charset="-122"/>
              </a:rPr>
              <a:t>ABELEV</a:t>
            </a:r>
            <a:r>
              <a:rPr lang="zh-CN" altLang="en-US" sz="1800" dirty="0">
                <a:latin typeface="Arial" panose="020B0604020202020204" pitchFamily="34" charset="0"/>
                <a:ea typeface="宋体" panose="02010600030101010101" pitchFamily="2" charset="-122"/>
              </a:rPr>
              <a:t>发表于</a:t>
            </a:r>
            <a:r>
              <a:rPr lang="en-US" altLang="zh-CN" sz="1800" dirty="0">
                <a:latin typeface="Arial" panose="020B0604020202020204" pitchFamily="34" charset="0"/>
                <a:ea typeface="宋体" panose="02010600030101010101" pitchFamily="2" charset="-122"/>
              </a:rPr>
              <a:t>2010</a:t>
            </a:r>
            <a:r>
              <a:rPr lang="zh-CN" altLang="en-US" sz="1800" dirty="0">
                <a:latin typeface="Arial" panose="020B0604020202020204" pitchFamily="34" charset="0"/>
                <a:ea typeface="宋体" panose="02010600030101010101" pitchFamily="2" charset="-122"/>
              </a:rPr>
              <a:t>年的某篇论文</a:t>
            </a:r>
            <a:r>
              <a:rPr lang="zh-CN" altLang="en-US" sz="1400" dirty="0">
                <a:latin typeface="Arial" panose="020B0604020202020204" pitchFamily="34" charset="0"/>
                <a:ea typeface="宋体" panose="02010600030101010101" pitchFamily="2" charset="-122"/>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76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76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476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476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7653" grpId="0" bldLvl="0" animBg="1"/>
      <p:bldP spid="1947655" grpId="0" bldLvl="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6"/>
          <p:cNvPicPr>
            <a:picLocks noChangeAspect="1"/>
          </p:cNvPicPr>
          <p:nvPr/>
        </p:nvPicPr>
        <p:blipFill>
          <a:blip r:embed="rId3"/>
          <a:stretch>
            <a:fillRect/>
          </a:stretch>
        </p:blipFill>
        <p:spPr>
          <a:xfrm>
            <a:off x="1695" y="25"/>
            <a:ext cx="12187028" cy="6857683"/>
          </a:xfrm>
          <a:prstGeom prst="rect">
            <a:avLst/>
          </a:prstGeom>
          <a:noFill/>
          <a:ln w="9525">
            <a:noFill/>
          </a:ln>
        </p:spPr>
      </p:pic>
      <p:sp>
        <p:nvSpPr>
          <p:cNvPr id="50179" name="灯片编号占位符 2"/>
          <p:cNvSpPr txBox="1">
            <a:spLocks noGrp="1"/>
          </p:cNvSpPr>
          <p:nvPr/>
        </p:nvSpPr>
        <p:spPr>
          <a:xfrm>
            <a:off x="4165595" y="6354610"/>
            <a:ext cx="3859226" cy="366611"/>
          </a:xfrm>
          <a:prstGeom prst="rect">
            <a:avLst/>
          </a:prstGeom>
          <a:no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fld id="{9A0DB2DC-4C9A-4742-B13C-FB6460FD3503}" type="slidenum">
              <a:rPr lang="en-US" altLang="zh-CN" sz="1200" dirty="0">
                <a:solidFill>
                  <a:srgbClr val="898989"/>
                </a:solidFill>
                <a:latin typeface="Arial" panose="020B0604020202020204" pitchFamily="34" charset="0"/>
                <a:ea typeface="宋体" panose="02010600030101010101" pitchFamily="2" charset="-122"/>
              </a:rPr>
              <a:t>81</a:t>
            </a:fld>
            <a:endParaRPr lang="en-US" altLang="zh-CN" sz="1200" dirty="0">
              <a:solidFill>
                <a:srgbClr val="898989"/>
              </a:solidFill>
              <a:latin typeface="Arial" panose="020B0604020202020204" pitchFamily="34" charset="0"/>
              <a:ea typeface="宋体" panose="02010600030101010101" pitchFamily="2" charset="-122"/>
            </a:endParaRPr>
          </a:p>
        </p:txBody>
      </p:sp>
      <p:sp>
        <p:nvSpPr>
          <p:cNvPr id="1951747" name="Rectangle 3"/>
          <p:cNvSpPr/>
          <p:nvPr/>
        </p:nvSpPr>
        <p:spPr>
          <a:xfrm>
            <a:off x="2572398" y="1644193"/>
            <a:ext cx="5281044" cy="760202"/>
          </a:xfrm>
          <a:prstGeom prst="rect">
            <a:avLst/>
          </a:prstGeom>
          <a:solidFill>
            <a:schemeClr val="bg1"/>
          </a:solidFill>
          <a:ln w="41275" cap="flat" cmpd="sng">
            <a:solidFill>
              <a:srgbClr val="FF6600"/>
            </a:solidFill>
            <a:prstDash val="solid"/>
            <a:miter/>
            <a:headEnd type="none" w="med" len="med"/>
            <a:tailEnd type="none" w="med" len="med"/>
          </a:ln>
        </p:spPr>
        <p:txBody>
          <a:bodyPr tIns="91414" bIns="91414"/>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285750" lvl="0" indent="-285750" eaLnBrk="1" hangingPunct="1">
              <a:buClr>
                <a:srgbClr val="236402"/>
              </a:buClr>
              <a:buSzPct val="60000"/>
              <a:buFont typeface="Wingdings" panose="05000000000000000000" pitchFamily="2" charset="2"/>
              <a:buNone/>
            </a:pPr>
            <a:r>
              <a:rPr lang="en-US" altLang="zh-CN" sz="1800" dirty="0"/>
              <a:t>Format Bibliography</a:t>
            </a:r>
          </a:p>
          <a:p>
            <a:pPr marL="285750" lvl="0" indent="-285750" eaLnBrk="1" hangingPunct="1">
              <a:buClr>
                <a:srgbClr val="236402"/>
              </a:buClr>
              <a:buSzPct val="60000"/>
              <a:buFont typeface="Wingdings" panose="05000000000000000000" pitchFamily="2" charset="2"/>
              <a:buNone/>
            </a:pPr>
            <a:r>
              <a:rPr lang="zh-CN" altLang="en-US" sz="1800" dirty="0"/>
              <a:t>格式化文中与文后的参考文献</a:t>
            </a:r>
          </a:p>
        </p:txBody>
      </p:sp>
      <p:sp>
        <p:nvSpPr>
          <p:cNvPr id="1951748" name="Line 4"/>
          <p:cNvSpPr/>
          <p:nvPr/>
        </p:nvSpPr>
        <p:spPr>
          <a:xfrm>
            <a:off x="4190985" y="999870"/>
            <a:ext cx="507793" cy="533252"/>
          </a:xfrm>
          <a:prstGeom prst="line">
            <a:avLst/>
          </a:prstGeom>
          <a:ln w="47625" cap="flat" cmpd="sng">
            <a:solidFill>
              <a:srgbClr val="FF6600"/>
            </a:solidFill>
            <a:prstDash val="solid"/>
            <a:headEnd type="none" w="med" len="med"/>
            <a:tailEnd type="triangle" w="med" len="med"/>
          </a:ln>
        </p:spPr>
      </p:sp>
      <p:sp>
        <p:nvSpPr>
          <p:cNvPr id="10" name="Oval 5"/>
          <p:cNvSpPr/>
          <p:nvPr/>
        </p:nvSpPr>
        <p:spPr>
          <a:xfrm>
            <a:off x="2858028" y="571366"/>
            <a:ext cx="3427602" cy="403113"/>
          </a:xfrm>
          <a:prstGeom prst="ellipse">
            <a:avLst/>
          </a:prstGeom>
          <a:noFill/>
          <a:ln w="38100" cap="flat" cmpd="sng">
            <a:solidFill>
              <a:srgbClr val="FF66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800" dirty="0">
              <a:latin typeface="Impact" panose="020B080603090205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517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5174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1747" grpId="0" bldLvl="0" animBg="1"/>
      <p:bldP spid="10" grpId="0" bldLvl="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灯片编号占位符 1"/>
          <p:cNvSpPr txBox="1">
            <a:spLocks noGrp="1"/>
          </p:cNvSpPr>
          <p:nvPr/>
        </p:nvSpPr>
        <p:spPr>
          <a:xfrm>
            <a:off x="4165595" y="6354610"/>
            <a:ext cx="3859226" cy="366611"/>
          </a:xfrm>
          <a:prstGeom prst="rect">
            <a:avLst/>
          </a:prstGeom>
          <a:no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fld id="{9A0DB2DC-4C9A-4742-B13C-FB6460FD3503}" type="slidenum">
              <a:rPr lang="en-US" altLang="zh-CN" sz="1200" dirty="0">
                <a:solidFill>
                  <a:srgbClr val="898989"/>
                </a:solidFill>
                <a:latin typeface="Arial" panose="020B0604020202020204" pitchFamily="34" charset="0"/>
                <a:ea typeface="宋体" panose="02010600030101010101" pitchFamily="2" charset="-122"/>
              </a:rPr>
              <a:t>82</a:t>
            </a:fld>
            <a:endParaRPr lang="en-US" altLang="zh-CN" sz="1200" dirty="0">
              <a:solidFill>
                <a:srgbClr val="898989"/>
              </a:solidFill>
              <a:latin typeface="Arial" panose="020B0604020202020204" pitchFamily="34" charset="0"/>
              <a:ea typeface="宋体" panose="02010600030101010101" pitchFamily="2" charset="-122"/>
            </a:endParaRPr>
          </a:p>
        </p:txBody>
      </p:sp>
      <p:pic>
        <p:nvPicPr>
          <p:cNvPr id="52227" name="Picture 2"/>
          <p:cNvPicPr>
            <a:picLocks noChangeAspect="1"/>
          </p:cNvPicPr>
          <p:nvPr/>
        </p:nvPicPr>
        <p:blipFill>
          <a:blip r:embed="rId2"/>
          <a:stretch>
            <a:fillRect/>
          </a:stretch>
        </p:blipFill>
        <p:spPr>
          <a:xfrm>
            <a:off x="1695" y="25"/>
            <a:ext cx="12187028" cy="6857683"/>
          </a:xfrm>
          <a:prstGeom prst="rect">
            <a:avLst/>
          </a:prstGeom>
          <a:noFill/>
          <a:ln w="9525">
            <a:noFill/>
          </a:ln>
        </p:spPr>
      </p:pic>
      <p:sp>
        <p:nvSpPr>
          <p:cNvPr id="4" name="Oval 7"/>
          <p:cNvSpPr/>
          <p:nvPr/>
        </p:nvSpPr>
        <p:spPr>
          <a:xfrm>
            <a:off x="2096369" y="5257927"/>
            <a:ext cx="9038713" cy="1599756"/>
          </a:xfrm>
          <a:prstGeom prst="ellipse">
            <a:avLst/>
          </a:prstGeom>
          <a:noFill/>
          <a:ln w="34925" cap="flat" cmpd="sng">
            <a:solidFill>
              <a:srgbClr val="FF6600"/>
            </a:solidFill>
            <a:prstDash val="solid"/>
            <a:headEnd type="none" w="med" len="med"/>
            <a:tailEnd type="none" w="med" len="med"/>
          </a:ln>
        </p:spPr>
        <p:txBody>
          <a:bodyPr vert="eaVert"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800" dirty="0">
              <a:latin typeface="Impact" panose="020B0806030902050204" pitchFamily="34" charset="0"/>
              <a:ea typeface="宋体" panose="02010600030101010101" pitchFamily="2" charset="-122"/>
            </a:endParaRPr>
          </a:p>
        </p:txBody>
      </p:sp>
      <p:sp>
        <p:nvSpPr>
          <p:cNvPr id="5" name="Rectangle 9"/>
          <p:cNvSpPr/>
          <p:nvPr/>
        </p:nvSpPr>
        <p:spPr>
          <a:xfrm>
            <a:off x="2382001" y="430096"/>
            <a:ext cx="2761125" cy="712589"/>
          </a:xfrm>
          <a:prstGeom prst="rect">
            <a:avLst/>
          </a:prstGeom>
          <a:noFill/>
          <a:ln w="28575" cap="flat" cmpd="sng">
            <a:solidFill>
              <a:srgbClr val="FF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2400" dirty="0">
              <a:latin typeface="Arial" panose="020B0604020202020204" pitchFamily="34" charset="0"/>
              <a:ea typeface="宋体" panose="02010600030101010101" pitchFamily="2" charset="-122"/>
            </a:endParaRPr>
          </a:p>
        </p:txBody>
      </p:sp>
      <p:sp>
        <p:nvSpPr>
          <p:cNvPr id="6" name="Rectangle 4"/>
          <p:cNvSpPr/>
          <p:nvPr/>
        </p:nvSpPr>
        <p:spPr>
          <a:xfrm>
            <a:off x="5619183" y="999870"/>
            <a:ext cx="4874809" cy="533252"/>
          </a:xfrm>
          <a:prstGeom prst="rect">
            <a:avLst/>
          </a:prstGeom>
          <a:solidFill>
            <a:schemeClr val="bg1"/>
          </a:solidFill>
          <a:ln w="41275" cap="flat" cmpd="sng">
            <a:solidFill>
              <a:srgbClr val="FF6600"/>
            </a:solidFill>
            <a:prstDash val="solid"/>
            <a:miter/>
            <a:headEnd type="none" w="med" len="med"/>
            <a:tailEnd type="none" w="med" len="med"/>
          </a:ln>
        </p:spPr>
        <p:txBody>
          <a:bodyPr tIns="91414" bIns="91414"/>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285750" lvl="0" indent="-285750" eaLnBrk="1" hangingPunct="1">
              <a:buClr>
                <a:srgbClr val="236402"/>
              </a:buClr>
              <a:buSzPct val="60000"/>
              <a:buFont typeface="Wingdings" panose="05000000000000000000" pitchFamily="2" charset="2"/>
              <a:buNone/>
            </a:pPr>
            <a:r>
              <a:rPr lang="zh-CN" altLang="en-US" sz="1800" dirty="0">
                <a:latin typeface="Arial" panose="020B0604020202020204" pitchFamily="34" charset="0"/>
              </a:rPr>
              <a:t>变更不同期刊的参考文献格式</a:t>
            </a:r>
          </a:p>
        </p:txBody>
      </p:sp>
      <p:sp>
        <p:nvSpPr>
          <p:cNvPr id="7" name="Line 4"/>
          <p:cNvSpPr/>
          <p:nvPr/>
        </p:nvSpPr>
        <p:spPr>
          <a:xfrm flipH="1" flipV="1">
            <a:off x="5143126" y="571341"/>
            <a:ext cx="476057" cy="428506"/>
          </a:xfrm>
          <a:prstGeom prst="line">
            <a:avLst/>
          </a:prstGeom>
          <a:ln w="47625" cap="flat" cmpd="sng">
            <a:solidFill>
              <a:srgbClr val="FF6600"/>
            </a:solidFill>
            <a:prstDash val="solid"/>
            <a:headEnd type="none" w="med" len="med"/>
            <a:tailEnd type="triangle" w="med" len="med"/>
          </a:ln>
        </p:spPr>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bldLvl="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
          <p:cNvGrpSpPr/>
          <p:nvPr/>
        </p:nvGrpSpPr>
        <p:grpSpPr>
          <a:xfrm>
            <a:off x="8666640" y="5854960"/>
            <a:ext cx="3428578" cy="931651"/>
            <a:chOff x="6500826" y="5854935"/>
            <a:chExt cx="2571768" cy="931651"/>
          </a:xfrm>
        </p:grpSpPr>
        <p:pic>
          <p:nvPicPr>
            <p:cNvPr id="3" name="Picture 2" descr="C:\Users\SCU-lnqn\Desktop\四川大学图书馆logo.jpg"/>
            <p:cNvPicPr>
              <a:picLocks noChangeAspect="1" noChangeArrowheads="1"/>
            </p:cNvPicPr>
            <p:nvPr/>
          </p:nvPicPr>
          <p:blipFill>
            <a:blip r:embed="rId2" cstate="print"/>
            <a:srcRect r="74000"/>
            <a:stretch>
              <a:fillRect/>
            </a:stretch>
          </p:blipFill>
          <p:spPr bwMode="auto">
            <a:xfrm>
              <a:off x="8143900" y="5854935"/>
              <a:ext cx="928694" cy="890261"/>
            </a:xfrm>
            <a:prstGeom prst="rect">
              <a:avLst/>
            </a:prstGeom>
            <a:noFill/>
          </p:spPr>
        </p:pic>
        <p:pic>
          <p:nvPicPr>
            <p:cNvPr id="4" name="Picture 2" descr="C:\Users\SCU-lnqn\Desktop\四川大学图书馆logo.jpg"/>
            <p:cNvPicPr>
              <a:picLocks noChangeAspect="1" noChangeArrowheads="1"/>
            </p:cNvPicPr>
            <p:nvPr/>
          </p:nvPicPr>
          <p:blipFill>
            <a:blip r:embed="rId2" cstate="print"/>
            <a:srcRect l="28000"/>
            <a:stretch>
              <a:fillRect/>
            </a:stretch>
          </p:blipFill>
          <p:spPr bwMode="auto">
            <a:xfrm>
              <a:off x="6500826" y="6242538"/>
              <a:ext cx="1571636" cy="544048"/>
            </a:xfrm>
            <a:prstGeom prst="rect">
              <a:avLst/>
            </a:prstGeom>
            <a:noFill/>
          </p:spPr>
        </p:pic>
      </p:grpSp>
      <p:sp>
        <p:nvSpPr>
          <p:cNvPr id="8" name="TextBox 7"/>
          <p:cNvSpPr txBox="1"/>
          <p:nvPr/>
        </p:nvSpPr>
        <p:spPr>
          <a:xfrm>
            <a:off x="98742" y="1198040"/>
            <a:ext cx="11377430" cy="4662815"/>
          </a:xfrm>
          <a:prstGeom prst="rect">
            <a:avLst/>
          </a:prstGeom>
          <a:noFill/>
        </p:spPr>
        <p:txBody>
          <a:bodyPr wrap="square" rtlCol="0">
            <a:spAutoFit/>
          </a:bodyPr>
          <a:lstStyle/>
          <a:p>
            <a:pPr marL="800100" lvl="1" indent="-342900">
              <a:spcBef>
                <a:spcPts val="600"/>
              </a:spcBef>
              <a:spcAft>
                <a:spcPts val="1200"/>
              </a:spcAft>
              <a:buFont typeface="Wingdings" panose="05000000000000000000" pitchFamily="2" charset="2"/>
              <a:buChar char="p"/>
            </a:pPr>
            <a:r>
              <a:rPr lang="zh-CN" altLang="en-US" sz="2800" b="1" dirty="0" smtClean="0"/>
              <a:t>步骤一：切分课题，确定检索词</a:t>
            </a:r>
            <a:endParaRPr lang="en-US" altLang="zh-CN" sz="2800" b="1" dirty="0" smtClean="0"/>
          </a:p>
          <a:p>
            <a:pPr lvl="2">
              <a:spcAft>
                <a:spcPts val="1200"/>
              </a:spcAft>
              <a:buFont typeface="Wingdings" panose="05000000000000000000" pitchFamily="2" charset="2"/>
              <a:buChar char="Ø"/>
            </a:pPr>
            <a:r>
              <a:rPr lang="zh-CN" altLang="en-US" sz="2400" dirty="0" smtClean="0">
                <a:ea typeface="宋体" panose="02010600030101010101" pitchFamily="2" charset="-122"/>
              </a:rPr>
              <a:t>氧</a:t>
            </a:r>
            <a:r>
              <a:rPr lang="zh-CN" altLang="en-US" sz="2400" dirty="0">
                <a:ea typeface="宋体" panose="02010600030101010101" pitchFamily="2" charset="-122"/>
              </a:rPr>
              <a:t>化铁红</a:t>
            </a:r>
            <a:r>
              <a:rPr lang="en-US" altLang="zh-CN" sz="2400" dirty="0">
                <a:ea typeface="宋体" panose="02010600030101010101" pitchFamily="2" charset="-122"/>
              </a:rPr>
              <a:t> or Fe</a:t>
            </a:r>
            <a:r>
              <a:rPr lang="en-US" altLang="zh-CN" sz="2400" baseline="-25000" dirty="0">
                <a:ea typeface="宋体" panose="02010600030101010101" pitchFamily="2" charset="-122"/>
              </a:rPr>
              <a:t>2</a:t>
            </a:r>
            <a:r>
              <a:rPr lang="en-US" altLang="zh-CN" sz="2400" dirty="0">
                <a:ea typeface="宋体" panose="02010600030101010101" pitchFamily="2" charset="-122"/>
              </a:rPr>
              <a:t>O</a:t>
            </a:r>
            <a:r>
              <a:rPr lang="en-US" altLang="zh-CN" sz="2400" baseline="-25000" dirty="0">
                <a:ea typeface="宋体" panose="02010600030101010101" pitchFamily="2" charset="-122"/>
              </a:rPr>
              <a:t>3  </a:t>
            </a:r>
            <a:r>
              <a:rPr lang="en-US" altLang="zh-CN" sz="2400" dirty="0">
                <a:ea typeface="宋体" panose="02010600030101010101" pitchFamily="2" charset="-122"/>
              </a:rPr>
              <a:t>     </a:t>
            </a:r>
            <a:r>
              <a:rPr lang="en-US" altLang="zh-CN" sz="2400" dirty="0">
                <a:solidFill>
                  <a:srgbClr val="FF0000"/>
                </a:solidFill>
                <a:ea typeface="宋体" panose="02010600030101010101" pitchFamily="2" charset="-122"/>
              </a:rPr>
              <a:t>“iron oxide red” </a:t>
            </a:r>
            <a:r>
              <a:rPr lang="en-US" altLang="zh-CN" sz="2400" dirty="0">
                <a:ea typeface="宋体" panose="02010600030101010101" pitchFamily="2" charset="-122"/>
              </a:rPr>
              <a:t>or </a:t>
            </a:r>
            <a:r>
              <a:rPr lang="en-US" altLang="zh-CN" sz="2400" dirty="0" smtClean="0">
                <a:ea typeface="宋体" panose="02010600030101010101" pitchFamily="2" charset="-122"/>
              </a:rPr>
              <a:t>Fe</a:t>
            </a:r>
            <a:r>
              <a:rPr lang="en-US" altLang="zh-CN" sz="2400" baseline="-25000" dirty="0" smtClean="0">
                <a:ea typeface="宋体" panose="02010600030101010101" pitchFamily="2" charset="-122"/>
              </a:rPr>
              <a:t>2</a:t>
            </a:r>
            <a:r>
              <a:rPr lang="en-US" altLang="zh-CN" sz="2400" dirty="0" smtClean="0">
                <a:ea typeface="宋体" panose="02010600030101010101" pitchFamily="2" charset="-122"/>
              </a:rPr>
              <a:t>O</a:t>
            </a:r>
            <a:r>
              <a:rPr lang="en-US" altLang="zh-CN" sz="2400" baseline="-25000" dirty="0" smtClean="0">
                <a:ea typeface="宋体" panose="02010600030101010101" pitchFamily="2" charset="-122"/>
              </a:rPr>
              <a:t>3</a:t>
            </a:r>
          </a:p>
          <a:p>
            <a:pPr lvl="2">
              <a:spcAft>
                <a:spcPts val="1200"/>
              </a:spcAft>
              <a:buFont typeface="Wingdings" panose="05000000000000000000" pitchFamily="2" charset="2"/>
              <a:buChar char="Ø"/>
            </a:pPr>
            <a:r>
              <a:rPr lang="zh-CN" altLang="en-US" sz="2400" dirty="0" smtClean="0">
                <a:ea typeface="宋体" panose="02010600030101010101" pitchFamily="2" charset="-122"/>
              </a:rPr>
              <a:t>合成 </a:t>
            </a:r>
            <a:r>
              <a:rPr lang="en-US" altLang="zh-CN" sz="2400" dirty="0">
                <a:ea typeface="宋体" panose="02010600030101010101" pitchFamily="2" charset="-122"/>
              </a:rPr>
              <a:t>or </a:t>
            </a:r>
            <a:r>
              <a:rPr lang="zh-CN" altLang="en-US" sz="2400" dirty="0">
                <a:ea typeface="宋体" panose="02010600030101010101" pitchFamily="2" charset="-122"/>
              </a:rPr>
              <a:t>制备 </a:t>
            </a:r>
            <a:r>
              <a:rPr lang="en-US" altLang="zh-CN" sz="2400" dirty="0">
                <a:ea typeface="宋体" panose="02010600030101010101" pitchFamily="2" charset="-122"/>
              </a:rPr>
              <a:t>          </a:t>
            </a:r>
            <a:r>
              <a:rPr lang="en-US" altLang="zh-CN" sz="2400" dirty="0" smtClean="0">
                <a:ea typeface="宋体" panose="02010600030101010101" pitchFamily="2" charset="-122"/>
              </a:rPr>
              <a:t> </a:t>
            </a:r>
            <a:r>
              <a:rPr lang="zh-CN" altLang="en-US" sz="2400" dirty="0" smtClean="0">
                <a:ea typeface="宋体" panose="02010600030101010101" pitchFamily="2" charset="-122"/>
              </a:rPr>
              <a:t>      </a:t>
            </a:r>
            <a:r>
              <a:rPr lang="en-US" altLang="zh-CN" sz="2400" u="sng" dirty="0">
                <a:ea typeface="宋体" panose="02010600030101010101" pitchFamily="2" charset="-122"/>
              </a:rPr>
              <a:t>synthesis</a:t>
            </a:r>
            <a:r>
              <a:rPr lang="en-US" altLang="zh-CN" sz="2400" dirty="0">
                <a:ea typeface="宋体" panose="02010600030101010101" pitchFamily="2" charset="-122"/>
              </a:rPr>
              <a:t> or </a:t>
            </a:r>
            <a:r>
              <a:rPr lang="en-US" altLang="zh-CN" sz="2400" u="sng" dirty="0">
                <a:ea typeface="宋体" panose="02010600030101010101" pitchFamily="2" charset="-122"/>
              </a:rPr>
              <a:t>preparation</a:t>
            </a:r>
            <a:r>
              <a:rPr lang="en-US" altLang="zh-CN" sz="2400" dirty="0">
                <a:ea typeface="宋体" panose="02010600030101010101" pitchFamily="2" charset="-122"/>
              </a:rPr>
              <a:t> or </a:t>
            </a:r>
            <a:r>
              <a:rPr lang="en-US" altLang="zh-CN" sz="2400" dirty="0" smtClean="0">
                <a:ea typeface="宋体" panose="02010600030101010101" pitchFamily="2" charset="-122"/>
              </a:rPr>
              <a:t>				     compounds </a:t>
            </a:r>
            <a:r>
              <a:rPr lang="en-US" altLang="zh-CN" sz="2400" dirty="0">
                <a:ea typeface="宋体" panose="02010600030101010101" pitchFamily="2" charset="-122"/>
              </a:rPr>
              <a:t>or </a:t>
            </a:r>
            <a:r>
              <a:rPr lang="en-US" altLang="zh-CN" sz="3200" dirty="0">
                <a:ea typeface="宋体" panose="02010600030101010101" pitchFamily="2" charset="-122"/>
              </a:rPr>
              <a:t> </a:t>
            </a:r>
            <a:r>
              <a:rPr lang="en-US" altLang="zh-CN" sz="2400" dirty="0">
                <a:ea typeface="宋体" panose="02010600030101010101" pitchFamily="2" charset="-122"/>
              </a:rPr>
              <a:t>production </a:t>
            </a:r>
            <a:endParaRPr lang="en-US" altLang="zh-CN" sz="2400" dirty="0" smtClean="0">
              <a:ea typeface="宋体" panose="02010600030101010101" pitchFamily="2" charset="-122"/>
            </a:endParaRPr>
          </a:p>
          <a:p>
            <a:pPr lvl="2">
              <a:spcAft>
                <a:spcPts val="1200"/>
              </a:spcAft>
              <a:buFont typeface="Wingdings" panose="05000000000000000000" pitchFamily="2" charset="2"/>
              <a:buChar char="Ø"/>
            </a:pPr>
            <a:r>
              <a:rPr lang="zh-CN" altLang="en-US" sz="2400" dirty="0" smtClean="0">
                <a:ea typeface="宋体" panose="02010600030101010101" pitchFamily="2" charset="-122"/>
              </a:rPr>
              <a:t>超</a:t>
            </a:r>
            <a:r>
              <a:rPr lang="zh-CN" altLang="en-US" sz="2400" dirty="0">
                <a:ea typeface="宋体" panose="02010600030101010101" pitchFamily="2" charset="-122"/>
              </a:rPr>
              <a:t>细 </a:t>
            </a:r>
            <a:r>
              <a:rPr lang="en-US" altLang="zh-CN" sz="2400" dirty="0">
                <a:ea typeface="宋体" panose="02010600030101010101" pitchFamily="2" charset="-122"/>
              </a:rPr>
              <a:t>or </a:t>
            </a:r>
            <a:r>
              <a:rPr lang="zh-CN" altLang="en-US" sz="2400" dirty="0">
                <a:ea typeface="宋体" panose="02010600030101010101" pitchFamily="2" charset="-122"/>
              </a:rPr>
              <a:t>纳米              </a:t>
            </a:r>
            <a:r>
              <a:rPr lang="zh-CN" altLang="en-US" sz="2400" dirty="0" smtClean="0">
                <a:ea typeface="宋体" panose="02010600030101010101" pitchFamily="2" charset="-122"/>
              </a:rPr>
              <a:t>    </a:t>
            </a:r>
            <a:r>
              <a:rPr lang="en-US" altLang="zh-CN" sz="2400" dirty="0">
                <a:ea typeface="宋体" panose="02010600030101010101" pitchFamily="2" charset="-122"/>
              </a:rPr>
              <a:t>ultrafine or </a:t>
            </a:r>
            <a:r>
              <a:rPr lang="en-US" altLang="zh-CN" sz="2400" dirty="0" err="1" smtClean="0">
                <a:ea typeface="宋体" panose="02010600030101010101" pitchFamily="2" charset="-122"/>
              </a:rPr>
              <a:t>nano</a:t>
            </a:r>
            <a:endParaRPr lang="en-US" altLang="zh-CN" sz="2400" dirty="0" smtClean="0"/>
          </a:p>
          <a:p>
            <a:pPr marL="800100" lvl="1" indent="-342900">
              <a:spcBef>
                <a:spcPts val="600"/>
              </a:spcBef>
              <a:spcAft>
                <a:spcPts val="1200"/>
              </a:spcAft>
              <a:buFont typeface="Wingdings" panose="05000000000000000000" pitchFamily="2" charset="2"/>
              <a:buChar char="p"/>
            </a:pPr>
            <a:r>
              <a:rPr lang="zh-CN" altLang="en-US" sz="2800" b="1" dirty="0" smtClean="0"/>
              <a:t>步骤二：确定检索式</a:t>
            </a:r>
            <a:endParaRPr lang="en-US" altLang="zh-CN" sz="2400" b="1" dirty="0" smtClean="0"/>
          </a:p>
          <a:p>
            <a:pPr lvl="2">
              <a:spcBef>
                <a:spcPts val="600"/>
              </a:spcBef>
              <a:buFont typeface="Wingdings" panose="05000000000000000000" pitchFamily="2" charset="2"/>
              <a:buChar char="Ø"/>
            </a:pPr>
            <a:r>
              <a:rPr lang="zh-CN" altLang="en-US" sz="2400" dirty="0"/>
              <a:t>标题</a:t>
            </a:r>
            <a:r>
              <a:rPr lang="en-US" altLang="zh-CN" sz="2400" dirty="0"/>
              <a:t>=(“iron oxide red” or Fe</a:t>
            </a:r>
            <a:r>
              <a:rPr lang="en-US" altLang="zh-CN" sz="2400" baseline="-25000" dirty="0"/>
              <a:t>2</a:t>
            </a:r>
            <a:r>
              <a:rPr lang="en-US" altLang="zh-CN" sz="2400" dirty="0"/>
              <a:t>O</a:t>
            </a:r>
            <a:r>
              <a:rPr lang="en-US" altLang="zh-CN" sz="2400" baseline="-25000" dirty="0"/>
              <a:t>3</a:t>
            </a:r>
            <a:r>
              <a:rPr lang="en-US" altLang="zh-CN" sz="2400" dirty="0"/>
              <a:t>) and </a:t>
            </a:r>
            <a:r>
              <a:rPr lang="zh-CN" altLang="en-US" sz="2400" dirty="0"/>
              <a:t>标题</a:t>
            </a:r>
            <a:r>
              <a:rPr lang="en-US" altLang="zh-CN" sz="2400" dirty="0"/>
              <a:t>=(synthesis or preparation or </a:t>
            </a:r>
            <a:r>
              <a:rPr lang="en-US" altLang="zh-CN" sz="2400" dirty="0" smtClean="0"/>
              <a:t>compounds </a:t>
            </a:r>
            <a:r>
              <a:rPr lang="en-US" altLang="zh-CN" sz="2400" dirty="0"/>
              <a:t>or production) and </a:t>
            </a:r>
            <a:r>
              <a:rPr lang="zh-CN" altLang="en-US" sz="2400" dirty="0"/>
              <a:t>主题</a:t>
            </a:r>
            <a:r>
              <a:rPr lang="en-US" altLang="zh-CN" sz="2400" dirty="0"/>
              <a:t>=(ultrafine or </a:t>
            </a:r>
            <a:r>
              <a:rPr lang="en-US" altLang="zh-CN" sz="2400" dirty="0" err="1"/>
              <a:t>nano</a:t>
            </a:r>
            <a:r>
              <a:rPr lang="en-US" altLang="zh-CN" sz="2400" dirty="0"/>
              <a:t>)</a:t>
            </a:r>
          </a:p>
          <a:p>
            <a:pPr lvl="2">
              <a:spcBef>
                <a:spcPts val="600"/>
              </a:spcBef>
              <a:buFont typeface="Wingdings" panose="05000000000000000000" pitchFamily="2" charset="2"/>
              <a:buChar char="Ø"/>
            </a:pPr>
            <a:endParaRPr lang="en-US" altLang="zh-CN" sz="2400" b="1" dirty="0"/>
          </a:p>
        </p:txBody>
      </p:sp>
      <p:graphicFrame>
        <p:nvGraphicFramePr>
          <p:cNvPr id="7" name="图示 6"/>
          <p:cNvGraphicFramePr/>
          <p:nvPr>
            <p:extLst>
              <p:ext uri="{D42A27DB-BD31-4B8C-83A1-F6EECF244321}">
                <p14:modId xmlns:p14="http://schemas.microsoft.com/office/powerpoint/2010/main" val="2561809778"/>
              </p:ext>
            </p:extLst>
          </p:nvPr>
        </p:nvGraphicFramePr>
        <p:xfrm>
          <a:off x="190476" y="142852"/>
          <a:ext cx="9047593" cy="428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线形标注 1 8"/>
          <p:cNvSpPr/>
          <p:nvPr/>
        </p:nvSpPr>
        <p:spPr>
          <a:xfrm>
            <a:off x="8914745" y="1772818"/>
            <a:ext cx="1599034" cy="454355"/>
          </a:xfrm>
          <a:prstGeom prst="borderCallout1">
            <a:avLst>
              <a:gd name="adj1" fmla="val 49470"/>
              <a:gd name="adj2" fmla="val -3606"/>
              <a:gd name="adj3" fmla="val 106512"/>
              <a:gd name="adj4" fmla="val -40801"/>
            </a:avLst>
          </a:prstGeom>
        </p:spPr>
        <p:style>
          <a:lnRef idx="2">
            <a:schemeClr val="accent2"/>
          </a:lnRef>
          <a:fillRef idx="1">
            <a:schemeClr val="lt1"/>
          </a:fillRef>
          <a:effectRef idx="0">
            <a:schemeClr val="accent2"/>
          </a:effectRef>
          <a:fontRef idx="minor">
            <a:schemeClr val="dk1"/>
          </a:fontRef>
        </p:style>
        <p:txBody>
          <a:bodyPr rtlCol="0" anchor="ctr"/>
          <a:lstStyle/>
          <a:p>
            <a:r>
              <a:rPr kumimoji="1" lang="zh-CN" altLang="en-US" sz="1400" b="1" dirty="0" smtClean="0">
                <a:solidFill>
                  <a:srgbClr val="000000"/>
                </a:solidFill>
                <a:latin typeface="Lucida Sans Unicode" panose="020B0602030504020204" pitchFamily="34" charset="0"/>
                <a:ea typeface="宋体" panose="02010600030101010101" pitchFamily="2" charset="-122"/>
              </a:rPr>
              <a:t>专有名词，用精确检索</a:t>
            </a:r>
            <a:endParaRPr kumimoji="1" lang="zh-CN" altLang="en-US" sz="1400" b="1" dirty="0">
              <a:solidFill>
                <a:srgbClr val="000000"/>
              </a:solidFill>
              <a:latin typeface="Lucida Sans Unicode" panose="020B0602030504020204" pitchFamily="34" charset="0"/>
              <a:ea typeface="宋体" panose="02010600030101010101" pitchFamily="2" charset="-122"/>
            </a:endParaRPr>
          </a:p>
        </p:txBody>
      </p:sp>
      <p:sp>
        <p:nvSpPr>
          <p:cNvPr id="5" name="TextBox 4"/>
          <p:cNvSpPr txBox="1"/>
          <p:nvPr/>
        </p:nvSpPr>
        <p:spPr>
          <a:xfrm>
            <a:off x="1198661" y="404676"/>
            <a:ext cx="6696744" cy="523220"/>
          </a:xfrm>
          <a:prstGeom prst="rect">
            <a:avLst/>
          </a:prstGeom>
          <a:noFill/>
        </p:spPr>
        <p:txBody>
          <a:bodyPr wrap="square" rtlCol="0">
            <a:spAutoFit/>
          </a:bodyPr>
          <a:lstStyle/>
          <a:p>
            <a:r>
              <a:rPr lang="zh-CN" altLang="en-US" sz="2800" dirty="0" smtClean="0">
                <a:solidFill>
                  <a:srgbClr val="C00000"/>
                </a:solidFill>
              </a:rPr>
              <a:t>课题</a:t>
            </a:r>
            <a:r>
              <a:rPr lang="zh-CN" altLang="en-US" sz="2800" dirty="0">
                <a:solidFill>
                  <a:srgbClr val="C00000"/>
                </a:solidFill>
              </a:rPr>
              <a:t>名称：超细氧化铁红的合成方法研究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par>
                          <p:cTn id="13" fill="hold">
                            <p:stCondLst>
                              <p:cond delay="500"/>
                            </p:stCondLst>
                            <p:childTnLst>
                              <p:par>
                                <p:cTn id="14" presetID="18" presetClass="entr" presetSubtype="3"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strips(upRight)">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500"/>
                                        <p:tgtEl>
                                          <p:spTgt spid="8">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xEl>
                                              <p:pRg st="3" end="3"/>
                                            </p:txEl>
                                          </p:spTgt>
                                        </p:tgtEl>
                                        <p:attrNameLst>
                                          <p:attrName>style.visibility</p:attrName>
                                        </p:attrNameLst>
                                      </p:cBhvr>
                                      <p:to>
                                        <p:strVal val="visible"/>
                                      </p:to>
                                    </p:set>
                                    <p:animEffect transition="in" filter="fade">
                                      <p:cBhvr>
                                        <p:cTn id="26" dur="500"/>
                                        <p:tgtEl>
                                          <p:spTgt spid="8">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animEffect transition="in" filter="fade">
                                      <p:cBhvr>
                                        <p:cTn id="31" dur="500"/>
                                        <p:tgtEl>
                                          <p:spTgt spid="8">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
                                            <p:txEl>
                                              <p:pRg st="5" end="5"/>
                                            </p:txEl>
                                          </p:spTgt>
                                        </p:tgtEl>
                                        <p:attrNameLst>
                                          <p:attrName>style.visibility</p:attrName>
                                        </p:attrNameLst>
                                      </p:cBhvr>
                                      <p:to>
                                        <p:strVal val="visible"/>
                                      </p:to>
                                    </p:set>
                                    <p:animEffect transition="in" filter="fade">
                                      <p:cBhvr>
                                        <p:cTn id="36"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
          <p:cNvGrpSpPr/>
          <p:nvPr/>
        </p:nvGrpSpPr>
        <p:grpSpPr>
          <a:xfrm>
            <a:off x="8666640" y="5854960"/>
            <a:ext cx="3428578" cy="931651"/>
            <a:chOff x="6500826" y="5854935"/>
            <a:chExt cx="2571768" cy="931651"/>
          </a:xfrm>
        </p:grpSpPr>
        <p:pic>
          <p:nvPicPr>
            <p:cNvPr id="3" name="Picture 2" descr="C:\Users\SCU-lnqn\Desktop\四川大学图书馆logo.jpg"/>
            <p:cNvPicPr>
              <a:picLocks noChangeAspect="1" noChangeArrowheads="1"/>
            </p:cNvPicPr>
            <p:nvPr/>
          </p:nvPicPr>
          <p:blipFill>
            <a:blip r:embed="rId2" cstate="print"/>
            <a:srcRect r="74000"/>
            <a:stretch>
              <a:fillRect/>
            </a:stretch>
          </p:blipFill>
          <p:spPr bwMode="auto">
            <a:xfrm>
              <a:off x="8143900" y="5854935"/>
              <a:ext cx="928694" cy="890261"/>
            </a:xfrm>
            <a:prstGeom prst="rect">
              <a:avLst/>
            </a:prstGeom>
            <a:noFill/>
          </p:spPr>
        </p:pic>
        <p:pic>
          <p:nvPicPr>
            <p:cNvPr id="4" name="Picture 2" descr="C:\Users\SCU-lnqn\Desktop\四川大学图书馆logo.jpg"/>
            <p:cNvPicPr>
              <a:picLocks noChangeAspect="1" noChangeArrowheads="1"/>
            </p:cNvPicPr>
            <p:nvPr/>
          </p:nvPicPr>
          <p:blipFill>
            <a:blip r:embed="rId2" cstate="print"/>
            <a:srcRect l="28000"/>
            <a:stretch>
              <a:fillRect/>
            </a:stretch>
          </p:blipFill>
          <p:spPr bwMode="auto">
            <a:xfrm>
              <a:off x="6500826" y="6242538"/>
              <a:ext cx="1571636" cy="544048"/>
            </a:xfrm>
            <a:prstGeom prst="rect">
              <a:avLst/>
            </a:prstGeom>
            <a:noFill/>
          </p:spPr>
        </p:pic>
      </p:grpSp>
      <p:graphicFrame>
        <p:nvGraphicFramePr>
          <p:cNvPr id="7" name="图示 6"/>
          <p:cNvGraphicFramePr/>
          <p:nvPr>
            <p:extLst>
              <p:ext uri="{D42A27DB-BD31-4B8C-83A1-F6EECF244321}">
                <p14:modId xmlns:p14="http://schemas.microsoft.com/office/powerpoint/2010/main" val="2247599755"/>
              </p:ext>
            </p:extLst>
          </p:nvPr>
        </p:nvGraphicFramePr>
        <p:xfrm>
          <a:off x="190476" y="142852"/>
          <a:ext cx="9047593" cy="428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1" b="15216"/>
          <a:stretch>
            <a:fillRect/>
          </a:stretch>
        </p:blipFill>
        <p:spPr bwMode="auto">
          <a:xfrm>
            <a:off x="335319" y="836735"/>
            <a:ext cx="9791813" cy="5333818"/>
          </a:xfrm>
          <a:prstGeom prst="rect">
            <a:avLst/>
          </a:prstGeom>
          <a:noFill/>
          <a:ln w="19050">
            <a:solidFill>
              <a:schemeClr val="tx2">
                <a:lumMod val="60000"/>
                <a:lumOff val="40000"/>
              </a:schemeClr>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10"/>
          <p:cNvSpPr>
            <a:spLocks noChangeArrowheads="1"/>
          </p:cNvSpPr>
          <p:nvPr/>
        </p:nvSpPr>
        <p:spPr bwMode="auto">
          <a:xfrm>
            <a:off x="432437" y="1224025"/>
            <a:ext cx="7966726" cy="1512887"/>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panose="02010600030101010101" pitchFamily="2" charset="-122"/>
            </a:endParaRPr>
          </a:p>
        </p:txBody>
      </p:sp>
      <p:sp>
        <p:nvSpPr>
          <p:cNvPr id="11" name="Rectangle 11"/>
          <p:cNvSpPr>
            <a:spLocks noChangeArrowheads="1"/>
          </p:cNvSpPr>
          <p:nvPr/>
        </p:nvSpPr>
        <p:spPr bwMode="auto">
          <a:xfrm>
            <a:off x="718383" y="5157194"/>
            <a:ext cx="5376824" cy="287337"/>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panose="02010600030101010101" pitchFamily="2" charset="-122"/>
            </a:endParaRPr>
          </a:p>
        </p:txBody>
      </p:sp>
      <p:sp>
        <p:nvSpPr>
          <p:cNvPr id="13" name="线形标注 1 12"/>
          <p:cNvSpPr/>
          <p:nvPr/>
        </p:nvSpPr>
        <p:spPr>
          <a:xfrm>
            <a:off x="6575229" y="4725169"/>
            <a:ext cx="1215043" cy="454355"/>
          </a:xfrm>
          <a:prstGeom prst="borderCallout1">
            <a:avLst>
              <a:gd name="adj1" fmla="val 49470"/>
              <a:gd name="adj2" fmla="val -3606"/>
              <a:gd name="adj3" fmla="val 106512"/>
              <a:gd name="adj4" fmla="val -40801"/>
            </a:avLst>
          </a:prstGeom>
        </p:spPr>
        <p:style>
          <a:lnRef idx="2">
            <a:schemeClr val="accent2"/>
          </a:lnRef>
          <a:fillRef idx="1">
            <a:schemeClr val="lt1"/>
          </a:fillRef>
          <a:effectRef idx="0">
            <a:schemeClr val="accent2"/>
          </a:effectRef>
          <a:fontRef idx="minor">
            <a:schemeClr val="dk1"/>
          </a:fontRef>
        </p:style>
        <p:txBody>
          <a:bodyPr rtlCol="0" anchor="ctr"/>
          <a:lstStyle/>
          <a:p>
            <a:r>
              <a:rPr kumimoji="1" lang="zh-CN" altLang="en-US" sz="1400" b="1" dirty="0">
                <a:solidFill>
                  <a:srgbClr val="000000"/>
                </a:solidFill>
                <a:latin typeface="Lucida Sans Unicode" panose="020B0602030504020204" pitchFamily="34" charset="0"/>
                <a:ea typeface="宋体" panose="02010600030101010101" pitchFamily="2" charset="-122"/>
              </a:rPr>
              <a:t>注意数据库的限定</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18" presetClass="entr" presetSubtype="3" fill="hold" grpId="0"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strips(upRight)">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
          <p:cNvGrpSpPr/>
          <p:nvPr/>
        </p:nvGrpSpPr>
        <p:grpSpPr>
          <a:xfrm>
            <a:off x="8666640" y="5854960"/>
            <a:ext cx="3428578" cy="931651"/>
            <a:chOff x="6500826" y="5854935"/>
            <a:chExt cx="2571768" cy="931651"/>
          </a:xfrm>
        </p:grpSpPr>
        <p:pic>
          <p:nvPicPr>
            <p:cNvPr id="3" name="Picture 2" descr="C:\Users\SCU-lnqn\Desktop\四川大学图书馆logo.jpg"/>
            <p:cNvPicPr>
              <a:picLocks noChangeAspect="1" noChangeArrowheads="1"/>
            </p:cNvPicPr>
            <p:nvPr/>
          </p:nvPicPr>
          <p:blipFill>
            <a:blip r:embed="rId2" cstate="print"/>
            <a:srcRect r="74000"/>
            <a:stretch>
              <a:fillRect/>
            </a:stretch>
          </p:blipFill>
          <p:spPr bwMode="auto">
            <a:xfrm>
              <a:off x="8143900" y="5854935"/>
              <a:ext cx="928694" cy="890261"/>
            </a:xfrm>
            <a:prstGeom prst="rect">
              <a:avLst/>
            </a:prstGeom>
            <a:noFill/>
          </p:spPr>
        </p:pic>
        <p:pic>
          <p:nvPicPr>
            <p:cNvPr id="4" name="Picture 2" descr="C:\Users\SCU-lnqn\Desktop\四川大学图书馆logo.jpg"/>
            <p:cNvPicPr>
              <a:picLocks noChangeAspect="1" noChangeArrowheads="1"/>
            </p:cNvPicPr>
            <p:nvPr/>
          </p:nvPicPr>
          <p:blipFill>
            <a:blip r:embed="rId2" cstate="print"/>
            <a:srcRect l="28000"/>
            <a:stretch>
              <a:fillRect/>
            </a:stretch>
          </p:blipFill>
          <p:spPr bwMode="auto">
            <a:xfrm>
              <a:off x="6500826" y="6242538"/>
              <a:ext cx="1571636" cy="544048"/>
            </a:xfrm>
            <a:prstGeom prst="rect">
              <a:avLst/>
            </a:prstGeom>
            <a:noFill/>
          </p:spPr>
        </p:pic>
      </p:grpSp>
      <p:graphicFrame>
        <p:nvGraphicFramePr>
          <p:cNvPr id="7" name="图示 6"/>
          <p:cNvGraphicFramePr/>
          <p:nvPr>
            <p:extLst>
              <p:ext uri="{D42A27DB-BD31-4B8C-83A1-F6EECF244321}">
                <p14:modId xmlns:p14="http://schemas.microsoft.com/office/powerpoint/2010/main" val="2330710002"/>
              </p:ext>
            </p:extLst>
          </p:nvPr>
        </p:nvGraphicFramePr>
        <p:xfrm>
          <a:off x="190476" y="142852"/>
          <a:ext cx="9047593" cy="428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0"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5959" y="828002"/>
            <a:ext cx="10521164" cy="5283343"/>
          </a:xfrm>
          <a:prstGeom prst="rect">
            <a:avLst/>
          </a:prstGeom>
          <a:noFill/>
          <a:ln w="19050">
            <a:solidFill>
              <a:schemeClr val="tx2">
                <a:lumMod val="60000"/>
                <a:lumOff val="40000"/>
              </a:schemeClr>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Oval 10"/>
          <p:cNvSpPr>
            <a:spLocks noChangeArrowheads="1"/>
          </p:cNvSpPr>
          <p:nvPr/>
        </p:nvSpPr>
        <p:spPr bwMode="auto">
          <a:xfrm>
            <a:off x="431318" y="1700831"/>
            <a:ext cx="1728000" cy="288032"/>
          </a:xfrm>
          <a:prstGeom prst="ellipse">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panose="02010600030101010101" pitchFamily="2" charset="-122"/>
            </a:endParaRPr>
          </a:p>
        </p:txBody>
      </p:sp>
      <p:sp>
        <p:nvSpPr>
          <p:cNvPr id="9" name="Rectangle 11"/>
          <p:cNvSpPr>
            <a:spLocks noChangeArrowheads="1"/>
          </p:cNvSpPr>
          <p:nvPr/>
        </p:nvSpPr>
        <p:spPr bwMode="auto">
          <a:xfrm>
            <a:off x="441655" y="2132881"/>
            <a:ext cx="2389618" cy="792163"/>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panose="02010600030101010101" pitchFamily="2" charset="-122"/>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
          <p:cNvGrpSpPr/>
          <p:nvPr/>
        </p:nvGrpSpPr>
        <p:grpSpPr>
          <a:xfrm>
            <a:off x="8666640" y="5854960"/>
            <a:ext cx="3428578" cy="931651"/>
            <a:chOff x="6500826" y="5854935"/>
            <a:chExt cx="2571768" cy="931651"/>
          </a:xfrm>
        </p:grpSpPr>
        <p:pic>
          <p:nvPicPr>
            <p:cNvPr id="3" name="Picture 2" descr="C:\Users\SCU-lnqn\Desktop\四川大学图书馆logo.jpg"/>
            <p:cNvPicPr>
              <a:picLocks noChangeAspect="1" noChangeArrowheads="1"/>
            </p:cNvPicPr>
            <p:nvPr/>
          </p:nvPicPr>
          <p:blipFill>
            <a:blip r:embed="rId2" cstate="print"/>
            <a:srcRect r="74000"/>
            <a:stretch>
              <a:fillRect/>
            </a:stretch>
          </p:blipFill>
          <p:spPr bwMode="auto">
            <a:xfrm>
              <a:off x="8143900" y="5854935"/>
              <a:ext cx="928694" cy="890261"/>
            </a:xfrm>
            <a:prstGeom prst="rect">
              <a:avLst/>
            </a:prstGeom>
            <a:noFill/>
          </p:spPr>
        </p:pic>
        <p:pic>
          <p:nvPicPr>
            <p:cNvPr id="4" name="Picture 2" descr="C:\Users\SCU-lnqn\Desktop\四川大学图书馆logo.jpg"/>
            <p:cNvPicPr>
              <a:picLocks noChangeAspect="1" noChangeArrowheads="1"/>
            </p:cNvPicPr>
            <p:nvPr/>
          </p:nvPicPr>
          <p:blipFill>
            <a:blip r:embed="rId2" cstate="print"/>
            <a:srcRect l="28000"/>
            <a:stretch>
              <a:fillRect/>
            </a:stretch>
          </p:blipFill>
          <p:spPr bwMode="auto">
            <a:xfrm>
              <a:off x="6500826" y="6242538"/>
              <a:ext cx="1571636" cy="544048"/>
            </a:xfrm>
            <a:prstGeom prst="rect">
              <a:avLst/>
            </a:prstGeom>
            <a:noFill/>
          </p:spPr>
        </p:pic>
      </p:grpSp>
      <p:graphicFrame>
        <p:nvGraphicFramePr>
          <p:cNvPr id="7" name="图示 6"/>
          <p:cNvGraphicFramePr/>
          <p:nvPr>
            <p:extLst>
              <p:ext uri="{D42A27DB-BD31-4B8C-83A1-F6EECF244321}">
                <p14:modId xmlns:p14="http://schemas.microsoft.com/office/powerpoint/2010/main" val="3264508355"/>
              </p:ext>
            </p:extLst>
          </p:nvPr>
        </p:nvGraphicFramePr>
        <p:xfrm>
          <a:off x="190476" y="142852"/>
          <a:ext cx="9047593" cy="428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74"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5958" y="828023"/>
            <a:ext cx="10385316" cy="4885714"/>
          </a:xfrm>
          <a:prstGeom prst="rect">
            <a:avLst/>
          </a:prstGeom>
          <a:noFill/>
          <a:ln w="19050">
            <a:solidFill>
              <a:schemeClr val="tx2">
                <a:lumMod val="60000"/>
                <a:lumOff val="40000"/>
              </a:schemeClr>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Oval 10"/>
          <p:cNvSpPr>
            <a:spLocks noChangeArrowheads="1"/>
          </p:cNvSpPr>
          <p:nvPr/>
        </p:nvSpPr>
        <p:spPr bwMode="auto">
          <a:xfrm>
            <a:off x="8544103" y="2520000"/>
            <a:ext cx="1728000" cy="288032"/>
          </a:xfrm>
          <a:prstGeom prst="ellipse">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panose="02010600030101010101" pitchFamily="2" charset="-122"/>
            </a:endParaRPr>
          </a:p>
        </p:txBody>
      </p:sp>
      <p:sp>
        <p:nvSpPr>
          <p:cNvPr id="9" name="Oval 10"/>
          <p:cNvSpPr>
            <a:spLocks noChangeArrowheads="1"/>
          </p:cNvSpPr>
          <p:nvPr/>
        </p:nvSpPr>
        <p:spPr bwMode="auto">
          <a:xfrm>
            <a:off x="8591161" y="3636663"/>
            <a:ext cx="1728000" cy="288032"/>
          </a:xfrm>
          <a:prstGeom prst="ellipse">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panose="02010600030101010101" pitchFamily="2" charset="-122"/>
            </a:endParaRPr>
          </a:p>
        </p:txBody>
      </p:sp>
      <p:sp>
        <p:nvSpPr>
          <p:cNvPr id="10" name="Oval 10"/>
          <p:cNvSpPr>
            <a:spLocks noChangeArrowheads="1"/>
          </p:cNvSpPr>
          <p:nvPr/>
        </p:nvSpPr>
        <p:spPr bwMode="auto">
          <a:xfrm>
            <a:off x="8591161" y="4653136"/>
            <a:ext cx="1728000" cy="288032"/>
          </a:xfrm>
          <a:prstGeom prst="ellipse">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panose="02010600030101010101" pitchFamily="2" charset="-122"/>
            </a:endParaRPr>
          </a:p>
        </p:txBody>
      </p:sp>
      <p:sp>
        <p:nvSpPr>
          <p:cNvPr id="11" name="Oval 10"/>
          <p:cNvSpPr>
            <a:spLocks noChangeArrowheads="1"/>
          </p:cNvSpPr>
          <p:nvPr/>
        </p:nvSpPr>
        <p:spPr bwMode="auto">
          <a:xfrm>
            <a:off x="3744684" y="1683890"/>
            <a:ext cx="1728000" cy="288032"/>
          </a:xfrm>
          <a:prstGeom prst="ellipse">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panose="02010600030101010101" pitchFamily="2" charset="-122"/>
            </a:endParaRPr>
          </a:p>
        </p:txBody>
      </p:sp>
      <p:sp>
        <p:nvSpPr>
          <p:cNvPr id="12" name="线形标注 1 11"/>
          <p:cNvSpPr/>
          <p:nvPr/>
        </p:nvSpPr>
        <p:spPr>
          <a:xfrm>
            <a:off x="5999208" y="1269397"/>
            <a:ext cx="1439973" cy="558511"/>
          </a:xfrm>
          <a:prstGeom prst="borderCallout1">
            <a:avLst>
              <a:gd name="adj1" fmla="val 49470"/>
              <a:gd name="adj2" fmla="val -3606"/>
              <a:gd name="adj3" fmla="val 94188"/>
              <a:gd name="adj4" fmla="val -29422"/>
            </a:avLst>
          </a:prstGeom>
        </p:spPr>
        <p:style>
          <a:lnRef idx="2">
            <a:schemeClr val="accent2"/>
          </a:lnRef>
          <a:fillRef idx="1">
            <a:schemeClr val="lt1"/>
          </a:fillRef>
          <a:effectRef idx="0">
            <a:schemeClr val="accent2"/>
          </a:effectRef>
          <a:fontRef idx="minor">
            <a:schemeClr val="dk1"/>
          </a:fontRef>
        </p:style>
        <p:txBody>
          <a:bodyPr rtlCol="0" anchor="ctr"/>
          <a:lstStyle/>
          <a:p>
            <a:r>
              <a:rPr kumimoji="1" lang="zh-CN" altLang="en-US" sz="1400" b="1" dirty="0" smtClean="0">
                <a:solidFill>
                  <a:srgbClr val="000000"/>
                </a:solidFill>
                <a:latin typeface="Lucida Sans Unicode" panose="020B0602030504020204" pitchFamily="34" charset="0"/>
                <a:ea typeface="宋体" panose="02010600030101010101" pitchFamily="2" charset="-122"/>
              </a:rPr>
              <a:t>优先查看高影响力文献</a:t>
            </a:r>
            <a:endParaRPr kumimoji="1" lang="zh-CN" altLang="en-US" sz="1400" b="1" dirty="0">
              <a:solidFill>
                <a:srgbClr val="000000"/>
              </a:solidFill>
              <a:latin typeface="Lucida Sans Unicode" panose="020B0602030504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upRight)">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
          <p:cNvGrpSpPr/>
          <p:nvPr/>
        </p:nvGrpSpPr>
        <p:grpSpPr>
          <a:xfrm>
            <a:off x="8666640" y="5854960"/>
            <a:ext cx="3428578" cy="931651"/>
            <a:chOff x="6500826" y="5854935"/>
            <a:chExt cx="2571768" cy="931651"/>
          </a:xfrm>
        </p:grpSpPr>
        <p:pic>
          <p:nvPicPr>
            <p:cNvPr id="3" name="Picture 2" descr="C:\Users\SCU-lnqn\Desktop\四川大学图书馆logo.jpg"/>
            <p:cNvPicPr>
              <a:picLocks noChangeAspect="1" noChangeArrowheads="1"/>
            </p:cNvPicPr>
            <p:nvPr/>
          </p:nvPicPr>
          <p:blipFill>
            <a:blip r:embed="rId2" cstate="print"/>
            <a:srcRect r="74000"/>
            <a:stretch>
              <a:fillRect/>
            </a:stretch>
          </p:blipFill>
          <p:spPr bwMode="auto">
            <a:xfrm>
              <a:off x="8143900" y="5854935"/>
              <a:ext cx="928694" cy="890261"/>
            </a:xfrm>
            <a:prstGeom prst="rect">
              <a:avLst/>
            </a:prstGeom>
            <a:noFill/>
          </p:spPr>
        </p:pic>
        <p:pic>
          <p:nvPicPr>
            <p:cNvPr id="4" name="Picture 2" descr="C:\Users\SCU-lnqn\Desktop\四川大学图书馆logo.jpg"/>
            <p:cNvPicPr>
              <a:picLocks noChangeAspect="1" noChangeArrowheads="1"/>
            </p:cNvPicPr>
            <p:nvPr/>
          </p:nvPicPr>
          <p:blipFill>
            <a:blip r:embed="rId2" cstate="print"/>
            <a:srcRect l="28000"/>
            <a:stretch>
              <a:fillRect/>
            </a:stretch>
          </p:blipFill>
          <p:spPr bwMode="auto">
            <a:xfrm>
              <a:off x="6500826" y="6242538"/>
              <a:ext cx="1571636" cy="544048"/>
            </a:xfrm>
            <a:prstGeom prst="rect">
              <a:avLst/>
            </a:prstGeom>
            <a:noFill/>
          </p:spPr>
        </p:pic>
      </p:grpSp>
      <p:graphicFrame>
        <p:nvGraphicFramePr>
          <p:cNvPr id="7" name="图示 6"/>
          <p:cNvGraphicFramePr/>
          <p:nvPr>
            <p:extLst>
              <p:ext uri="{D42A27DB-BD31-4B8C-83A1-F6EECF244321}">
                <p14:modId xmlns:p14="http://schemas.microsoft.com/office/powerpoint/2010/main" val="4231188184"/>
              </p:ext>
            </p:extLst>
          </p:nvPr>
        </p:nvGraphicFramePr>
        <p:xfrm>
          <a:off x="190476" y="142852"/>
          <a:ext cx="9047593" cy="428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098"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5956" y="828023"/>
            <a:ext cx="8637441" cy="4401200"/>
          </a:xfrm>
          <a:prstGeom prst="rect">
            <a:avLst/>
          </a:prstGeom>
          <a:noFill/>
          <a:ln w="19050">
            <a:solidFill>
              <a:schemeClr val="tx2">
                <a:lumMod val="60000"/>
                <a:lumOff val="40000"/>
              </a:schemeClr>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11"/>
          <p:cNvSpPr>
            <a:spLocks noChangeArrowheads="1"/>
          </p:cNvSpPr>
          <p:nvPr/>
        </p:nvSpPr>
        <p:spPr bwMode="auto">
          <a:xfrm>
            <a:off x="3503259" y="2528962"/>
            <a:ext cx="1631968" cy="396081"/>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r>
              <a:rPr lang="zh-CN" altLang="en-US" sz="1400" dirty="0" smtClean="0">
                <a:solidFill>
                  <a:srgbClr val="FF0000"/>
                </a:solidFill>
                <a:ea typeface="宋体" panose="02010600030101010101" pitchFamily="2" charset="-122"/>
              </a:rPr>
              <a:t>详细信息页面</a:t>
            </a:r>
            <a:endParaRPr lang="zh-CN" altLang="en-US" sz="1400" dirty="0">
              <a:solidFill>
                <a:srgbClr val="FF0000"/>
              </a:solidFill>
              <a:ea typeface="宋体" panose="02010600030101010101" pitchFamily="2" charset="-122"/>
            </a:endParaRPr>
          </a:p>
        </p:txBody>
      </p:sp>
      <p:pic>
        <p:nvPicPr>
          <p:cNvPr id="9"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71287" y="1474553"/>
            <a:ext cx="7487857" cy="4741538"/>
          </a:xfrm>
          <a:prstGeom prst="rect">
            <a:avLst/>
          </a:prstGeom>
          <a:noFill/>
          <a:ln w="19050">
            <a:solidFill>
              <a:schemeClr val="tx2">
                <a:lumMod val="60000"/>
                <a:lumOff val="40000"/>
              </a:schemeClr>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Oval 10"/>
          <p:cNvSpPr>
            <a:spLocks noChangeArrowheads="1"/>
          </p:cNvSpPr>
          <p:nvPr/>
        </p:nvSpPr>
        <p:spPr bwMode="auto">
          <a:xfrm>
            <a:off x="3626941" y="5877295"/>
            <a:ext cx="2084273" cy="288032"/>
          </a:xfrm>
          <a:prstGeom prst="ellipse">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panose="02010600030101010101" pitchFamily="2" charset="-122"/>
            </a:endParaRPr>
          </a:p>
        </p:txBody>
      </p:sp>
      <p:sp>
        <p:nvSpPr>
          <p:cNvPr id="11" name="线形标注 1 10"/>
          <p:cNvSpPr/>
          <p:nvPr/>
        </p:nvSpPr>
        <p:spPr>
          <a:xfrm>
            <a:off x="5711245" y="5400580"/>
            <a:ext cx="1215043" cy="476692"/>
          </a:xfrm>
          <a:prstGeom prst="borderCallout1">
            <a:avLst>
              <a:gd name="adj1" fmla="val 49470"/>
              <a:gd name="adj2" fmla="val -3606"/>
              <a:gd name="adj3" fmla="val 106512"/>
              <a:gd name="adj4" fmla="val -40801"/>
            </a:avLst>
          </a:prstGeom>
        </p:spPr>
        <p:style>
          <a:lnRef idx="2">
            <a:schemeClr val="accent2"/>
          </a:lnRef>
          <a:fillRef idx="1">
            <a:schemeClr val="lt1"/>
          </a:fillRef>
          <a:effectRef idx="0">
            <a:schemeClr val="accent2"/>
          </a:effectRef>
          <a:fontRef idx="minor">
            <a:schemeClr val="dk1"/>
          </a:fontRef>
        </p:style>
        <p:txBody>
          <a:bodyPr rtlCol="0" anchor="ctr"/>
          <a:lstStyle/>
          <a:p>
            <a:r>
              <a:rPr kumimoji="1" lang="zh-CN" altLang="en-US" sz="1400" b="1" dirty="0" smtClean="0">
                <a:solidFill>
                  <a:srgbClr val="000000"/>
                </a:solidFill>
                <a:latin typeface="Lucida Sans Unicode" panose="020B0602030504020204" pitchFamily="34" charset="0"/>
                <a:ea typeface="宋体" panose="02010600030101010101" pitchFamily="2" charset="-122"/>
              </a:rPr>
              <a:t>查看期刊</a:t>
            </a:r>
            <a:r>
              <a:rPr kumimoji="1" lang="zh-CN" altLang="en-US" sz="1400" b="1" dirty="0" smtClean="0">
                <a:solidFill>
                  <a:srgbClr val="FF0000"/>
                </a:solidFill>
                <a:latin typeface="Lucida Sans Unicode" panose="020B0602030504020204" pitchFamily="34" charset="0"/>
                <a:ea typeface="宋体" panose="02010600030101010101" pitchFamily="2" charset="-122"/>
              </a:rPr>
              <a:t>影响因子</a:t>
            </a:r>
            <a:endParaRPr kumimoji="1" lang="zh-CN" altLang="en-US" sz="1400" b="1" dirty="0">
              <a:solidFill>
                <a:srgbClr val="FF0000"/>
              </a:solidFill>
              <a:latin typeface="Lucida Sans Unicode" panose="020B0602030504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par>
                          <p:cTn id="12" fill="hold">
                            <p:stCondLst>
                              <p:cond delay="1000"/>
                            </p:stCondLst>
                            <p:childTnLst>
                              <p:par>
                                <p:cTn id="13" presetID="18" presetClass="entr" presetSubtype="3"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strips(upRight)">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
          <p:cNvGrpSpPr/>
          <p:nvPr/>
        </p:nvGrpSpPr>
        <p:grpSpPr>
          <a:xfrm>
            <a:off x="8666640" y="5854960"/>
            <a:ext cx="3428578" cy="931651"/>
            <a:chOff x="6500826" y="5854935"/>
            <a:chExt cx="2571768" cy="931651"/>
          </a:xfrm>
        </p:grpSpPr>
        <p:pic>
          <p:nvPicPr>
            <p:cNvPr id="3" name="Picture 2" descr="C:\Users\SCU-lnqn\Desktop\四川大学图书馆logo.jpg"/>
            <p:cNvPicPr>
              <a:picLocks noChangeAspect="1" noChangeArrowheads="1"/>
            </p:cNvPicPr>
            <p:nvPr/>
          </p:nvPicPr>
          <p:blipFill>
            <a:blip r:embed="rId2" cstate="print"/>
            <a:srcRect r="74000"/>
            <a:stretch>
              <a:fillRect/>
            </a:stretch>
          </p:blipFill>
          <p:spPr bwMode="auto">
            <a:xfrm>
              <a:off x="8143900" y="5854935"/>
              <a:ext cx="928694" cy="890261"/>
            </a:xfrm>
            <a:prstGeom prst="rect">
              <a:avLst/>
            </a:prstGeom>
            <a:noFill/>
          </p:spPr>
        </p:pic>
        <p:pic>
          <p:nvPicPr>
            <p:cNvPr id="4" name="Picture 2" descr="C:\Users\SCU-lnqn\Desktop\四川大学图书馆logo.jpg"/>
            <p:cNvPicPr>
              <a:picLocks noChangeAspect="1" noChangeArrowheads="1"/>
            </p:cNvPicPr>
            <p:nvPr/>
          </p:nvPicPr>
          <p:blipFill>
            <a:blip r:embed="rId2" cstate="print"/>
            <a:srcRect l="28000"/>
            <a:stretch>
              <a:fillRect/>
            </a:stretch>
          </p:blipFill>
          <p:spPr bwMode="auto">
            <a:xfrm>
              <a:off x="6500826" y="6242538"/>
              <a:ext cx="1571636" cy="544048"/>
            </a:xfrm>
            <a:prstGeom prst="rect">
              <a:avLst/>
            </a:prstGeom>
            <a:noFill/>
          </p:spPr>
        </p:pic>
      </p:grpSp>
      <p:graphicFrame>
        <p:nvGraphicFramePr>
          <p:cNvPr id="7" name="图示 6"/>
          <p:cNvGraphicFramePr/>
          <p:nvPr>
            <p:extLst>
              <p:ext uri="{D42A27DB-BD31-4B8C-83A1-F6EECF244321}">
                <p14:modId xmlns:p14="http://schemas.microsoft.com/office/powerpoint/2010/main" val="1949308234"/>
              </p:ext>
            </p:extLst>
          </p:nvPr>
        </p:nvGraphicFramePr>
        <p:xfrm>
          <a:off x="190476" y="142852"/>
          <a:ext cx="9047593" cy="428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p:cNvPicPr>
            <a:picLocks noChangeAspect="1" noChangeArrowheads="1"/>
          </p:cNvPicPr>
          <p:nvPr/>
        </p:nvPicPr>
        <p:blipFill>
          <a:blip r:embed="rId8" cstate="print"/>
          <a:srcRect r="8004" b="3743"/>
          <a:stretch>
            <a:fillRect/>
          </a:stretch>
        </p:blipFill>
        <p:spPr bwMode="auto">
          <a:xfrm>
            <a:off x="431314" y="754116"/>
            <a:ext cx="10175806" cy="5555227"/>
          </a:xfrm>
          <a:prstGeom prst="rect">
            <a:avLst/>
          </a:prstGeom>
          <a:noFill/>
          <a:ln w="19050">
            <a:solidFill>
              <a:schemeClr val="tx2">
                <a:lumMod val="60000"/>
                <a:lumOff val="40000"/>
              </a:schemeClr>
            </a:solidFill>
            <a:miter lim="800000"/>
            <a:headEnd/>
            <a:tailEnd/>
          </a:ln>
        </p:spPr>
      </p:pic>
      <p:sp>
        <p:nvSpPr>
          <p:cNvPr id="13" name="Rectangle 11"/>
          <p:cNvSpPr>
            <a:spLocks noChangeArrowheads="1"/>
          </p:cNvSpPr>
          <p:nvPr/>
        </p:nvSpPr>
        <p:spPr bwMode="auto">
          <a:xfrm>
            <a:off x="623312" y="3356992"/>
            <a:ext cx="671987" cy="1584176"/>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panose="02010600030101010101" pitchFamily="2" charset="-122"/>
            </a:endParaRPr>
          </a:p>
        </p:txBody>
      </p:sp>
      <p:sp>
        <p:nvSpPr>
          <p:cNvPr id="14" name="Rectangle 11"/>
          <p:cNvSpPr>
            <a:spLocks noChangeArrowheads="1"/>
          </p:cNvSpPr>
          <p:nvPr/>
        </p:nvSpPr>
        <p:spPr bwMode="auto">
          <a:xfrm>
            <a:off x="431316" y="764727"/>
            <a:ext cx="7007866" cy="288032"/>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panose="02010600030101010101" pitchFamily="2" charset="-122"/>
            </a:endParaRPr>
          </a:p>
        </p:txBody>
      </p:sp>
      <p:sp>
        <p:nvSpPr>
          <p:cNvPr id="15" name="线形标注 1 14"/>
          <p:cNvSpPr/>
          <p:nvPr/>
        </p:nvSpPr>
        <p:spPr>
          <a:xfrm>
            <a:off x="7823174" y="1124744"/>
            <a:ext cx="1297988" cy="516120"/>
          </a:xfrm>
          <a:prstGeom prst="borderCallout1">
            <a:avLst>
              <a:gd name="adj1" fmla="val 49470"/>
              <a:gd name="adj2" fmla="val -3606"/>
              <a:gd name="adj3" fmla="val 5273"/>
              <a:gd name="adj4" fmla="val -45961"/>
            </a:avLst>
          </a:prstGeom>
        </p:spPr>
        <p:style>
          <a:lnRef idx="2">
            <a:schemeClr val="accent2"/>
          </a:lnRef>
          <a:fillRef idx="1">
            <a:schemeClr val="lt1"/>
          </a:fillRef>
          <a:effectRef idx="0">
            <a:schemeClr val="accent2"/>
          </a:effectRef>
          <a:fontRef idx="minor">
            <a:schemeClr val="dk1"/>
          </a:fontRef>
        </p:style>
        <p:txBody>
          <a:bodyPr rtlCol="0" anchor="ctr"/>
          <a:lstStyle/>
          <a:p>
            <a:r>
              <a:rPr kumimoji="1" lang="zh-CN" altLang="en-US" sz="1400" b="1" dirty="0" smtClean="0">
                <a:solidFill>
                  <a:srgbClr val="000000"/>
                </a:solidFill>
                <a:latin typeface="Lucida Sans Unicode" panose="020B0602030504020204" pitchFamily="34" charset="0"/>
                <a:ea typeface="宋体" panose="02010600030101010101" pitchFamily="2" charset="-122"/>
              </a:rPr>
              <a:t>期刊名称</a:t>
            </a:r>
            <a:endParaRPr kumimoji="1" lang="zh-CN" altLang="en-US" sz="1400" b="1" dirty="0">
              <a:solidFill>
                <a:srgbClr val="FF0000"/>
              </a:solidFill>
              <a:latin typeface="Lucida Sans Unicode" panose="020B0602030504020204" pitchFamily="34" charset="0"/>
              <a:ea typeface="宋体" panose="02010600030101010101" pitchFamily="2" charset="-122"/>
            </a:endParaRPr>
          </a:p>
        </p:txBody>
      </p:sp>
      <p:sp>
        <p:nvSpPr>
          <p:cNvPr id="16" name="Rectangle 11"/>
          <p:cNvSpPr>
            <a:spLocks noChangeArrowheads="1"/>
          </p:cNvSpPr>
          <p:nvPr/>
        </p:nvSpPr>
        <p:spPr bwMode="auto">
          <a:xfrm>
            <a:off x="2063284" y="3356992"/>
            <a:ext cx="863984" cy="1584176"/>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panose="02010600030101010101" pitchFamily="2" charset="-122"/>
            </a:endParaRPr>
          </a:p>
        </p:txBody>
      </p:sp>
      <p:sp>
        <p:nvSpPr>
          <p:cNvPr id="17" name="线形标注 1 16"/>
          <p:cNvSpPr/>
          <p:nvPr/>
        </p:nvSpPr>
        <p:spPr>
          <a:xfrm>
            <a:off x="3311261" y="2636912"/>
            <a:ext cx="1919963" cy="504056"/>
          </a:xfrm>
          <a:prstGeom prst="borderCallout1">
            <a:avLst>
              <a:gd name="adj1" fmla="val 49470"/>
              <a:gd name="adj2" fmla="val -3606"/>
              <a:gd name="adj3" fmla="val 119478"/>
              <a:gd name="adj4" fmla="val -30776"/>
            </a:avLst>
          </a:prstGeom>
        </p:spPr>
        <p:style>
          <a:lnRef idx="2">
            <a:schemeClr val="accent2"/>
          </a:lnRef>
          <a:fillRef idx="1">
            <a:schemeClr val="lt1"/>
          </a:fillRef>
          <a:effectRef idx="0">
            <a:schemeClr val="accent2"/>
          </a:effectRef>
          <a:fontRef idx="minor">
            <a:schemeClr val="dk1"/>
          </a:fontRef>
        </p:style>
        <p:txBody>
          <a:bodyPr rtlCol="0" anchor="ctr"/>
          <a:lstStyle/>
          <a:p>
            <a:r>
              <a:rPr kumimoji="1" lang="zh-CN" altLang="en-US" sz="1400" b="1" dirty="0" smtClean="0">
                <a:solidFill>
                  <a:srgbClr val="000000"/>
                </a:solidFill>
                <a:latin typeface="Lucida Sans Unicode" panose="020B0602030504020204" pitchFamily="34" charset="0"/>
                <a:ea typeface="宋体" panose="02010600030101010101" pitchFamily="2" charset="-122"/>
              </a:rPr>
              <a:t>影响因子 </a:t>
            </a:r>
            <a:r>
              <a:rPr kumimoji="1" lang="en-US" altLang="zh-CN" sz="1400" b="1" dirty="0" smtClean="0">
                <a:solidFill>
                  <a:srgbClr val="000000"/>
                </a:solidFill>
                <a:latin typeface="Lucida Sans Unicode" panose="020B0602030504020204" pitchFamily="34" charset="0"/>
                <a:ea typeface="宋体" panose="02010600030101010101" pitchFamily="2" charset="-122"/>
              </a:rPr>
              <a:t>IF</a:t>
            </a:r>
          </a:p>
          <a:p>
            <a:r>
              <a:rPr kumimoji="1" lang="en-US" altLang="zh-CN" sz="1400" b="1" dirty="0" smtClean="0">
                <a:solidFill>
                  <a:srgbClr val="000000"/>
                </a:solidFill>
                <a:latin typeface="Lucida Sans Unicode" panose="020B0602030504020204" pitchFamily="34" charset="0"/>
                <a:ea typeface="宋体" panose="02010600030101010101" pitchFamily="2" charset="-122"/>
              </a:rPr>
              <a:t>Impact Factor</a:t>
            </a:r>
            <a:endParaRPr kumimoji="1" lang="zh-CN" altLang="en-US" sz="1400" b="1" dirty="0">
              <a:solidFill>
                <a:srgbClr val="FF0000"/>
              </a:solidFill>
              <a:latin typeface="Lucida Sans Unicode" panose="020B0602030504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ox(in)">
                                      <p:cBhvr>
                                        <p:cTn id="7" dur="500"/>
                                        <p:tgtEl>
                                          <p:spTgt spid="14"/>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ox(in)">
                                      <p:cBhvr>
                                        <p:cTn id="10" dur="500"/>
                                        <p:tgtEl>
                                          <p:spTgt spid="15"/>
                                        </p:tgtEl>
                                      </p:cBhvr>
                                    </p:animEffect>
                                  </p:childTnLst>
                                </p:cTn>
                              </p:par>
                            </p:childTnLst>
                          </p:cTn>
                        </p:par>
                        <p:par>
                          <p:cTn id="11" fill="hold">
                            <p:stCondLst>
                              <p:cond delay="500"/>
                            </p:stCondLst>
                            <p:childTnLst>
                              <p:par>
                                <p:cTn id="12" presetID="4" presetClass="entr" presetSubtype="16"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box(in)">
                                      <p:cBhvr>
                                        <p:cTn id="14" dur="500"/>
                                        <p:tgtEl>
                                          <p:spTgt spid="13"/>
                                        </p:tgtEl>
                                      </p:cBhvr>
                                    </p:animEffect>
                                  </p:childTnLst>
                                </p:cTn>
                              </p:par>
                              <p:par>
                                <p:cTn id="15" presetID="4" presetClass="entr" presetSubtype="16"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ox(in)">
                                      <p:cBhvr>
                                        <p:cTn id="17" dur="500"/>
                                        <p:tgtEl>
                                          <p:spTgt spid="16"/>
                                        </p:tgtEl>
                                      </p:cBhvr>
                                    </p:animEffect>
                                  </p:childTnLst>
                                </p:cTn>
                              </p:par>
                              <p:par>
                                <p:cTn id="18" presetID="4" presetClass="entr" presetSubtype="16"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box(in)">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
          <p:cNvGrpSpPr/>
          <p:nvPr/>
        </p:nvGrpSpPr>
        <p:grpSpPr>
          <a:xfrm>
            <a:off x="8666640" y="5854960"/>
            <a:ext cx="3428578" cy="931651"/>
            <a:chOff x="6500826" y="5854935"/>
            <a:chExt cx="2571768" cy="931651"/>
          </a:xfrm>
        </p:grpSpPr>
        <p:pic>
          <p:nvPicPr>
            <p:cNvPr id="3" name="Picture 2" descr="C:\Users\SCU-lnqn\Desktop\四川大学图书馆logo.jpg"/>
            <p:cNvPicPr>
              <a:picLocks noChangeAspect="1" noChangeArrowheads="1"/>
            </p:cNvPicPr>
            <p:nvPr/>
          </p:nvPicPr>
          <p:blipFill>
            <a:blip r:embed="rId2" cstate="print"/>
            <a:srcRect r="74000"/>
            <a:stretch>
              <a:fillRect/>
            </a:stretch>
          </p:blipFill>
          <p:spPr bwMode="auto">
            <a:xfrm>
              <a:off x="8143900" y="5854935"/>
              <a:ext cx="928694" cy="890261"/>
            </a:xfrm>
            <a:prstGeom prst="rect">
              <a:avLst/>
            </a:prstGeom>
            <a:noFill/>
          </p:spPr>
        </p:pic>
        <p:pic>
          <p:nvPicPr>
            <p:cNvPr id="4" name="Picture 2" descr="C:\Users\SCU-lnqn\Desktop\四川大学图书馆logo.jpg"/>
            <p:cNvPicPr>
              <a:picLocks noChangeAspect="1" noChangeArrowheads="1"/>
            </p:cNvPicPr>
            <p:nvPr/>
          </p:nvPicPr>
          <p:blipFill>
            <a:blip r:embed="rId2" cstate="print"/>
            <a:srcRect l="28000"/>
            <a:stretch>
              <a:fillRect/>
            </a:stretch>
          </p:blipFill>
          <p:spPr bwMode="auto">
            <a:xfrm>
              <a:off x="6500826" y="6242538"/>
              <a:ext cx="1571636" cy="544048"/>
            </a:xfrm>
            <a:prstGeom prst="rect">
              <a:avLst/>
            </a:prstGeom>
            <a:noFill/>
          </p:spPr>
        </p:pic>
      </p:grpSp>
      <p:sp>
        <p:nvSpPr>
          <p:cNvPr id="8" name="TextBox 7"/>
          <p:cNvSpPr txBox="1"/>
          <p:nvPr/>
        </p:nvSpPr>
        <p:spPr>
          <a:xfrm>
            <a:off x="285671" y="1268772"/>
            <a:ext cx="11377430" cy="2816156"/>
          </a:xfrm>
          <a:prstGeom prst="rect">
            <a:avLst/>
          </a:prstGeom>
          <a:noFill/>
        </p:spPr>
        <p:txBody>
          <a:bodyPr wrap="square" rtlCol="0">
            <a:spAutoFit/>
          </a:bodyPr>
          <a:lstStyle/>
          <a:p>
            <a:pPr marL="800100" lvl="1" indent="-342900">
              <a:spcBef>
                <a:spcPts val="600"/>
              </a:spcBef>
              <a:spcAft>
                <a:spcPts val="1200"/>
              </a:spcAft>
              <a:buFont typeface="Wingdings" panose="05000000000000000000" pitchFamily="2" charset="2"/>
              <a:buChar char="p"/>
            </a:pPr>
            <a:r>
              <a:rPr lang="zh-CN" altLang="en-US" sz="2800" b="1" dirty="0" smtClean="0"/>
              <a:t>检索四川大学化工学院褚良银教授</a:t>
            </a:r>
            <a:r>
              <a:rPr lang="en-US" altLang="zh-CN" sz="2800" b="1" dirty="0" smtClean="0"/>
              <a:t>2017-2018</a:t>
            </a:r>
            <a:r>
              <a:rPr lang="zh-CN" altLang="en-US" sz="2800" b="1" dirty="0" smtClean="0"/>
              <a:t>年发表的论文被</a:t>
            </a:r>
            <a:r>
              <a:rPr lang="en-US" altLang="zh-CN" sz="2800" b="1" dirty="0" smtClean="0"/>
              <a:t>SCIE</a:t>
            </a:r>
            <a:r>
              <a:rPr lang="zh-CN" altLang="en-US" sz="2800" b="1" dirty="0" smtClean="0"/>
              <a:t>收录的情况。	</a:t>
            </a:r>
            <a:endParaRPr lang="en-US" altLang="zh-CN" sz="2800" b="1" dirty="0" smtClean="0"/>
          </a:p>
          <a:p>
            <a:pPr lvl="2">
              <a:spcAft>
                <a:spcPts val="600"/>
              </a:spcAft>
              <a:buFont typeface="Wingdings" panose="05000000000000000000" pitchFamily="2" charset="2"/>
              <a:buChar char="Ø"/>
            </a:pPr>
            <a:r>
              <a:rPr lang="en-US" altLang="zh-CN" sz="2400" dirty="0" smtClean="0">
                <a:ea typeface="宋体" panose="02010600030101010101" pitchFamily="2" charset="-122"/>
              </a:rPr>
              <a:t>1</a:t>
            </a:r>
            <a:r>
              <a:rPr lang="zh-CN" altLang="en-US" sz="2400" dirty="0" smtClean="0">
                <a:ea typeface="宋体" panose="02010600030101010101" pitchFamily="2" charset="-122"/>
              </a:rPr>
              <a:t>、</a:t>
            </a:r>
            <a:r>
              <a:rPr lang="en-US" altLang="zh-CN" sz="2400" dirty="0" smtClean="0">
                <a:ea typeface="宋体" panose="02010600030101010101" pitchFamily="2" charset="-122"/>
              </a:rPr>
              <a:t>2017-2018</a:t>
            </a:r>
            <a:r>
              <a:rPr lang="zh-CN" altLang="en-US" sz="2400" dirty="0" smtClean="0">
                <a:ea typeface="宋体" panose="02010600030101010101" pitchFamily="2" charset="-122"/>
              </a:rPr>
              <a:t>年被</a:t>
            </a:r>
            <a:r>
              <a:rPr lang="en-US" altLang="zh-CN" sz="2400" dirty="0" smtClean="0">
                <a:ea typeface="宋体" panose="02010600030101010101" pitchFamily="2" charset="-122"/>
              </a:rPr>
              <a:t>SCIE</a:t>
            </a:r>
            <a:r>
              <a:rPr lang="zh-CN" altLang="en-US" sz="2400" dirty="0" smtClean="0">
                <a:ea typeface="宋体" panose="02010600030101010101" pitchFamily="2" charset="-122"/>
              </a:rPr>
              <a:t>收录论文的总数？</a:t>
            </a:r>
          </a:p>
          <a:p>
            <a:pPr lvl="2">
              <a:spcAft>
                <a:spcPts val="600"/>
              </a:spcAft>
              <a:buFont typeface="Wingdings" panose="05000000000000000000" pitchFamily="2" charset="2"/>
              <a:buChar char="Ø"/>
            </a:pPr>
            <a:r>
              <a:rPr lang="en-US" altLang="zh-CN" sz="2400" dirty="0" smtClean="0">
                <a:ea typeface="宋体" panose="02010600030101010101" pitchFamily="2" charset="-122"/>
              </a:rPr>
              <a:t>2</a:t>
            </a:r>
            <a:r>
              <a:rPr lang="zh-CN" altLang="en-US" sz="2400" dirty="0" smtClean="0">
                <a:ea typeface="宋体" panose="02010600030101010101" pitchFamily="2" charset="-122"/>
              </a:rPr>
              <a:t>、他人引用的平均被引次数多少？被引用次数最多的论文是哪篇（给出篇名和出处）？</a:t>
            </a:r>
          </a:p>
          <a:p>
            <a:pPr lvl="2">
              <a:spcAft>
                <a:spcPts val="600"/>
              </a:spcAft>
              <a:buFont typeface="Wingdings" panose="05000000000000000000" pitchFamily="2" charset="2"/>
              <a:buChar char="Ø"/>
            </a:pPr>
            <a:r>
              <a:rPr lang="en-US" altLang="zh-CN" sz="2400" dirty="0">
                <a:ea typeface="宋体" panose="02010600030101010101" pitchFamily="2" charset="-122"/>
              </a:rPr>
              <a:t>3</a:t>
            </a:r>
            <a:r>
              <a:rPr lang="zh-CN" altLang="en-US" sz="2400" dirty="0" smtClean="0">
                <a:ea typeface="宋体" panose="02010600030101010101" pitchFamily="2" charset="-122"/>
              </a:rPr>
              <a:t>、收录的论文发表在多少种期刊上？哪种期刊发表的论文最多？</a:t>
            </a:r>
          </a:p>
        </p:txBody>
      </p:sp>
      <p:graphicFrame>
        <p:nvGraphicFramePr>
          <p:cNvPr id="7" name="图示 6"/>
          <p:cNvGraphicFramePr/>
          <p:nvPr>
            <p:extLst>
              <p:ext uri="{D42A27DB-BD31-4B8C-83A1-F6EECF244321}">
                <p14:modId xmlns:p14="http://schemas.microsoft.com/office/powerpoint/2010/main" val="1505950333"/>
              </p:ext>
            </p:extLst>
          </p:nvPr>
        </p:nvGraphicFramePr>
        <p:xfrm>
          <a:off x="190476" y="142852"/>
          <a:ext cx="9047593" cy="428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1198662" y="404676"/>
            <a:ext cx="4392488" cy="523220"/>
          </a:xfrm>
          <a:prstGeom prst="rect">
            <a:avLst/>
          </a:prstGeom>
          <a:noFill/>
        </p:spPr>
        <p:txBody>
          <a:bodyPr wrap="square" rtlCol="0">
            <a:spAutoFit/>
          </a:bodyPr>
          <a:lstStyle/>
          <a:p>
            <a:r>
              <a:rPr lang="zh-CN" altLang="en-US" sz="2800" dirty="0" smtClean="0">
                <a:solidFill>
                  <a:srgbClr val="C00000"/>
                </a:solidFill>
              </a:rPr>
              <a:t>查找</a:t>
            </a:r>
            <a:r>
              <a:rPr lang="zh-CN" altLang="en-US" sz="2800" dirty="0">
                <a:solidFill>
                  <a:srgbClr val="C00000"/>
                </a:solidFill>
              </a:rPr>
              <a:t>论文被</a:t>
            </a:r>
            <a:r>
              <a:rPr lang="en-US" altLang="zh-CN" sz="2800" dirty="0">
                <a:solidFill>
                  <a:srgbClr val="C00000"/>
                </a:solidFill>
              </a:rPr>
              <a:t>SCI</a:t>
            </a:r>
            <a:r>
              <a:rPr lang="zh-CN" altLang="en-US" sz="2800" dirty="0">
                <a:solidFill>
                  <a:srgbClr val="C00000"/>
                </a:solidFill>
              </a:rPr>
              <a:t>收录情况</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2804706126"/>
              </p:ext>
            </p:extLst>
          </p:nvPr>
        </p:nvGraphicFramePr>
        <p:xfrm>
          <a:off x="190476" y="214337"/>
          <a:ext cx="9047593" cy="4286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组合 2"/>
          <p:cNvGrpSpPr/>
          <p:nvPr/>
        </p:nvGrpSpPr>
        <p:grpSpPr>
          <a:xfrm>
            <a:off x="8666640" y="5854960"/>
            <a:ext cx="3428578" cy="931651"/>
            <a:chOff x="6500826" y="5854935"/>
            <a:chExt cx="2571768" cy="931651"/>
          </a:xfrm>
        </p:grpSpPr>
        <p:pic>
          <p:nvPicPr>
            <p:cNvPr id="4" name="Picture 2" descr="C:\Users\SCU-lnqn\Desktop\四川大学图书馆logo.jpg"/>
            <p:cNvPicPr>
              <a:picLocks noChangeAspect="1" noChangeArrowheads="1"/>
            </p:cNvPicPr>
            <p:nvPr/>
          </p:nvPicPr>
          <p:blipFill>
            <a:blip r:embed="rId7" cstate="print"/>
            <a:srcRect r="74000"/>
            <a:stretch>
              <a:fillRect/>
            </a:stretch>
          </p:blipFill>
          <p:spPr bwMode="auto">
            <a:xfrm>
              <a:off x="8143900" y="5854935"/>
              <a:ext cx="928694" cy="890261"/>
            </a:xfrm>
            <a:prstGeom prst="rect">
              <a:avLst/>
            </a:prstGeom>
            <a:noFill/>
          </p:spPr>
        </p:pic>
        <p:pic>
          <p:nvPicPr>
            <p:cNvPr id="5" name="Picture 2" descr="C:\Users\SCU-lnqn\Desktop\四川大学图书馆logo.jpg"/>
            <p:cNvPicPr>
              <a:picLocks noChangeAspect="1" noChangeArrowheads="1"/>
            </p:cNvPicPr>
            <p:nvPr/>
          </p:nvPicPr>
          <p:blipFill>
            <a:blip r:embed="rId7" cstate="print"/>
            <a:srcRect l="28000"/>
            <a:stretch>
              <a:fillRect/>
            </a:stretch>
          </p:blipFill>
          <p:spPr bwMode="auto">
            <a:xfrm>
              <a:off x="6500826" y="6242538"/>
              <a:ext cx="1571636" cy="544048"/>
            </a:xfrm>
            <a:prstGeom prst="rect">
              <a:avLst/>
            </a:prstGeom>
            <a:noFill/>
          </p:spPr>
        </p:pic>
      </p:grpSp>
      <p:sp>
        <p:nvSpPr>
          <p:cNvPr id="9" name="Line 4"/>
          <p:cNvSpPr>
            <a:spLocks noChangeShapeType="1"/>
          </p:cNvSpPr>
          <p:nvPr/>
        </p:nvSpPr>
        <p:spPr bwMode="auto">
          <a:xfrm flipV="1">
            <a:off x="6059230" y="1485146"/>
            <a:ext cx="2650308" cy="863757"/>
          </a:xfrm>
          <a:prstGeom prst="line">
            <a:avLst/>
          </a:prstGeom>
          <a:noFill/>
          <a:ln w="762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10" name="Picture 5" descr="WoSfullrec"/>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3902" y="2987700"/>
            <a:ext cx="1197589" cy="1028271"/>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1" name="Picture 6" descr="WoSfullrec"/>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08183" y="2378100"/>
            <a:ext cx="1197589" cy="1028271"/>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2" name="Picture 8" descr="WoSfullrec"/>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31179" y="4314056"/>
            <a:ext cx="1197588" cy="102827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3" name="Picture 9" descr="WoSfullrec"/>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850219" y="3933056"/>
            <a:ext cx="1197588" cy="102827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4" name="Picture 10" descr="WoSfullrec"/>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17704" y="3444900"/>
            <a:ext cx="1197589" cy="1028271"/>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5" name="Line 11"/>
          <p:cNvSpPr>
            <a:spLocks noChangeShapeType="1"/>
          </p:cNvSpPr>
          <p:nvPr/>
        </p:nvSpPr>
        <p:spPr bwMode="auto">
          <a:xfrm flipH="1">
            <a:off x="2946048" y="2133625"/>
            <a:ext cx="2284749" cy="863757"/>
          </a:xfrm>
          <a:prstGeom prst="line">
            <a:avLst/>
          </a:prstGeom>
          <a:noFill/>
          <a:ln w="762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 name="Text Box 12"/>
          <p:cNvSpPr txBox="1">
            <a:spLocks noChangeArrowheads="1"/>
          </p:cNvSpPr>
          <p:nvPr/>
        </p:nvSpPr>
        <p:spPr bwMode="auto">
          <a:xfrm>
            <a:off x="3575904" y="2276897"/>
            <a:ext cx="1157505" cy="717119"/>
          </a:xfrm>
          <a:prstGeom prst="rect">
            <a:avLst/>
          </a:prstGeom>
        </p:spPr>
        <p:style>
          <a:lnRef idx="2">
            <a:schemeClr val="accent1"/>
          </a:lnRef>
          <a:fillRef idx="1">
            <a:schemeClr val="lt1"/>
          </a:fillRef>
          <a:effectRef idx="0">
            <a:schemeClr val="accent1"/>
          </a:effectRef>
          <a:fontRef idx="minor">
            <a:schemeClr val="dk1"/>
          </a:fontRef>
        </p:style>
        <p:txBody>
          <a:bodyPr wrap="square" lIns="0" r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80000"/>
              </a:lnSpc>
              <a:spcBef>
                <a:spcPct val="50000"/>
              </a:spcBef>
            </a:pPr>
            <a:r>
              <a:rPr lang="en-US" altLang="zh-CN" sz="1400" b="1" i="1" dirty="0">
                <a:solidFill>
                  <a:srgbClr val="3C5723"/>
                </a:solidFill>
                <a:latin typeface="Times New Roman" panose="02020603050405020304" pitchFamily="18" charset="0"/>
                <a:ea typeface="宋体" panose="02010600030101010101" pitchFamily="2" charset="-122"/>
              </a:rPr>
              <a:t>Cited </a:t>
            </a:r>
            <a:r>
              <a:rPr lang="en-US" altLang="zh-CN" sz="1400" b="1" i="1" dirty="0" smtClean="0">
                <a:solidFill>
                  <a:srgbClr val="3C5723"/>
                </a:solidFill>
                <a:latin typeface="Times New Roman" panose="02020603050405020304" pitchFamily="18" charset="0"/>
                <a:ea typeface="宋体" panose="02010600030101010101" pitchFamily="2" charset="-122"/>
              </a:rPr>
              <a:t>References</a:t>
            </a:r>
          </a:p>
          <a:p>
            <a:pPr>
              <a:lnSpc>
                <a:spcPct val="80000"/>
              </a:lnSpc>
              <a:spcBef>
                <a:spcPct val="50000"/>
              </a:spcBef>
            </a:pPr>
            <a:r>
              <a:rPr lang="zh-CN" altLang="en-US" sz="1400" b="1" i="1" dirty="0" smtClean="0">
                <a:solidFill>
                  <a:srgbClr val="3C5723"/>
                </a:solidFill>
                <a:latin typeface="Times New Roman" panose="02020603050405020304" pitchFamily="18" charset="0"/>
                <a:ea typeface="宋体" panose="02010600030101010101" pitchFamily="2" charset="-122"/>
              </a:rPr>
              <a:t>越</a:t>
            </a:r>
            <a:r>
              <a:rPr lang="zh-CN" altLang="en-US" sz="1400" b="1" i="1" dirty="0">
                <a:solidFill>
                  <a:srgbClr val="3C5723"/>
                </a:solidFill>
                <a:latin typeface="Times New Roman" panose="02020603050405020304" pitchFamily="18" charset="0"/>
                <a:ea typeface="宋体" panose="02010600030101010101" pitchFamily="2" charset="-122"/>
              </a:rPr>
              <a:t>查越旧</a:t>
            </a:r>
          </a:p>
        </p:txBody>
      </p:sp>
      <p:sp>
        <p:nvSpPr>
          <p:cNvPr id="17" name="Text Box 13"/>
          <p:cNvSpPr txBox="1">
            <a:spLocks noChangeArrowheads="1"/>
          </p:cNvSpPr>
          <p:nvPr/>
        </p:nvSpPr>
        <p:spPr bwMode="auto">
          <a:xfrm>
            <a:off x="697044" y="3825899"/>
            <a:ext cx="548339" cy="184666"/>
          </a:xfrm>
          <a:prstGeom prst="rect">
            <a:avLst/>
          </a:prstGeom>
          <a:solidFill>
            <a:schemeClr val="bg1"/>
          </a:solidFill>
          <a:ln>
            <a:noFill/>
          </a:ln>
          <a:extLst>
            <a:ext uri="{91240B29-F687-4F45-9708-019B960494DF}">
              <a14:hiddenLine xmlns:a14="http://schemas.microsoft.com/office/drawing/2010/main" w="317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zh-CN" sz="1200" b="1">
                <a:latin typeface="Times New Roman" panose="02020603050405020304" pitchFamily="18" charset="0"/>
                <a:ea typeface="宋体" panose="02010600030101010101" pitchFamily="2" charset="-122"/>
              </a:rPr>
              <a:t>1993</a:t>
            </a:r>
          </a:p>
        </p:txBody>
      </p:sp>
      <p:sp>
        <p:nvSpPr>
          <p:cNvPr id="18" name="Text Box 14"/>
          <p:cNvSpPr txBox="1">
            <a:spLocks noChangeArrowheads="1"/>
          </p:cNvSpPr>
          <p:nvPr/>
        </p:nvSpPr>
        <p:spPr bwMode="auto">
          <a:xfrm>
            <a:off x="2424019" y="3932238"/>
            <a:ext cx="548339" cy="184666"/>
          </a:xfrm>
          <a:prstGeom prst="rect">
            <a:avLst/>
          </a:prstGeom>
          <a:solidFill>
            <a:schemeClr val="bg1"/>
          </a:solidFill>
          <a:ln>
            <a:noFill/>
          </a:ln>
          <a:extLst>
            <a:ext uri="{91240B29-F687-4F45-9708-019B960494DF}">
              <a14:hiddenLine xmlns:a14="http://schemas.microsoft.com/office/drawing/2010/main" w="317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zh-CN" sz="1200" b="1">
                <a:latin typeface="Times New Roman" panose="02020603050405020304" pitchFamily="18" charset="0"/>
                <a:ea typeface="宋体" panose="02010600030101010101" pitchFamily="2" charset="-122"/>
              </a:rPr>
              <a:t>1991</a:t>
            </a:r>
          </a:p>
        </p:txBody>
      </p:sp>
      <p:sp>
        <p:nvSpPr>
          <p:cNvPr id="19" name="Text Box 15"/>
          <p:cNvSpPr txBox="1">
            <a:spLocks noChangeArrowheads="1"/>
          </p:cNvSpPr>
          <p:nvPr/>
        </p:nvSpPr>
        <p:spPr bwMode="auto">
          <a:xfrm>
            <a:off x="1712913" y="3186136"/>
            <a:ext cx="548339" cy="184666"/>
          </a:xfrm>
          <a:prstGeom prst="rect">
            <a:avLst/>
          </a:prstGeom>
          <a:solidFill>
            <a:schemeClr val="bg1"/>
          </a:solidFill>
          <a:ln>
            <a:noFill/>
          </a:ln>
          <a:extLst>
            <a:ext uri="{91240B29-F687-4F45-9708-019B960494DF}">
              <a14:hiddenLine xmlns:a14="http://schemas.microsoft.com/office/drawing/2010/main" w="317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zh-CN" sz="1200" b="1">
                <a:latin typeface="Times New Roman" panose="02020603050405020304" pitchFamily="18" charset="0"/>
                <a:ea typeface="宋体" panose="02010600030101010101" pitchFamily="2" charset="-122"/>
              </a:rPr>
              <a:t>1995</a:t>
            </a:r>
          </a:p>
        </p:txBody>
      </p:sp>
      <p:pic>
        <p:nvPicPr>
          <p:cNvPr id="20" name="Picture 16" descr="WoSfullrec"/>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95985" y="4191000"/>
            <a:ext cx="1197588" cy="102827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1" name="Text Box 17"/>
          <p:cNvSpPr txBox="1">
            <a:spLocks noChangeArrowheads="1"/>
          </p:cNvSpPr>
          <p:nvPr/>
        </p:nvSpPr>
        <p:spPr bwMode="auto">
          <a:xfrm>
            <a:off x="1600745" y="4922861"/>
            <a:ext cx="548339" cy="184666"/>
          </a:xfrm>
          <a:prstGeom prst="rect">
            <a:avLst/>
          </a:prstGeom>
          <a:solidFill>
            <a:schemeClr val="bg1"/>
          </a:solidFill>
          <a:ln>
            <a:noFill/>
          </a:ln>
          <a:extLst>
            <a:ext uri="{91240B29-F687-4F45-9708-019B960494DF}">
              <a14:hiddenLine xmlns:a14="http://schemas.microsoft.com/office/drawing/2010/main" w="317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zh-CN" sz="1200" b="1">
                <a:latin typeface="Times New Roman" panose="02020603050405020304" pitchFamily="18" charset="0"/>
                <a:ea typeface="宋体" panose="02010600030101010101" pitchFamily="2" charset="-122"/>
              </a:rPr>
              <a:t>1980</a:t>
            </a:r>
          </a:p>
        </p:txBody>
      </p:sp>
      <p:pic>
        <p:nvPicPr>
          <p:cNvPr id="22" name="Picture 18" descr="WoSfullrec"/>
          <p:cNvPicPr>
            <a:picLocks noChangeAspect="1" noChangeArrowheads="1"/>
          </p:cNvPicPr>
          <p:nvPr/>
        </p:nvPicPr>
        <p:blipFill>
          <a:blip r:embed="rId9" cstate="print"/>
          <a:srcRect/>
          <a:stretch>
            <a:fillRect/>
          </a:stretch>
        </p:blipFill>
        <p:spPr bwMode="auto">
          <a:xfrm>
            <a:off x="5157647" y="990625"/>
            <a:ext cx="1757353" cy="1508131"/>
          </a:xfrm>
          <a:prstGeom prst="rect">
            <a:avLst/>
          </a:prstGeom>
          <a:noFill/>
          <a:ln w="28575">
            <a:solidFill>
              <a:schemeClr val="accent1">
                <a:lumMod val="75000"/>
              </a:schemeClr>
            </a:solidFill>
            <a:miter lim="800000"/>
            <a:headEnd/>
            <a:tailEnd/>
          </a:ln>
        </p:spPr>
      </p:pic>
      <p:sp>
        <p:nvSpPr>
          <p:cNvPr id="23" name="Line 21"/>
          <p:cNvSpPr>
            <a:spLocks noChangeShapeType="1"/>
          </p:cNvSpPr>
          <p:nvPr/>
        </p:nvSpPr>
        <p:spPr bwMode="auto">
          <a:xfrm flipH="1" flipV="1">
            <a:off x="6575197" y="2564906"/>
            <a:ext cx="1736409" cy="1661071"/>
          </a:xfrm>
          <a:prstGeom prst="line">
            <a:avLst/>
          </a:prstGeom>
          <a:noFill/>
          <a:ln w="762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 name="Text Box 22"/>
          <p:cNvSpPr txBox="1">
            <a:spLocks noChangeArrowheads="1"/>
          </p:cNvSpPr>
          <p:nvPr/>
        </p:nvSpPr>
        <p:spPr bwMode="auto">
          <a:xfrm>
            <a:off x="6959221" y="2996952"/>
            <a:ext cx="1123335" cy="846386"/>
          </a:xfrm>
          <a:prstGeom prst="rect">
            <a:avLst/>
          </a:prstGeom>
        </p:spPr>
        <p:style>
          <a:lnRef idx="2">
            <a:schemeClr val="accent1"/>
          </a:lnRef>
          <a:fillRef idx="1">
            <a:schemeClr val="lt1"/>
          </a:fillRef>
          <a:effectRef idx="0">
            <a:schemeClr val="accent1"/>
          </a:effectRef>
          <a:fontRef idx="minor">
            <a:schemeClr val="dk1"/>
          </a:fontRef>
        </p:style>
        <p:txBody>
          <a:bodyPr wrap="square" lIns="0" r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zh-CN" sz="1400" b="1" i="1" dirty="0">
                <a:solidFill>
                  <a:srgbClr val="3C5723"/>
                </a:solidFill>
                <a:latin typeface="Times New Roman" panose="02020603050405020304" pitchFamily="18" charset="0"/>
                <a:ea typeface="宋体" panose="02010600030101010101" pitchFamily="2" charset="-122"/>
              </a:rPr>
              <a:t>Related Records</a:t>
            </a:r>
          </a:p>
          <a:p>
            <a:pPr>
              <a:spcBef>
                <a:spcPts val="600"/>
              </a:spcBef>
            </a:pPr>
            <a:r>
              <a:rPr lang="zh-CN" altLang="en-US" sz="1400" b="1" i="1" dirty="0">
                <a:solidFill>
                  <a:srgbClr val="3C5723"/>
                </a:solidFill>
                <a:latin typeface="Times New Roman" panose="02020603050405020304" pitchFamily="18" charset="0"/>
                <a:ea typeface="宋体" panose="02010600030101010101" pitchFamily="2" charset="-122"/>
              </a:rPr>
              <a:t>越查越深</a:t>
            </a:r>
          </a:p>
        </p:txBody>
      </p:sp>
      <p:sp>
        <p:nvSpPr>
          <p:cNvPr id="25" name="Text Box 25"/>
          <p:cNvSpPr txBox="1">
            <a:spLocks noChangeArrowheads="1"/>
          </p:cNvSpPr>
          <p:nvPr/>
        </p:nvSpPr>
        <p:spPr bwMode="auto">
          <a:xfrm>
            <a:off x="9154979" y="4161680"/>
            <a:ext cx="548339" cy="184666"/>
          </a:xfrm>
          <a:prstGeom prst="rect">
            <a:avLst/>
          </a:prstGeom>
          <a:solidFill>
            <a:schemeClr val="bg1"/>
          </a:solidFill>
          <a:ln>
            <a:noFill/>
          </a:ln>
          <a:extLst>
            <a:ext uri="{91240B29-F687-4F45-9708-019B960494DF}">
              <a14:hiddenLine xmlns:a14="http://schemas.microsoft.com/office/drawing/2010/main" w="317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zh-CN" sz="1200" b="1">
                <a:latin typeface="Times New Roman" panose="02020603050405020304" pitchFamily="18" charset="0"/>
                <a:ea typeface="宋体" panose="02010600030101010101" pitchFamily="2" charset="-122"/>
              </a:rPr>
              <a:t>2004</a:t>
            </a:r>
          </a:p>
        </p:txBody>
      </p:sp>
      <p:sp>
        <p:nvSpPr>
          <p:cNvPr id="26" name="Text Box 26"/>
          <p:cNvSpPr txBox="1">
            <a:spLocks noChangeArrowheads="1"/>
          </p:cNvSpPr>
          <p:nvPr/>
        </p:nvSpPr>
        <p:spPr bwMode="auto">
          <a:xfrm>
            <a:off x="8048104" y="5045894"/>
            <a:ext cx="548339" cy="184666"/>
          </a:xfrm>
          <a:prstGeom prst="rect">
            <a:avLst/>
          </a:prstGeom>
          <a:solidFill>
            <a:schemeClr val="bg1"/>
          </a:solidFill>
          <a:ln>
            <a:noFill/>
          </a:ln>
          <a:extLst>
            <a:ext uri="{91240B29-F687-4F45-9708-019B960494DF}">
              <a14:hiddenLine xmlns:a14="http://schemas.microsoft.com/office/drawing/2010/main" w="317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zh-CN" sz="1200" b="1">
                <a:latin typeface="Times New Roman" panose="02020603050405020304" pitchFamily="18" charset="0"/>
                <a:ea typeface="宋体" panose="02010600030101010101" pitchFamily="2" charset="-122"/>
              </a:rPr>
              <a:t>1999</a:t>
            </a:r>
          </a:p>
        </p:txBody>
      </p:sp>
      <p:pic>
        <p:nvPicPr>
          <p:cNvPr id="27" name="Picture 27" descr="WoSfullrec"/>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69260" y="4085456"/>
            <a:ext cx="1197588" cy="102827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8" name="Text Box 28"/>
          <p:cNvSpPr txBox="1">
            <a:spLocks noChangeArrowheads="1"/>
          </p:cNvSpPr>
          <p:nvPr/>
        </p:nvSpPr>
        <p:spPr bwMode="auto">
          <a:xfrm>
            <a:off x="10374019" y="4512517"/>
            <a:ext cx="548339" cy="184666"/>
          </a:xfrm>
          <a:prstGeom prst="rect">
            <a:avLst/>
          </a:prstGeom>
          <a:solidFill>
            <a:schemeClr val="bg1"/>
          </a:solidFill>
          <a:ln>
            <a:noFill/>
          </a:ln>
          <a:extLst>
            <a:ext uri="{91240B29-F687-4F45-9708-019B960494DF}">
              <a14:hiddenLine xmlns:a14="http://schemas.microsoft.com/office/drawing/2010/main" w="317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zh-CN" sz="1200" b="1">
                <a:latin typeface="Times New Roman" panose="02020603050405020304" pitchFamily="18" charset="0"/>
                <a:ea typeface="宋体" panose="02010600030101010101" pitchFamily="2" charset="-122"/>
              </a:rPr>
              <a:t>2002</a:t>
            </a:r>
          </a:p>
        </p:txBody>
      </p:sp>
      <p:sp>
        <p:nvSpPr>
          <p:cNvPr id="29" name="Line 29"/>
          <p:cNvSpPr>
            <a:spLocks noChangeShapeType="1"/>
          </p:cNvSpPr>
          <p:nvPr/>
        </p:nvSpPr>
        <p:spPr bwMode="auto">
          <a:xfrm flipH="1" flipV="1">
            <a:off x="3047603" y="4614689"/>
            <a:ext cx="2924478" cy="265771"/>
          </a:xfrm>
          <a:prstGeom prst="line">
            <a:avLst/>
          </a:prstGeom>
          <a:noFill/>
          <a:ln w="444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 name="Line 30"/>
          <p:cNvSpPr>
            <a:spLocks noChangeShapeType="1"/>
          </p:cNvSpPr>
          <p:nvPr/>
        </p:nvSpPr>
        <p:spPr bwMode="auto">
          <a:xfrm flipH="1" flipV="1">
            <a:off x="3453982" y="4005064"/>
            <a:ext cx="2558919" cy="797314"/>
          </a:xfrm>
          <a:prstGeom prst="line">
            <a:avLst/>
          </a:prstGeom>
          <a:noFill/>
          <a:ln w="444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31" name="Picture 31" descr="WoSfullrec"/>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165590" y="5152281"/>
            <a:ext cx="1197589" cy="1028271"/>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2" name="Text Box 32"/>
          <p:cNvSpPr txBox="1">
            <a:spLocks noChangeArrowheads="1"/>
          </p:cNvSpPr>
          <p:nvPr/>
        </p:nvSpPr>
        <p:spPr bwMode="auto">
          <a:xfrm>
            <a:off x="9470319" y="5731694"/>
            <a:ext cx="548339" cy="184666"/>
          </a:xfrm>
          <a:prstGeom prst="rect">
            <a:avLst/>
          </a:prstGeom>
          <a:solidFill>
            <a:schemeClr val="bg1"/>
          </a:solidFill>
          <a:ln>
            <a:noFill/>
          </a:ln>
          <a:extLst>
            <a:ext uri="{91240B29-F687-4F45-9708-019B960494DF}">
              <a14:hiddenLine xmlns:a14="http://schemas.microsoft.com/office/drawing/2010/main" w="317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zh-CN" sz="1200" b="1">
                <a:latin typeface="Times New Roman" panose="02020603050405020304" pitchFamily="18" charset="0"/>
                <a:ea typeface="宋体" panose="02010600030101010101" pitchFamily="2" charset="-122"/>
              </a:rPr>
              <a:t>1994</a:t>
            </a:r>
          </a:p>
        </p:txBody>
      </p:sp>
      <p:sp>
        <p:nvSpPr>
          <p:cNvPr id="33" name="Text Box 35"/>
          <p:cNvSpPr txBox="1">
            <a:spLocks noChangeArrowheads="1"/>
          </p:cNvSpPr>
          <p:nvPr/>
        </p:nvSpPr>
        <p:spPr bwMode="auto">
          <a:xfrm>
            <a:off x="6095206" y="4748511"/>
            <a:ext cx="1583794" cy="264688"/>
          </a:xfrm>
          <a:prstGeom prst="rect">
            <a:avLst/>
          </a:prstGeom>
          <a:solidFill>
            <a:srgbClr val="C0C0C0"/>
          </a:solidFill>
          <a:ln w="3175">
            <a:solidFill>
              <a:srgbClr val="003300"/>
            </a:solidFill>
            <a:miter lim="800000"/>
          </a:ln>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80000"/>
              </a:lnSpc>
              <a:spcBef>
                <a:spcPct val="50000"/>
              </a:spcBef>
            </a:pPr>
            <a:r>
              <a:rPr lang="en-US" altLang="zh-CN" sz="1400" b="1">
                <a:ea typeface="宋体" panose="02010600030101010101" pitchFamily="2" charset="-122"/>
                <a:sym typeface="Wingdings" panose="05000000000000000000" pitchFamily="2" charset="2"/>
              </a:rPr>
              <a:t></a:t>
            </a:r>
            <a:r>
              <a:rPr lang="en-US" altLang="zh-CN" sz="1400" b="1">
                <a:ea typeface="宋体" panose="02010600030101010101" pitchFamily="2" charset="-122"/>
              </a:rPr>
              <a:t> Citing </a:t>
            </a:r>
            <a:r>
              <a:rPr lang="en-US" altLang="zh-CN" sz="1400" b="1">
                <a:ea typeface="宋体" panose="02010600030101010101" pitchFamily="2" charset="-122"/>
                <a:sym typeface="Wingdings" panose="05000000000000000000" pitchFamily="2" charset="2"/>
              </a:rPr>
              <a:t></a:t>
            </a:r>
            <a:endParaRPr lang="en-US" altLang="zh-CN" sz="1400" b="1">
              <a:ea typeface="宋体" panose="02010600030101010101" pitchFamily="2" charset="-122"/>
            </a:endParaRPr>
          </a:p>
        </p:txBody>
      </p:sp>
      <p:sp>
        <p:nvSpPr>
          <p:cNvPr id="34" name="Text Box 36"/>
          <p:cNvSpPr txBox="1">
            <a:spLocks noChangeArrowheads="1"/>
          </p:cNvSpPr>
          <p:nvPr/>
        </p:nvSpPr>
        <p:spPr bwMode="auto">
          <a:xfrm>
            <a:off x="446690" y="1176222"/>
            <a:ext cx="4112547" cy="723275"/>
          </a:xfrm>
          <a:prstGeom prst="rect">
            <a:avLst/>
          </a:prstGeom>
          <a:solidFill>
            <a:schemeClr val="tx2">
              <a:lumMod val="20000"/>
              <a:lumOff val="80000"/>
            </a:schemeClr>
          </a:solidFill>
          <a:ln w="3175">
            <a:solidFill>
              <a:schemeClr val="tx1"/>
            </a:solidFill>
            <a:miter lim="800000"/>
          </a:ln>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ts val="600"/>
              </a:spcBef>
            </a:pPr>
            <a:r>
              <a:rPr lang="zh-CN" altLang="en-US" b="1" dirty="0">
                <a:latin typeface="Times New Roman" panose="02020603050405020304" pitchFamily="18" charset="0"/>
                <a:ea typeface="宋体" panose="02010600030101010101" pitchFamily="2" charset="-122"/>
              </a:rPr>
              <a:t>从一篇高质量的文献出发</a:t>
            </a:r>
          </a:p>
          <a:p>
            <a:pPr>
              <a:spcBef>
                <a:spcPts val="600"/>
              </a:spcBef>
            </a:pPr>
            <a:r>
              <a:rPr lang="zh-CN" altLang="en-US" b="1" dirty="0">
                <a:latin typeface="Times New Roman" panose="02020603050405020304" pitchFamily="18" charset="0"/>
                <a:ea typeface="宋体" panose="02010600030101010101" pitchFamily="2" charset="-122"/>
              </a:rPr>
              <a:t>沿着科学研究的发展道路</a:t>
            </a:r>
            <a:r>
              <a:rPr lang="en-US" altLang="zh-CN" b="1" dirty="0">
                <a:latin typeface="Times New Roman" panose="02020603050405020304" pitchFamily="18" charset="0"/>
                <a:ea typeface="宋体" panose="02010600030101010101" pitchFamily="2" charset="-122"/>
              </a:rPr>
              <a:t>…</a:t>
            </a:r>
            <a:endParaRPr lang="en-US" altLang="zh-CN" b="1" i="1" dirty="0">
              <a:latin typeface="Times New Roman" panose="02020603050405020304" pitchFamily="18" charset="0"/>
              <a:ea typeface="宋体" panose="02010600030101010101" pitchFamily="2" charset="-122"/>
            </a:endParaRPr>
          </a:p>
        </p:txBody>
      </p:sp>
      <p:sp>
        <p:nvSpPr>
          <p:cNvPr id="35" name="Text Box 38"/>
          <p:cNvSpPr txBox="1">
            <a:spLocks noChangeArrowheads="1"/>
          </p:cNvSpPr>
          <p:nvPr/>
        </p:nvSpPr>
        <p:spPr bwMode="auto">
          <a:xfrm>
            <a:off x="5688861" y="2057401"/>
            <a:ext cx="548339" cy="184666"/>
          </a:xfrm>
          <a:prstGeom prst="rect">
            <a:avLst/>
          </a:prstGeom>
          <a:solidFill>
            <a:schemeClr val="bg1"/>
          </a:solidFill>
          <a:ln>
            <a:noFill/>
          </a:ln>
          <a:extLst>
            <a:ext uri="{91240B29-F687-4F45-9708-019B960494DF}">
              <a14:hiddenLine xmlns:a14="http://schemas.microsoft.com/office/drawing/2010/main" w="317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zh-CN" sz="1200" b="1">
                <a:latin typeface="Times New Roman" panose="02020603050405020304" pitchFamily="18" charset="0"/>
                <a:ea typeface="宋体" panose="02010600030101010101" pitchFamily="2" charset="-122"/>
              </a:rPr>
              <a:t>1998</a:t>
            </a:r>
          </a:p>
        </p:txBody>
      </p:sp>
      <p:sp>
        <p:nvSpPr>
          <p:cNvPr id="36" name="Text Box 39">
            <a:hlinkClick r:id="rId10" action="ppaction://hlinksldjump"/>
          </p:cNvPr>
          <p:cNvSpPr txBox="1">
            <a:spLocks noChangeArrowheads="1"/>
          </p:cNvSpPr>
          <p:nvPr/>
        </p:nvSpPr>
        <p:spPr bwMode="auto">
          <a:xfrm>
            <a:off x="3053522" y="5300663"/>
            <a:ext cx="2849688" cy="1000274"/>
          </a:xfrm>
          <a:prstGeom prst="rect">
            <a:avLst/>
          </a:prstGeom>
          <a:solidFill>
            <a:schemeClr val="tx2">
              <a:lumMod val="20000"/>
              <a:lumOff val="80000"/>
            </a:schemeClr>
          </a:solidFill>
          <a:ln w="3175">
            <a:solidFill>
              <a:schemeClr val="tx1"/>
            </a:solidFill>
            <a:miter lim="800000"/>
          </a:ln>
        </p:spPr>
        <p:txBody>
          <a:bodyPr wrap="square">
            <a:spAutoFit/>
          </a:bodyPr>
          <a:lstStyle>
            <a:defPPr>
              <a:defRPr lang="zh-CN"/>
            </a:defPPr>
            <a:lvl1pPr eaLnBrk="0" hangingPunct="0">
              <a:spcBef>
                <a:spcPts val="600"/>
              </a:spcBef>
              <a:defRPr b="1">
                <a:latin typeface="Times New Roman" panose="02020603050405020304" pitchFamily="18" charset="0"/>
                <a:ea typeface="宋体" panose="02010600030101010101" pitchFamily="2"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dirty="0"/>
              <a:t>分析：</a:t>
            </a:r>
          </a:p>
          <a:p>
            <a:r>
              <a:rPr lang="zh-CN" altLang="en-US" dirty="0"/>
              <a:t>学科分布、发展趋势、机构</a:t>
            </a:r>
            <a:r>
              <a:rPr lang="en-US" altLang="zh-CN" dirty="0"/>
              <a:t>/</a:t>
            </a:r>
            <a:r>
              <a:rPr lang="zh-CN" altLang="en-US" dirty="0"/>
              <a:t>作者等</a:t>
            </a:r>
          </a:p>
        </p:txBody>
      </p:sp>
      <p:pic>
        <p:nvPicPr>
          <p:cNvPr id="37" name="Picture 2" descr="WoSfullrec"/>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504105" y="476696"/>
            <a:ext cx="1197589" cy="1028271"/>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8" name="Text Box 3"/>
          <p:cNvSpPr txBox="1">
            <a:spLocks noChangeArrowheads="1"/>
          </p:cNvSpPr>
          <p:nvPr/>
        </p:nvSpPr>
        <p:spPr bwMode="auto">
          <a:xfrm>
            <a:off x="9819419" y="857672"/>
            <a:ext cx="548339" cy="184666"/>
          </a:xfrm>
          <a:prstGeom prst="rect">
            <a:avLst/>
          </a:prstGeom>
          <a:solidFill>
            <a:schemeClr val="bg1"/>
          </a:solidFill>
          <a:ln>
            <a:noFill/>
          </a:ln>
          <a:extLst>
            <a:ext uri="{91240B29-F687-4F45-9708-019B960494DF}">
              <a14:hiddenLine xmlns:a14="http://schemas.microsoft.com/office/drawing/2010/main" w="317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zh-CN" sz="1200" b="1">
                <a:latin typeface="Times New Roman" panose="02020603050405020304" pitchFamily="18" charset="0"/>
                <a:ea typeface="宋体" panose="02010600030101010101" pitchFamily="2" charset="-122"/>
              </a:rPr>
              <a:t>2004</a:t>
            </a:r>
          </a:p>
        </p:txBody>
      </p:sp>
      <p:pic>
        <p:nvPicPr>
          <p:cNvPr id="39" name="Picture 7" descr="WoSfullrec"/>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873419" y="1162497"/>
            <a:ext cx="1197589" cy="1028271"/>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0" name="Text Box 19"/>
          <p:cNvSpPr txBox="1">
            <a:spLocks noChangeArrowheads="1"/>
          </p:cNvSpPr>
          <p:nvPr/>
        </p:nvSpPr>
        <p:spPr bwMode="auto">
          <a:xfrm>
            <a:off x="9097729" y="1924495"/>
            <a:ext cx="548339" cy="184666"/>
          </a:xfrm>
          <a:prstGeom prst="rect">
            <a:avLst/>
          </a:prstGeom>
          <a:solidFill>
            <a:schemeClr val="bg1"/>
          </a:solidFill>
          <a:ln>
            <a:noFill/>
          </a:ln>
          <a:extLst>
            <a:ext uri="{91240B29-F687-4F45-9708-019B960494DF}">
              <a14:hiddenLine xmlns:a14="http://schemas.microsoft.com/office/drawing/2010/main" w="317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zh-CN" sz="1200" b="1">
                <a:latin typeface="Times New Roman" panose="02020603050405020304" pitchFamily="18" charset="0"/>
                <a:ea typeface="宋体" panose="02010600030101010101" pitchFamily="2" charset="-122"/>
              </a:rPr>
              <a:t>2003</a:t>
            </a:r>
          </a:p>
        </p:txBody>
      </p:sp>
      <p:pic>
        <p:nvPicPr>
          <p:cNvPr id="41" name="Picture 23" descr="WoSfullrec"/>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657509" y="797347"/>
            <a:ext cx="1197588" cy="102827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2" name="Text Box 24"/>
          <p:cNvSpPr txBox="1">
            <a:spLocks noChangeArrowheads="1"/>
          </p:cNvSpPr>
          <p:nvPr/>
        </p:nvSpPr>
        <p:spPr bwMode="auto">
          <a:xfrm>
            <a:off x="10926288" y="1162472"/>
            <a:ext cx="548339" cy="184666"/>
          </a:xfrm>
          <a:prstGeom prst="rect">
            <a:avLst/>
          </a:prstGeom>
          <a:solidFill>
            <a:schemeClr val="bg1"/>
          </a:solidFill>
          <a:ln>
            <a:noFill/>
          </a:ln>
          <a:extLst>
            <a:ext uri="{91240B29-F687-4F45-9708-019B960494DF}">
              <a14:hiddenLine xmlns:a14="http://schemas.microsoft.com/office/drawing/2010/main" w="317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zh-CN" sz="1200" b="1">
                <a:latin typeface="Times New Roman" panose="02020603050405020304" pitchFamily="18" charset="0"/>
                <a:ea typeface="宋体" panose="02010600030101010101" pitchFamily="2" charset="-122"/>
              </a:rPr>
              <a:t>2003</a:t>
            </a:r>
          </a:p>
        </p:txBody>
      </p:sp>
      <p:pic>
        <p:nvPicPr>
          <p:cNvPr id="43" name="Picture 33" descr="WoSfullrec"/>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01427" y="1772072"/>
            <a:ext cx="1197588" cy="102827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4" name="Text Box 34"/>
          <p:cNvSpPr txBox="1">
            <a:spLocks noChangeArrowheads="1"/>
          </p:cNvSpPr>
          <p:nvPr/>
        </p:nvSpPr>
        <p:spPr bwMode="auto">
          <a:xfrm>
            <a:off x="10316769" y="2503933"/>
            <a:ext cx="548339" cy="184666"/>
          </a:xfrm>
          <a:prstGeom prst="rect">
            <a:avLst/>
          </a:prstGeom>
          <a:solidFill>
            <a:schemeClr val="bg1"/>
          </a:solidFill>
          <a:ln>
            <a:noFill/>
          </a:ln>
          <a:extLst>
            <a:ext uri="{91240B29-F687-4F45-9708-019B960494DF}">
              <a14:hiddenLine xmlns:a14="http://schemas.microsoft.com/office/drawing/2010/main" w="317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zh-CN" sz="1200" b="1">
                <a:latin typeface="Times New Roman" panose="02020603050405020304" pitchFamily="18" charset="0"/>
                <a:ea typeface="宋体" panose="02010600030101010101" pitchFamily="2" charset="-122"/>
              </a:rPr>
              <a:t>2004</a:t>
            </a:r>
          </a:p>
        </p:txBody>
      </p:sp>
      <p:sp>
        <p:nvSpPr>
          <p:cNvPr id="45" name="Text Box 20"/>
          <p:cNvSpPr txBox="1">
            <a:spLocks noChangeArrowheads="1"/>
          </p:cNvSpPr>
          <p:nvPr/>
        </p:nvSpPr>
        <p:spPr bwMode="auto">
          <a:xfrm>
            <a:off x="7154026" y="1693665"/>
            <a:ext cx="1253261" cy="461665"/>
          </a:xfrm>
          <a:prstGeom prst="rect">
            <a:avLst/>
          </a:prstGeom>
        </p:spPr>
        <p:style>
          <a:lnRef idx="2">
            <a:schemeClr val="accent1"/>
          </a:lnRef>
          <a:fillRef idx="1">
            <a:schemeClr val="lt1"/>
          </a:fillRef>
          <a:effectRef idx="0">
            <a:schemeClr val="accent1"/>
          </a:effectRef>
          <a:fontRef idx="minor">
            <a:schemeClr val="dk1"/>
          </a:fontRef>
        </p:style>
        <p:txBody>
          <a:bodyPr wrap="square" lIns="0" r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80000"/>
              </a:lnSpc>
              <a:spcBef>
                <a:spcPct val="50000"/>
              </a:spcBef>
              <a:spcAft>
                <a:spcPts val="600"/>
              </a:spcAft>
            </a:pPr>
            <a:r>
              <a:rPr lang="en-US" altLang="zh-CN" sz="1400" b="1" i="1" dirty="0">
                <a:solidFill>
                  <a:srgbClr val="3C5723"/>
                </a:solidFill>
                <a:latin typeface="Times New Roman" panose="02020603050405020304" pitchFamily="18" charset="0"/>
                <a:ea typeface="宋体" panose="02010600030101010101" pitchFamily="2" charset="-122"/>
              </a:rPr>
              <a:t>Times Cited</a:t>
            </a:r>
          </a:p>
          <a:p>
            <a:pPr>
              <a:lnSpc>
                <a:spcPct val="20000"/>
              </a:lnSpc>
              <a:spcBef>
                <a:spcPts val="600"/>
              </a:spcBef>
            </a:pPr>
            <a:r>
              <a:rPr lang="zh-CN" altLang="en-US" sz="1400" b="1" i="1" dirty="0">
                <a:solidFill>
                  <a:srgbClr val="3C5723"/>
                </a:solidFill>
                <a:latin typeface="Times New Roman" panose="02020603050405020304" pitchFamily="18" charset="0"/>
                <a:ea typeface="宋体" panose="02010600030101010101" pitchFamily="2" charset="-122"/>
              </a:rPr>
              <a:t>越</a:t>
            </a:r>
            <a:r>
              <a:rPr lang="zh-CN" altLang="en-US" sz="1400" b="1" i="1" dirty="0" smtClean="0">
                <a:solidFill>
                  <a:srgbClr val="3C5723"/>
                </a:solidFill>
                <a:latin typeface="Times New Roman" panose="02020603050405020304" pitchFamily="18" charset="0"/>
                <a:ea typeface="宋体" panose="02010600030101010101" pitchFamily="2" charset="-122"/>
              </a:rPr>
              <a:t>查越</a:t>
            </a:r>
            <a:r>
              <a:rPr lang="zh-CN" altLang="en-US" sz="1400" b="1" i="1" dirty="0">
                <a:solidFill>
                  <a:srgbClr val="3C5723"/>
                </a:solidFill>
                <a:latin typeface="Times New Roman" panose="02020603050405020304" pitchFamily="18" charset="0"/>
                <a:ea typeface="宋体" panose="02010600030101010101" pitchFamily="2" charset="-122"/>
              </a:rPr>
              <a:t>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checkerboard(across)">
                                      <p:cBhvr>
                                        <p:cTn id="7" dur="500"/>
                                        <p:tgtEl>
                                          <p:spTgt spid="4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par>
                          <p:cTn id="12" fill="hold">
                            <p:stCondLst>
                              <p:cond delay="1000"/>
                            </p:stCondLst>
                            <p:childTnLst>
                              <p:par>
                                <p:cTn id="13" presetID="18" presetClass="entr" presetSubtype="3"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strips(upRight)">
                                      <p:cBhvr>
                                        <p:cTn id="15" dur="1000"/>
                                        <p:tgtEl>
                                          <p:spTgt spid="37"/>
                                        </p:tgtEl>
                                      </p:cBhvr>
                                    </p:animEffect>
                                  </p:childTnLst>
                                </p:cTn>
                              </p:par>
                              <p:par>
                                <p:cTn id="16" presetID="18" presetClass="entr" presetSubtype="3" fill="hold"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strips(upRight)">
                                      <p:cBhvr>
                                        <p:cTn id="18" dur="1000"/>
                                        <p:tgtEl>
                                          <p:spTgt spid="39"/>
                                        </p:tgtEl>
                                      </p:cBhvr>
                                    </p:animEffect>
                                  </p:childTnLst>
                                </p:cTn>
                              </p:par>
                              <p:par>
                                <p:cTn id="19" presetID="18" presetClass="entr" presetSubtype="3"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strips(upRight)">
                                      <p:cBhvr>
                                        <p:cTn id="21" dur="1000"/>
                                        <p:tgtEl>
                                          <p:spTgt spid="41"/>
                                        </p:tgtEl>
                                      </p:cBhvr>
                                    </p:animEffect>
                                  </p:childTnLst>
                                </p:cTn>
                              </p:par>
                              <p:par>
                                <p:cTn id="22" presetID="18" presetClass="entr" presetSubtype="3" fill="hold"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strips(upRight)">
                                      <p:cBhvr>
                                        <p:cTn id="24" dur="1000"/>
                                        <p:tgtEl>
                                          <p:spTgt spid="43"/>
                                        </p:tgtEl>
                                      </p:cBhvr>
                                    </p:animEffect>
                                  </p:childTnLst>
                                </p:cTn>
                              </p:par>
                              <p:par>
                                <p:cTn id="25" presetID="18" presetClass="entr" presetSubtype="3"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strips(upRight)">
                                      <p:cBhvr>
                                        <p:cTn id="27" dur="1000"/>
                                        <p:tgtEl>
                                          <p:spTgt spid="44"/>
                                        </p:tgtEl>
                                      </p:cBhvr>
                                    </p:animEffect>
                                  </p:childTnLst>
                                </p:cTn>
                              </p:par>
                              <p:par>
                                <p:cTn id="28" presetID="18" presetClass="entr" presetSubtype="3" fill="hold" grpId="0" nodeType="with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strips(upRight)">
                                      <p:cBhvr>
                                        <p:cTn id="30" dur="1000"/>
                                        <p:tgtEl>
                                          <p:spTgt spid="40"/>
                                        </p:tgtEl>
                                      </p:cBhvr>
                                    </p:animEffect>
                                  </p:childTnLst>
                                </p:cTn>
                              </p:par>
                              <p:par>
                                <p:cTn id="31" presetID="18" presetClass="entr" presetSubtype="3"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strips(upRight)">
                                      <p:cBhvr>
                                        <p:cTn id="33" dur="1000"/>
                                        <p:tgtEl>
                                          <p:spTgt spid="38"/>
                                        </p:tgtEl>
                                      </p:cBhvr>
                                    </p:animEffect>
                                  </p:childTnLst>
                                </p:cTn>
                              </p:par>
                              <p:par>
                                <p:cTn id="34" presetID="18" presetClass="entr" presetSubtype="3" fill="hold" grpId="0"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strips(upRight)">
                                      <p:cBhvr>
                                        <p:cTn id="36" dur="1000"/>
                                        <p:tgtEl>
                                          <p:spTgt spid="42"/>
                                        </p:tgtEl>
                                      </p:cBhvr>
                                    </p:animEffect>
                                  </p:childTnLst>
                                </p:cTn>
                              </p:par>
                            </p:childTnLst>
                          </p:cTn>
                        </p:par>
                      </p:childTnLst>
                    </p:cTn>
                  </p:par>
                  <p:par>
                    <p:cTn id="37" fill="hold">
                      <p:stCondLst>
                        <p:cond delay="indefinite"/>
                      </p:stCondLst>
                      <p:childTnLst>
                        <p:par>
                          <p:cTn id="38" fill="hold">
                            <p:stCondLst>
                              <p:cond delay="0"/>
                            </p:stCondLst>
                            <p:childTnLst>
                              <p:par>
                                <p:cTn id="39" presetID="18" presetClass="entr" presetSubtype="12"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strips(downLeft)">
                                      <p:cBhvr>
                                        <p:cTn id="41" dur="500"/>
                                        <p:tgtEl>
                                          <p:spTgt spid="15"/>
                                        </p:tgtEl>
                                      </p:cBhvr>
                                    </p:animEffect>
                                  </p:childTnLst>
                                </p:cTn>
                              </p:par>
                            </p:childTnLst>
                          </p:cTn>
                        </p:par>
                        <p:par>
                          <p:cTn id="42" fill="hold">
                            <p:stCondLst>
                              <p:cond delay="500"/>
                            </p:stCondLst>
                            <p:childTnLst>
                              <p:par>
                                <p:cTn id="43" presetID="4" presetClass="entr" presetSubtype="16" fill="hold" grpId="0"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box(in)">
                                      <p:cBhvr>
                                        <p:cTn id="45" dur="500"/>
                                        <p:tgtEl>
                                          <p:spTgt spid="16"/>
                                        </p:tgtEl>
                                      </p:cBhvr>
                                    </p:animEffect>
                                  </p:childTnLst>
                                </p:cTn>
                              </p:par>
                            </p:childTnLst>
                          </p:cTn>
                        </p:par>
                        <p:par>
                          <p:cTn id="46" fill="hold">
                            <p:stCondLst>
                              <p:cond delay="1000"/>
                            </p:stCondLst>
                            <p:childTnLst>
                              <p:par>
                                <p:cTn id="47" presetID="18" presetClass="entr" presetSubtype="12" fill="hold" nodeType="after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strips(downLeft)">
                                      <p:cBhvr>
                                        <p:cTn id="49" dur="500"/>
                                        <p:tgtEl>
                                          <p:spTgt spid="11"/>
                                        </p:tgtEl>
                                      </p:cBhvr>
                                    </p:animEffect>
                                  </p:childTnLst>
                                </p:cTn>
                              </p:par>
                              <p:par>
                                <p:cTn id="50" presetID="18" presetClass="entr" presetSubtype="12" fill="hold"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strips(downLeft)">
                                      <p:cBhvr>
                                        <p:cTn id="52" dur="500"/>
                                        <p:tgtEl>
                                          <p:spTgt spid="10"/>
                                        </p:tgtEl>
                                      </p:cBhvr>
                                    </p:animEffect>
                                  </p:childTnLst>
                                </p:cTn>
                              </p:par>
                              <p:par>
                                <p:cTn id="53" presetID="18" presetClass="entr" presetSubtype="12"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strips(downLeft)">
                                      <p:cBhvr>
                                        <p:cTn id="55" dur="500"/>
                                        <p:tgtEl>
                                          <p:spTgt spid="20"/>
                                        </p:tgtEl>
                                      </p:cBhvr>
                                    </p:animEffect>
                                  </p:childTnLst>
                                </p:cTn>
                              </p:par>
                              <p:par>
                                <p:cTn id="56" presetID="18" presetClass="entr" presetSubtype="12" fill="hold"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strips(downLeft)">
                                      <p:cBhvr>
                                        <p:cTn id="58" dur="500"/>
                                        <p:tgtEl>
                                          <p:spTgt spid="14"/>
                                        </p:tgtEl>
                                      </p:cBhvr>
                                    </p:animEffect>
                                  </p:childTnLst>
                                </p:cTn>
                              </p:par>
                              <p:par>
                                <p:cTn id="59" presetID="18" presetClass="entr" presetSubtype="12"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strips(downLeft)">
                                      <p:cBhvr>
                                        <p:cTn id="61" dur="500"/>
                                        <p:tgtEl>
                                          <p:spTgt spid="18"/>
                                        </p:tgtEl>
                                      </p:cBhvr>
                                    </p:animEffect>
                                  </p:childTnLst>
                                </p:cTn>
                              </p:par>
                              <p:par>
                                <p:cTn id="62" presetID="18" presetClass="entr" presetSubtype="12" fill="hold" grpId="0" nodeType="with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strips(downLeft)">
                                      <p:cBhvr>
                                        <p:cTn id="64" dur="500"/>
                                        <p:tgtEl>
                                          <p:spTgt spid="19"/>
                                        </p:tgtEl>
                                      </p:cBhvr>
                                    </p:animEffect>
                                  </p:childTnLst>
                                </p:cTn>
                              </p:par>
                              <p:par>
                                <p:cTn id="65" presetID="18" presetClass="entr" presetSubtype="12"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strips(downLeft)">
                                      <p:cBhvr>
                                        <p:cTn id="67" dur="500"/>
                                        <p:tgtEl>
                                          <p:spTgt spid="17"/>
                                        </p:tgtEl>
                                      </p:cBhvr>
                                    </p:animEffect>
                                  </p:childTnLst>
                                </p:cTn>
                              </p:par>
                              <p:par>
                                <p:cTn id="68" presetID="18" presetClass="entr" presetSubtype="12" fill="hold" grpId="0" nodeType="with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strips(downLeft)">
                                      <p:cBhvr>
                                        <p:cTn id="70" dur="500"/>
                                        <p:tgtEl>
                                          <p:spTgt spid="21"/>
                                        </p:tgtEl>
                                      </p:cBhvr>
                                    </p:animEffect>
                                  </p:childTnLst>
                                </p:cTn>
                              </p:par>
                            </p:childTnLst>
                          </p:cTn>
                        </p:par>
                      </p:childTnLst>
                    </p:cTn>
                  </p:par>
                  <p:par>
                    <p:cTn id="71" fill="hold">
                      <p:stCondLst>
                        <p:cond delay="indefinite"/>
                      </p:stCondLst>
                      <p:childTnLst>
                        <p:par>
                          <p:cTn id="72" fill="hold">
                            <p:stCondLst>
                              <p:cond delay="0"/>
                            </p:stCondLst>
                            <p:childTnLst>
                              <p:par>
                                <p:cTn id="73" presetID="8" presetClass="entr" presetSubtype="32" fill="hold" grpId="0" nodeType="click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diamond(out)">
                                      <p:cBhvr>
                                        <p:cTn id="75" dur="1000"/>
                                        <p:tgtEl>
                                          <p:spTgt spid="23"/>
                                        </p:tgtEl>
                                      </p:cBhvr>
                                    </p:animEffect>
                                  </p:childTnLst>
                                </p:cTn>
                              </p:par>
                            </p:childTnLst>
                          </p:cTn>
                        </p:par>
                        <p:par>
                          <p:cTn id="76" fill="hold">
                            <p:stCondLst>
                              <p:cond delay="1000"/>
                            </p:stCondLst>
                            <p:childTnLst>
                              <p:par>
                                <p:cTn id="77" presetID="4" presetClass="entr" presetSubtype="16" fill="hold" grpId="0" nodeType="after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box(in)">
                                      <p:cBhvr>
                                        <p:cTn id="79" dur="500"/>
                                        <p:tgtEl>
                                          <p:spTgt spid="24"/>
                                        </p:tgtEl>
                                      </p:cBhvr>
                                    </p:animEffect>
                                  </p:childTnLst>
                                </p:cTn>
                              </p:par>
                            </p:childTnLst>
                          </p:cTn>
                        </p:par>
                        <p:par>
                          <p:cTn id="80" fill="hold">
                            <p:stCondLst>
                              <p:cond delay="1500"/>
                            </p:stCondLst>
                            <p:childTnLst>
                              <p:par>
                                <p:cTn id="81" presetID="18" presetClass="entr" presetSubtype="6" fill="hold" nodeType="afterEffect">
                                  <p:stCondLst>
                                    <p:cond delay="0"/>
                                  </p:stCondLst>
                                  <p:childTnLst>
                                    <p:set>
                                      <p:cBhvr>
                                        <p:cTn id="82" dur="1" fill="hold">
                                          <p:stCondLst>
                                            <p:cond delay="0"/>
                                          </p:stCondLst>
                                        </p:cTn>
                                        <p:tgtEl>
                                          <p:spTgt spid="13"/>
                                        </p:tgtEl>
                                        <p:attrNameLst>
                                          <p:attrName>style.visibility</p:attrName>
                                        </p:attrNameLst>
                                      </p:cBhvr>
                                      <p:to>
                                        <p:strVal val="visible"/>
                                      </p:to>
                                    </p:set>
                                    <p:animEffect transition="in" filter="strips(downRight)">
                                      <p:cBhvr>
                                        <p:cTn id="83" dur="1000"/>
                                        <p:tgtEl>
                                          <p:spTgt spid="13"/>
                                        </p:tgtEl>
                                      </p:cBhvr>
                                    </p:animEffect>
                                  </p:childTnLst>
                                </p:cTn>
                              </p:par>
                              <p:par>
                                <p:cTn id="84" presetID="18" presetClass="entr" presetSubtype="6" fill="hold" nodeType="withEffect">
                                  <p:stCondLst>
                                    <p:cond delay="0"/>
                                  </p:stCondLst>
                                  <p:childTnLst>
                                    <p:set>
                                      <p:cBhvr>
                                        <p:cTn id="85" dur="1" fill="hold">
                                          <p:stCondLst>
                                            <p:cond delay="0"/>
                                          </p:stCondLst>
                                        </p:cTn>
                                        <p:tgtEl>
                                          <p:spTgt spid="12"/>
                                        </p:tgtEl>
                                        <p:attrNameLst>
                                          <p:attrName>style.visibility</p:attrName>
                                        </p:attrNameLst>
                                      </p:cBhvr>
                                      <p:to>
                                        <p:strVal val="visible"/>
                                      </p:to>
                                    </p:set>
                                    <p:animEffect transition="in" filter="strips(downRight)">
                                      <p:cBhvr>
                                        <p:cTn id="86" dur="1000"/>
                                        <p:tgtEl>
                                          <p:spTgt spid="12"/>
                                        </p:tgtEl>
                                      </p:cBhvr>
                                    </p:animEffect>
                                  </p:childTnLst>
                                </p:cTn>
                              </p:par>
                              <p:par>
                                <p:cTn id="87" presetID="18" presetClass="entr" presetSubtype="6" fill="hold" nodeType="withEffect">
                                  <p:stCondLst>
                                    <p:cond delay="0"/>
                                  </p:stCondLst>
                                  <p:childTnLst>
                                    <p:set>
                                      <p:cBhvr>
                                        <p:cTn id="88" dur="1" fill="hold">
                                          <p:stCondLst>
                                            <p:cond delay="0"/>
                                          </p:stCondLst>
                                        </p:cTn>
                                        <p:tgtEl>
                                          <p:spTgt spid="31"/>
                                        </p:tgtEl>
                                        <p:attrNameLst>
                                          <p:attrName>style.visibility</p:attrName>
                                        </p:attrNameLst>
                                      </p:cBhvr>
                                      <p:to>
                                        <p:strVal val="visible"/>
                                      </p:to>
                                    </p:set>
                                    <p:animEffect transition="in" filter="strips(downRight)">
                                      <p:cBhvr>
                                        <p:cTn id="89" dur="1000"/>
                                        <p:tgtEl>
                                          <p:spTgt spid="31"/>
                                        </p:tgtEl>
                                      </p:cBhvr>
                                    </p:animEffect>
                                  </p:childTnLst>
                                </p:cTn>
                              </p:par>
                              <p:par>
                                <p:cTn id="90" presetID="18" presetClass="entr" presetSubtype="6" fill="hold" nodeType="with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strips(downRight)">
                                      <p:cBhvr>
                                        <p:cTn id="92" dur="1000"/>
                                        <p:tgtEl>
                                          <p:spTgt spid="27"/>
                                        </p:tgtEl>
                                      </p:cBhvr>
                                    </p:animEffect>
                                  </p:childTnLst>
                                </p:cTn>
                              </p:par>
                              <p:par>
                                <p:cTn id="93" presetID="18" presetClass="entr" presetSubtype="6" fill="hold" grpId="0" nodeType="withEffect">
                                  <p:stCondLst>
                                    <p:cond delay="0"/>
                                  </p:stCondLst>
                                  <p:childTnLst>
                                    <p:set>
                                      <p:cBhvr>
                                        <p:cTn id="94" dur="1" fill="hold">
                                          <p:stCondLst>
                                            <p:cond delay="0"/>
                                          </p:stCondLst>
                                        </p:cTn>
                                        <p:tgtEl>
                                          <p:spTgt spid="26"/>
                                        </p:tgtEl>
                                        <p:attrNameLst>
                                          <p:attrName>style.visibility</p:attrName>
                                        </p:attrNameLst>
                                      </p:cBhvr>
                                      <p:to>
                                        <p:strVal val="visible"/>
                                      </p:to>
                                    </p:set>
                                    <p:animEffect transition="in" filter="strips(downRight)">
                                      <p:cBhvr>
                                        <p:cTn id="95" dur="1000"/>
                                        <p:tgtEl>
                                          <p:spTgt spid="26"/>
                                        </p:tgtEl>
                                      </p:cBhvr>
                                    </p:animEffect>
                                  </p:childTnLst>
                                </p:cTn>
                              </p:par>
                              <p:par>
                                <p:cTn id="96" presetID="18" presetClass="entr" presetSubtype="6" fill="hold" grpId="0" nodeType="withEffect">
                                  <p:stCondLst>
                                    <p:cond delay="0"/>
                                  </p:stCondLst>
                                  <p:childTnLst>
                                    <p:set>
                                      <p:cBhvr>
                                        <p:cTn id="97" dur="1" fill="hold">
                                          <p:stCondLst>
                                            <p:cond delay="0"/>
                                          </p:stCondLst>
                                        </p:cTn>
                                        <p:tgtEl>
                                          <p:spTgt spid="25"/>
                                        </p:tgtEl>
                                        <p:attrNameLst>
                                          <p:attrName>style.visibility</p:attrName>
                                        </p:attrNameLst>
                                      </p:cBhvr>
                                      <p:to>
                                        <p:strVal val="visible"/>
                                      </p:to>
                                    </p:set>
                                    <p:animEffect transition="in" filter="strips(downRight)">
                                      <p:cBhvr>
                                        <p:cTn id="98" dur="1000"/>
                                        <p:tgtEl>
                                          <p:spTgt spid="25"/>
                                        </p:tgtEl>
                                      </p:cBhvr>
                                    </p:animEffect>
                                  </p:childTnLst>
                                </p:cTn>
                              </p:par>
                              <p:par>
                                <p:cTn id="99" presetID="18" presetClass="entr" presetSubtype="6" fill="hold" grpId="0" nodeType="withEffect">
                                  <p:stCondLst>
                                    <p:cond delay="0"/>
                                  </p:stCondLst>
                                  <p:childTnLst>
                                    <p:set>
                                      <p:cBhvr>
                                        <p:cTn id="100" dur="1" fill="hold">
                                          <p:stCondLst>
                                            <p:cond delay="0"/>
                                          </p:stCondLst>
                                        </p:cTn>
                                        <p:tgtEl>
                                          <p:spTgt spid="28"/>
                                        </p:tgtEl>
                                        <p:attrNameLst>
                                          <p:attrName>style.visibility</p:attrName>
                                        </p:attrNameLst>
                                      </p:cBhvr>
                                      <p:to>
                                        <p:strVal val="visible"/>
                                      </p:to>
                                    </p:set>
                                    <p:animEffect transition="in" filter="strips(downRight)">
                                      <p:cBhvr>
                                        <p:cTn id="101" dur="1000"/>
                                        <p:tgtEl>
                                          <p:spTgt spid="28"/>
                                        </p:tgtEl>
                                      </p:cBhvr>
                                    </p:animEffect>
                                  </p:childTnLst>
                                </p:cTn>
                              </p:par>
                              <p:par>
                                <p:cTn id="102" presetID="18" presetClass="entr" presetSubtype="6" fill="hold" grpId="0" nodeType="withEffect">
                                  <p:stCondLst>
                                    <p:cond delay="0"/>
                                  </p:stCondLst>
                                  <p:childTnLst>
                                    <p:set>
                                      <p:cBhvr>
                                        <p:cTn id="103" dur="1" fill="hold">
                                          <p:stCondLst>
                                            <p:cond delay="0"/>
                                          </p:stCondLst>
                                        </p:cTn>
                                        <p:tgtEl>
                                          <p:spTgt spid="32"/>
                                        </p:tgtEl>
                                        <p:attrNameLst>
                                          <p:attrName>style.visibility</p:attrName>
                                        </p:attrNameLst>
                                      </p:cBhvr>
                                      <p:to>
                                        <p:strVal val="visible"/>
                                      </p:to>
                                    </p:set>
                                    <p:animEffect transition="in" filter="strips(downRight)">
                                      <p:cBhvr>
                                        <p:cTn id="104" dur="1000"/>
                                        <p:tgtEl>
                                          <p:spTgt spid="32"/>
                                        </p:tgtEl>
                                      </p:cBhvr>
                                    </p:animEffect>
                                  </p:childTnLst>
                                </p:cTn>
                              </p:par>
                            </p:childTnLst>
                          </p:cTn>
                        </p:par>
                        <p:par>
                          <p:cTn id="105" fill="hold">
                            <p:stCondLst>
                              <p:cond delay="2500"/>
                            </p:stCondLst>
                            <p:childTnLst>
                              <p:par>
                                <p:cTn id="106" presetID="18" presetClass="entr" presetSubtype="12" fill="hold" grpId="0" nodeType="afterEffect">
                                  <p:stCondLst>
                                    <p:cond delay="0"/>
                                  </p:stCondLst>
                                  <p:childTnLst>
                                    <p:set>
                                      <p:cBhvr>
                                        <p:cTn id="107" dur="1" fill="hold">
                                          <p:stCondLst>
                                            <p:cond delay="0"/>
                                          </p:stCondLst>
                                        </p:cTn>
                                        <p:tgtEl>
                                          <p:spTgt spid="33"/>
                                        </p:tgtEl>
                                        <p:attrNameLst>
                                          <p:attrName>style.visibility</p:attrName>
                                        </p:attrNameLst>
                                      </p:cBhvr>
                                      <p:to>
                                        <p:strVal val="visible"/>
                                      </p:to>
                                    </p:set>
                                    <p:animEffect transition="in" filter="strips(downLeft)">
                                      <p:cBhvr>
                                        <p:cTn id="108" dur="500"/>
                                        <p:tgtEl>
                                          <p:spTgt spid="33"/>
                                        </p:tgtEl>
                                      </p:cBhvr>
                                    </p:animEffect>
                                  </p:childTnLst>
                                </p:cTn>
                              </p:par>
                            </p:childTnLst>
                          </p:cTn>
                        </p:par>
                        <p:par>
                          <p:cTn id="109" fill="hold">
                            <p:stCondLst>
                              <p:cond delay="3000"/>
                            </p:stCondLst>
                            <p:childTnLst>
                              <p:par>
                                <p:cTn id="110" presetID="18" presetClass="entr" presetSubtype="12" fill="hold" grpId="0" nodeType="afterEffect">
                                  <p:stCondLst>
                                    <p:cond delay="0"/>
                                  </p:stCondLst>
                                  <p:childTnLst>
                                    <p:set>
                                      <p:cBhvr>
                                        <p:cTn id="111" dur="1" fill="hold">
                                          <p:stCondLst>
                                            <p:cond delay="0"/>
                                          </p:stCondLst>
                                        </p:cTn>
                                        <p:tgtEl>
                                          <p:spTgt spid="30"/>
                                        </p:tgtEl>
                                        <p:attrNameLst>
                                          <p:attrName>style.visibility</p:attrName>
                                        </p:attrNameLst>
                                      </p:cBhvr>
                                      <p:to>
                                        <p:strVal val="visible"/>
                                      </p:to>
                                    </p:set>
                                    <p:animEffect transition="in" filter="strips(downLeft)">
                                      <p:cBhvr>
                                        <p:cTn id="112" dur="500"/>
                                        <p:tgtEl>
                                          <p:spTgt spid="30"/>
                                        </p:tgtEl>
                                      </p:cBhvr>
                                    </p:animEffect>
                                  </p:childTnLst>
                                </p:cTn>
                              </p:par>
                              <p:par>
                                <p:cTn id="113" presetID="18" presetClass="entr" presetSubtype="12" fill="hold" grpId="0" nodeType="withEffect">
                                  <p:stCondLst>
                                    <p:cond delay="0"/>
                                  </p:stCondLst>
                                  <p:childTnLst>
                                    <p:set>
                                      <p:cBhvr>
                                        <p:cTn id="114" dur="1" fill="hold">
                                          <p:stCondLst>
                                            <p:cond delay="0"/>
                                          </p:stCondLst>
                                        </p:cTn>
                                        <p:tgtEl>
                                          <p:spTgt spid="29"/>
                                        </p:tgtEl>
                                        <p:attrNameLst>
                                          <p:attrName>style.visibility</p:attrName>
                                        </p:attrNameLst>
                                      </p:cBhvr>
                                      <p:to>
                                        <p:strVal val="visible"/>
                                      </p:to>
                                    </p:set>
                                    <p:animEffect transition="in" filter="strips(downLeft)">
                                      <p:cBhvr>
                                        <p:cTn id="115" dur="500"/>
                                        <p:tgtEl>
                                          <p:spTgt spid="29"/>
                                        </p:tgtEl>
                                      </p:cBhvr>
                                    </p:animEffect>
                                  </p:childTnLst>
                                </p:cTn>
                              </p:par>
                            </p:childTnLst>
                          </p:cTn>
                        </p:par>
                        <p:par>
                          <p:cTn id="116" fill="hold">
                            <p:stCondLst>
                              <p:cond delay="3500"/>
                            </p:stCondLst>
                            <p:childTnLst>
                              <p:par>
                                <p:cTn id="117" presetID="47" presetClass="entr" presetSubtype="0" fill="hold" grpId="0" nodeType="afterEffect">
                                  <p:stCondLst>
                                    <p:cond delay="0"/>
                                  </p:stCondLst>
                                  <p:childTnLst>
                                    <p:set>
                                      <p:cBhvr>
                                        <p:cTn id="118" dur="1" fill="hold">
                                          <p:stCondLst>
                                            <p:cond delay="0"/>
                                          </p:stCondLst>
                                        </p:cTn>
                                        <p:tgtEl>
                                          <p:spTgt spid="36"/>
                                        </p:tgtEl>
                                        <p:attrNameLst>
                                          <p:attrName>style.visibility</p:attrName>
                                        </p:attrNameLst>
                                      </p:cBhvr>
                                      <p:to>
                                        <p:strVal val="visible"/>
                                      </p:to>
                                    </p:set>
                                    <p:animEffect transition="in" filter="fade">
                                      <p:cBhvr>
                                        <p:cTn id="119" dur="1000"/>
                                        <p:tgtEl>
                                          <p:spTgt spid="36"/>
                                        </p:tgtEl>
                                      </p:cBhvr>
                                    </p:animEffect>
                                    <p:anim calcmode="lin" valueType="num">
                                      <p:cBhvr>
                                        <p:cTn id="120" dur="1000" fill="hold"/>
                                        <p:tgtEl>
                                          <p:spTgt spid="36"/>
                                        </p:tgtEl>
                                        <p:attrNameLst>
                                          <p:attrName>ppt_x</p:attrName>
                                        </p:attrNameLst>
                                      </p:cBhvr>
                                      <p:tavLst>
                                        <p:tav tm="0">
                                          <p:val>
                                            <p:strVal val="#ppt_x"/>
                                          </p:val>
                                        </p:tav>
                                        <p:tav tm="100000">
                                          <p:val>
                                            <p:strVal val="#ppt_x"/>
                                          </p:val>
                                        </p:tav>
                                      </p:tavLst>
                                    </p:anim>
                                    <p:anim calcmode="lin" valueType="num">
                                      <p:cBhvr>
                                        <p:cTn id="121"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animBg="1"/>
      <p:bldP spid="16" grpId="0" animBg="1"/>
      <p:bldP spid="17" grpId="0" animBg="1"/>
      <p:bldP spid="18" grpId="0" animBg="1"/>
      <p:bldP spid="19" grpId="0" animBg="1"/>
      <p:bldP spid="21" grpId="0" animBg="1"/>
      <p:bldP spid="23" grpId="0" animBg="1"/>
      <p:bldP spid="24" grpId="0" animBg="1"/>
      <p:bldP spid="25" grpId="0" animBg="1"/>
      <p:bldP spid="26" grpId="0" animBg="1"/>
      <p:bldP spid="28" grpId="0" animBg="1"/>
      <p:bldP spid="29" grpId="0" animBg="1"/>
      <p:bldP spid="30" grpId="0" animBg="1"/>
      <p:bldP spid="32" grpId="0" animBg="1"/>
      <p:bldP spid="33" grpId="0" animBg="1"/>
      <p:bldP spid="36" grpId="0" animBg="1"/>
      <p:bldP spid="38" grpId="0" animBg="1"/>
      <p:bldP spid="40" grpId="0" animBg="1"/>
      <p:bldP spid="42" grpId="0" animBg="1"/>
      <p:bldP spid="44" grpId="0" animBg="1"/>
      <p:bldP spid="45"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838" y="1196752"/>
            <a:ext cx="11233150" cy="5078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组合 4"/>
          <p:cNvGrpSpPr/>
          <p:nvPr/>
        </p:nvGrpSpPr>
        <p:grpSpPr>
          <a:xfrm>
            <a:off x="8666640" y="5854960"/>
            <a:ext cx="3428578" cy="931651"/>
            <a:chOff x="6500826" y="5854935"/>
            <a:chExt cx="2571768" cy="931651"/>
          </a:xfrm>
        </p:grpSpPr>
        <p:pic>
          <p:nvPicPr>
            <p:cNvPr id="3" name="Picture 2" descr="C:\Users\SCU-lnqn\Desktop\四川大学图书馆logo.jpg"/>
            <p:cNvPicPr>
              <a:picLocks noChangeAspect="1" noChangeArrowheads="1"/>
            </p:cNvPicPr>
            <p:nvPr/>
          </p:nvPicPr>
          <p:blipFill>
            <a:blip r:embed="rId3" cstate="print"/>
            <a:srcRect r="74000"/>
            <a:stretch>
              <a:fillRect/>
            </a:stretch>
          </p:blipFill>
          <p:spPr bwMode="auto">
            <a:xfrm>
              <a:off x="8143900" y="5854935"/>
              <a:ext cx="928694" cy="890261"/>
            </a:xfrm>
            <a:prstGeom prst="rect">
              <a:avLst/>
            </a:prstGeom>
            <a:noFill/>
          </p:spPr>
        </p:pic>
        <p:pic>
          <p:nvPicPr>
            <p:cNvPr id="4" name="Picture 2" descr="C:\Users\SCU-lnqn\Desktop\四川大学图书馆logo.jpg"/>
            <p:cNvPicPr>
              <a:picLocks noChangeAspect="1" noChangeArrowheads="1"/>
            </p:cNvPicPr>
            <p:nvPr/>
          </p:nvPicPr>
          <p:blipFill>
            <a:blip r:embed="rId3" cstate="print"/>
            <a:srcRect l="28000"/>
            <a:stretch>
              <a:fillRect/>
            </a:stretch>
          </p:blipFill>
          <p:spPr bwMode="auto">
            <a:xfrm>
              <a:off x="6500826" y="6242538"/>
              <a:ext cx="1571636" cy="544048"/>
            </a:xfrm>
            <a:prstGeom prst="rect">
              <a:avLst/>
            </a:prstGeom>
            <a:noFill/>
          </p:spPr>
        </p:pic>
      </p:grpSp>
      <p:graphicFrame>
        <p:nvGraphicFramePr>
          <p:cNvPr id="7" name="图示 6"/>
          <p:cNvGraphicFramePr/>
          <p:nvPr>
            <p:extLst>
              <p:ext uri="{D42A27DB-BD31-4B8C-83A1-F6EECF244321}">
                <p14:modId xmlns:p14="http://schemas.microsoft.com/office/powerpoint/2010/main" val="3741711342"/>
              </p:ext>
            </p:extLst>
          </p:nvPr>
        </p:nvGraphicFramePr>
        <p:xfrm>
          <a:off x="190476" y="142852"/>
          <a:ext cx="9047593" cy="4286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Oval 6"/>
          <p:cNvSpPr>
            <a:spLocks noChangeArrowheads="1"/>
          </p:cNvSpPr>
          <p:nvPr/>
        </p:nvSpPr>
        <p:spPr bwMode="auto">
          <a:xfrm>
            <a:off x="1558702" y="1556792"/>
            <a:ext cx="1523802" cy="393576"/>
          </a:xfrm>
          <a:prstGeom prst="ellipse">
            <a:avLst/>
          </a:prstGeom>
          <a:noFill/>
          <a:ln w="22225">
            <a:solidFill>
              <a:srgbClr val="FF0000"/>
            </a:solidFill>
            <a:round/>
          </a:ln>
        </p:spPr>
        <p:txBody>
          <a:bodyPr wrap="none" anchor="ctr"/>
          <a:lstStyle/>
          <a:p>
            <a:endParaRPr lang="zh-CN" altLang="en-US"/>
          </a:p>
        </p:txBody>
      </p:sp>
      <p:sp>
        <p:nvSpPr>
          <p:cNvPr id="12" name="Oval 7"/>
          <p:cNvSpPr>
            <a:spLocks noChangeArrowheads="1"/>
          </p:cNvSpPr>
          <p:nvPr/>
        </p:nvSpPr>
        <p:spPr bwMode="auto">
          <a:xfrm>
            <a:off x="695215" y="5301208"/>
            <a:ext cx="3250775" cy="304800"/>
          </a:xfrm>
          <a:prstGeom prst="ellipse">
            <a:avLst/>
          </a:prstGeom>
          <a:noFill/>
          <a:ln w="22225">
            <a:solidFill>
              <a:srgbClr val="FF0000"/>
            </a:solidFill>
            <a:round/>
          </a:ln>
        </p:spPr>
        <p:txBody>
          <a:bodyPr wrap="none" anchor="ctr"/>
          <a:lstStyle/>
          <a:p>
            <a:endParaRPr lang="zh-CN" altLang="en-US"/>
          </a:p>
        </p:txBody>
      </p:sp>
      <p:sp>
        <p:nvSpPr>
          <p:cNvPr id="13" name="TextBox 12"/>
          <p:cNvSpPr txBox="1"/>
          <p:nvPr/>
        </p:nvSpPr>
        <p:spPr>
          <a:xfrm>
            <a:off x="912211" y="334023"/>
            <a:ext cx="11190497" cy="523220"/>
          </a:xfrm>
          <a:prstGeom prst="rect">
            <a:avLst/>
          </a:prstGeom>
          <a:noFill/>
        </p:spPr>
        <p:txBody>
          <a:bodyPr wrap="square" rtlCol="0">
            <a:spAutoFit/>
          </a:bodyPr>
          <a:lstStyle/>
          <a:p>
            <a:r>
              <a:rPr lang="zh-CN" altLang="en-US" sz="2800" b="1" dirty="0" smtClean="0">
                <a:solidFill>
                  <a:srgbClr val="0070C0"/>
                </a:solidFill>
              </a:rPr>
              <a:t>进入检索页面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566" y="1196749"/>
            <a:ext cx="11277600" cy="5023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组合 4"/>
          <p:cNvGrpSpPr/>
          <p:nvPr/>
        </p:nvGrpSpPr>
        <p:grpSpPr>
          <a:xfrm>
            <a:off x="8666640" y="5854960"/>
            <a:ext cx="3428578" cy="931651"/>
            <a:chOff x="6500826" y="5854935"/>
            <a:chExt cx="2571768" cy="931651"/>
          </a:xfrm>
        </p:grpSpPr>
        <p:pic>
          <p:nvPicPr>
            <p:cNvPr id="3" name="Picture 2" descr="C:\Users\SCU-lnqn\Desktop\四川大学图书馆logo.jpg"/>
            <p:cNvPicPr>
              <a:picLocks noChangeAspect="1" noChangeArrowheads="1"/>
            </p:cNvPicPr>
            <p:nvPr/>
          </p:nvPicPr>
          <p:blipFill>
            <a:blip r:embed="rId3" cstate="print"/>
            <a:srcRect r="74000"/>
            <a:stretch>
              <a:fillRect/>
            </a:stretch>
          </p:blipFill>
          <p:spPr bwMode="auto">
            <a:xfrm>
              <a:off x="8143900" y="5854935"/>
              <a:ext cx="928694" cy="890261"/>
            </a:xfrm>
            <a:prstGeom prst="rect">
              <a:avLst/>
            </a:prstGeom>
            <a:noFill/>
          </p:spPr>
        </p:pic>
        <p:pic>
          <p:nvPicPr>
            <p:cNvPr id="4" name="Picture 2" descr="C:\Users\SCU-lnqn\Desktop\四川大学图书馆logo.jpg"/>
            <p:cNvPicPr>
              <a:picLocks noChangeAspect="1" noChangeArrowheads="1"/>
            </p:cNvPicPr>
            <p:nvPr/>
          </p:nvPicPr>
          <p:blipFill>
            <a:blip r:embed="rId3" cstate="print"/>
            <a:srcRect l="28000"/>
            <a:stretch>
              <a:fillRect/>
            </a:stretch>
          </p:blipFill>
          <p:spPr bwMode="auto">
            <a:xfrm>
              <a:off x="6500826" y="6242538"/>
              <a:ext cx="1571636" cy="544048"/>
            </a:xfrm>
            <a:prstGeom prst="rect">
              <a:avLst/>
            </a:prstGeom>
            <a:noFill/>
          </p:spPr>
        </p:pic>
      </p:grpSp>
      <p:graphicFrame>
        <p:nvGraphicFramePr>
          <p:cNvPr id="7" name="图示 6"/>
          <p:cNvGraphicFramePr/>
          <p:nvPr>
            <p:extLst>
              <p:ext uri="{D42A27DB-BD31-4B8C-83A1-F6EECF244321}">
                <p14:modId xmlns:p14="http://schemas.microsoft.com/office/powerpoint/2010/main" val="3703430891"/>
              </p:ext>
            </p:extLst>
          </p:nvPr>
        </p:nvGraphicFramePr>
        <p:xfrm>
          <a:off x="190476" y="142852"/>
          <a:ext cx="9047593" cy="4286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Oval 5"/>
          <p:cNvSpPr>
            <a:spLocks noChangeArrowheads="1"/>
          </p:cNvSpPr>
          <p:nvPr/>
        </p:nvSpPr>
        <p:spPr bwMode="auto">
          <a:xfrm>
            <a:off x="455613" y="2497370"/>
            <a:ext cx="4415916" cy="381000"/>
          </a:xfrm>
          <a:prstGeom prst="ellipse">
            <a:avLst/>
          </a:prstGeom>
          <a:noFill/>
          <a:ln w="19050">
            <a:solidFill>
              <a:srgbClr val="FF0000"/>
            </a:solidFill>
            <a:round/>
          </a:ln>
        </p:spPr>
        <p:txBody>
          <a:bodyPr wrap="none" anchor="ctr"/>
          <a:lstStyle/>
          <a:p>
            <a:endParaRPr lang="zh-CN" altLang="en-US"/>
          </a:p>
        </p:txBody>
      </p:sp>
      <p:sp>
        <p:nvSpPr>
          <p:cNvPr id="10" name="AutoShape 6"/>
          <p:cNvSpPr>
            <a:spLocks noChangeArrowheads="1"/>
          </p:cNvSpPr>
          <p:nvPr/>
        </p:nvSpPr>
        <p:spPr bwMode="auto">
          <a:xfrm>
            <a:off x="7727175" y="2564929"/>
            <a:ext cx="3657124" cy="1711325"/>
          </a:xfrm>
          <a:prstGeom prst="wedgeRoundRectCallout">
            <a:avLst>
              <a:gd name="adj1" fmla="val -67829"/>
              <a:gd name="adj2" fmla="val -73271"/>
              <a:gd name="adj3" fmla="val 16667"/>
            </a:avLst>
          </a:prstGeom>
          <a:solidFill>
            <a:schemeClr val="bg1"/>
          </a:solidFill>
          <a:ln w="28575">
            <a:solidFill>
              <a:schemeClr val="tx2">
                <a:lumMod val="60000"/>
                <a:lumOff val="40000"/>
              </a:schemeClr>
            </a:solidFill>
            <a:miter lim="800000"/>
          </a:ln>
        </p:spPr>
        <p:txBody>
          <a:bodyPr/>
          <a:lstStyle/>
          <a:p>
            <a:r>
              <a:rPr lang="zh-CN" altLang="en-US" sz="2000" b="1" dirty="0" smtClean="0">
                <a:solidFill>
                  <a:schemeClr val="hlink"/>
                </a:solidFill>
                <a:latin typeface="楷体_GB2312" panose="02010609030101010101" pitchFamily="49" charset="-122"/>
                <a:ea typeface="楷体_GB2312" panose="02010609030101010101" pitchFamily="49" charset="-122"/>
              </a:rPr>
              <a:t>注意</a:t>
            </a:r>
            <a:r>
              <a:rPr lang="zh-CN" altLang="en-US" sz="2000" b="1" dirty="0">
                <a:solidFill>
                  <a:schemeClr val="hlink"/>
                </a:solidFill>
                <a:latin typeface="楷体_GB2312" panose="02010609030101010101" pitchFamily="49" charset="-122"/>
                <a:ea typeface="楷体_GB2312" panose="02010609030101010101" pitchFamily="49" charset="-122"/>
              </a:rPr>
              <a:t>作者名字的输入书要考虑查全！</a:t>
            </a:r>
          </a:p>
          <a:p>
            <a:r>
              <a:rPr lang="zh-CN" altLang="en-US" sz="2000" b="1" dirty="0" smtClean="0">
                <a:solidFill>
                  <a:schemeClr val="hlink"/>
                </a:solidFill>
                <a:latin typeface="楷体_GB2312" panose="02010609030101010101" pitchFamily="49" charset="-122"/>
                <a:ea typeface="楷体_GB2312" panose="02010609030101010101" pitchFamily="49" charset="-122"/>
              </a:rPr>
              <a:t>得到</a:t>
            </a:r>
            <a:r>
              <a:rPr lang="zh-CN" altLang="en-US" sz="2000" b="1" dirty="0">
                <a:solidFill>
                  <a:schemeClr val="hlink"/>
                </a:solidFill>
                <a:latin typeface="楷体_GB2312" panose="02010609030101010101" pitchFamily="49" charset="-122"/>
                <a:ea typeface="楷体_GB2312" panose="02010609030101010101" pitchFamily="49" charset="-122"/>
              </a:rPr>
              <a:t>检索结果以后，</a:t>
            </a:r>
            <a:r>
              <a:rPr lang="zh-CN" altLang="en-US" sz="2000" b="1" dirty="0">
                <a:solidFill>
                  <a:srgbClr val="FF0000"/>
                </a:solidFill>
                <a:latin typeface="楷体_GB2312" panose="02010609030101010101" pitchFamily="49" charset="-122"/>
                <a:ea typeface="楷体_GB2312" panose="02010609030101010101" pitchFamily="49" charset="-122"/>
              </a:rPr>
              <a:t>必须要筛选</a:t>
            </a:r>
            <a:r>
              <a:rPr lang="zh-CN" altLang="en-US" sz="2000" b="1" dirty="0">
                <a:solidFill>
                  <a:schemeClr val="hlink"/>
                </a:solidFill>
                <a:latin typeface="楷体_GB2312" panose="02010609030101010101" pitchFamily="49" charset="-122"/>
                <a:ea typeface="楷体_GB2312" panose="02010609030101010101" pitchFamily="49" charset="-122"/>
              </a:rPr>
              <a:t>删除不是该作者的文章！</a:t>
            </a:r>
          </a:p>
        </p:txBody>
      </p:sp>
      <p:sp>
        <p:nvSpPr>
          <p:cNvPr id="11" name="Oval 7"/>
          <p:cNvSpPr>
            <a:spLocks noChangeArrowheads="1"/>
          </p:cNvSpPr>
          <p:nvPr/>
        </p:nvSpPr>
        <p:spPr bwMode="auto">
          <a:xfrm>
            <a:off x="334566" y="5013176"/>
            <a:ext cx="5567892" cy="232792"/>
          </a:xfrm>
          <a:prstGeom prst="ellipse">
            <a:avLst/>
          </a:prstGeom>
          <a:noFill/>
          <a:ln w="22225">
            <a:solidFill>
              <a:srgbClr val="FF0000"/>
            </a:solidFill>
            <a:round/>
          </a:ln>
        </p:spPr>
        <p:txBody>
          <a:bodyPr wrap="none" anchor="ctr"/>
          <a:lstStyle/>
          <a:p>
            <a:endParaRPr lang="zh-CN" altLang="en-US"/>
          </a:p>
        </p:txBody>
      </p:sp>
      <p:sp>
        <p:nvSpPr>
          <p:cNvPr id="13" name="Text Box 9"/>
          <p:cNvSpPr txBox="1">
            <a:spLocks noChangeArrowheads="1"/>
          </p:cNvSpPr>
          <p:nvPr/>
        </p:nvSpPr>
        <p:spPr bwMode="auto">
          <a:xfrm>
            <a:off x="6671270" y="4922802"/>
            <a:ext cx="1625388" cy="646331"/>
          </a:xfrm>
          <a:prstGeom prst="rect">
            <a:avLst/>
          </a:prstGeom>
          <a:noFill/>
          <a:ln w="31750">
            <a:solidFill>
              <a:srgbClr val="FF0000"/>
            </a:solidFill>
            <a:miter lim="800000"/>
          </a:ln>
        </p:spPr>
        <p:txBody>
          <a:bodyPr>
            <a:spAutoFit/>
          </a:bodyPr>
          <a:lstStyle/>
          <a:p>
            <a:pPr>
              <a:spcBef>
                <a:spcPct val="50000"/>
              </a:spcBef>
            </a:pPr>
            <a:r>
              <a:rPr lang="zh-CN" altLang="en-US" b="1">
                <a:solidFill>
                  <a:srgbClr val="FF0000"/>
                </a:solidFill>
              </a:rPr>
              <a:t>注意数据库的限定</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3"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349" y="1196777"/>
            <a:ext cx="11501802" cy="5043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组合 4"/>
          <p:cNvGrpSpPr/>
          <p:nvPr/>
        </p:nvGrpSpPr>
        <p:grpSpPr>
          <a:xfrm>
            <a:off x="8666640" y="5854960"/>
            <a:ext cx="3428578" cy="931651"/>
            <a:chOff x="6500826" y="5854935"/>
            <a:chExt cx="2571768" cy="931651"/>
          </a:xfrm>
        </p:grpSpPr>
        <p:pic>
          <p:nvPicPr>
            <p:cNvPr id="3" name="Picture 2" descr="C:\Users\SCU-lnqn\Desktop\四川大学图书馆logo.jpg"/>
            <p:cNvPicPr>
              <a:picLocks noChangeAspect="1" noChangeArrowheads="1"/>
            </p:cNvPicPr>
            <p:nvPr/>
          </p:nvPicPr>
          <p:blipFill>
            <a:blip r:embed="rId3" cstate="print"/>
            <a:srcRect r="74000"/>
            <a:stretch>
              <a:fillRect/>
            </a:stretch>
          </p:blipFill>
          <p:spPr bwMode="auto">
            <a:xfrm>
              <a:off x="8143900" y="5854935"/>
              <a:ext cx="928694" cy="890261"/>
            </a:xfrm>
            <a:prstGeom prst="rect">
              <a:avLst/>
            </a:prstGeom>
            <a:noFill/>
          </p:spPr>
        </p:pic>
        <p:pic>
          <p:nvPicPr>
            <p:cNvPr id="4" name="Picture 2" descr="C:\Users\SCU-lnqn\Desktop\四川大学图书馆logo.jpg"/>
            <p:cNvPicPr>
              <a:picLocks noChangeAspect="1" noChangeArrowheads="1"/>
            </p:cNvPicPr>
            <p:nvPr/>
          </p:nvPicPr>
          <p:blipFill>
            <a:blip r:embed="rId3" cstate="print"/>
            <a:srcRect l="28000"/>
            <a:stretch>
              <a:fillRect/>
            </a:stretch>
          </p:blipFill>
          <p:spPr bwMode="auto">
            <a:xfrm>
              <a:off x="6500826" y="6242538"/>
              <a:ext cx="1571636" cy="544048"/>
            </a:xfrm>
            <a:prstGeom prst="rect">
              <a:avLst/>
            </a:prstGeom>
            <a:noFill/>
          </p:spPr>
        </p:pic>
      </p:grpSp>
      <p:graphicFrame>
        <p:nvGraphicFramePr>
          <p:cNvPr id="7" name="图示 6"/>
          <p:cNvGraphicFramePr/>
          <p:nvPr>
            <p:extLst>
              <p:ext uri="{D42A27DB-BD31-4B8C-83A1-F6EECF244321}">
                <p14:modId xmlns:p14="http://schemas.microsoft.com/office/powerpoint/2010/main" val="3481068097"/>
              </p:ext>
            </p:extLst>
          </p:nvPr>
        </p:nvGraphicFramePr>
        <p:xfrm>
          <a:off x="190476" y="142852"/>
          <a:ext cx="9047593" cy="4286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Oval 5"/>
          <p:cNvSpPr>
            <a:spLocks noChangeArrowheads="1"/>
          </p:cNvSpPr>
          <p:nvPr/>
        </p:nvSpPr>
        <p:spPr bwMode="auto">
          <a:xfrm>
            <a:off x="118542" y="1340768"/>
            <a:ext cx="2133324" cy="304800"/>
          </a:xfrm>
          <a:prstGeom prst="ellipse">
            <a:avLst/>
          </a:prstGeom>
          <a:noFill/>
          <a:ln w="22225">
            <a:solidFill>
              <a:srgbClr val="FF0000"/>
            </a:solidFill>
            <a:round/>
          </a:ln>
        </p:spPr>
        <p:txBody>
          <a:bodyPr wrap="none" anchor="ctr"/>
          <a:lstStyle/>
          <a:p>
            <a:endParaRPr lang="zh-CN" altLang="en-US"/>
          </a:p>
        </p:txBody>
      </p:sp>
      <p:sp>
        <p:nvSpPr>
          <p:cNvPr id="9" name="Rectangle 6"/>
          <p:cNvSpPr>
            <a:spLocks noChangeArrowheads="1"/>
          </p:cNvSpPr>
          <p:nvPr/>
        </p:nvSpPr>
        <p:spPr bwMode="auto">
          <a:xfrm>
            <a:off x="142931" y="1802408"/>
            <a:ext cx="3250775" cy="1080120"/>
          </a:xfrm>
          <a:prstGeom prst="rect">
            <a:avLst/>
          </a:prstGeom>
          <a:noFill/>
          <a:ln w="22225">
            <a:solidFill>
              <a:srgbClr val="FF0000"/>
            </a:solidFill>
            <a:miter lim="800000"/>
          </a:ln>
        </p:spPr>
        <p:txBody>
          <a:bodyPr wrap="none" anchor="ctr"/>
          <a:lstStyle/>
          <a:p>
            <a:endParaRPr lang="zh-CN" altLang="en-US"/>
          </a:p>
        </p:txBody>
      </p:sp>
      <p:sp>
        <p:nvSpPr>
          <p:cNvPr id="10" name="AutoShape 7"/>
          <p:cNvSpPr>
            <a:spLocks noChangeArrowheads="1"/>
          </p:cNvSpPr>
          <p:nvPr/>
        </p:nvSpPr>
        <p:spPr bwMode="auto">
          <a:xfrm>
            <a:off x="3695284" y="1196777"/>
            <a:ext cx="4450771" cy="1211263"/>
          </a:xfrm>
          <a:prstGeom prst="wedgeRoundRectCallout">
            <a:avLst>
              <a:gd name="adj1" fmla="val -76163"/>
              <a:gd name="adj2" fmla="val 25807"/>
              <a:gd name="adj3" fmla="val 16667"/>
            </a:avLst>
          </a:prstGeom>
          <a:solidFill>
            <a:srgbClr val="FFCC99"/>
          </a:solidFill>
          <a:ln w="9525" algn="ctr">
            <a:solidFill>
              <a:schemeClr val="tx1"/>
            </a:solidFill>
            <a:miter lim="800000"/>
          </a:ln>
        </p:spPr>
        <p:txBody>
          <a:bodyPr anchor="ctr"/>
          <a:lstStyle/>
          <a:p>
            <a:r>
              <a:rPr kumimoji="1" lang="zh-CN" altLang="en-US" b="1" dirty="0">
                <a:solidFill>
                  <a:srgbClr val="000000"/>
                </a:solidFill>
                <a:latin typeface="宋体" panose="02010600030101010101" pitchFamily="2" charset="-122"/>
              </a:rPr>
              <a:t>结果检</a:t>
            </a:r>
            <a:r>
              <a:rPr kumimoji="1" lang="zh-CN" altLang="en-US" b="1" dirty="0" smtClean="0">
                <a:solidFill>
                  <a:srgbClr val="000000"/>
                </a:solidFill>
                <a:latin typeface="宋体" panose="02010600030101010101" pitchFamily="2" charset="-122"/>
              </a:rPr>
              <a:t>到</a:t>
            </a:r>
            <a:r>
              <a:rPr kumimoji="1" lang="en-US" altLang="zh-CN" b="1" dirty="0" smtClean="0">
                <a:solidFill>
                  <a:srgbClr val="000000"/>
                </a:solidFill>
                <a:latin typeface="宋体" panose="02010600030101010101" pitchFamily="2" charset="-122"/>
              </a:rPr>
              <a:t>26</a:t>
            </a:r>
            <a:r>
              <a:rPr kumimoji="1" lang="zh-CN" altLang="en-US" b="1" dirty="0" smtClean="0">
                <a:solidFill>
                  <a:srgbClr val="000000"/>
                </a:solidFill>
                <a:latin typeface="宋体" panose="02010600030101010101" pitchFamily="2" charset="-122"/>
              </a:rPr>
              <a:t>篇</a:t>
            </a:r>
            <a:r>
              <a:rPr kumimoji="1" lang="zh-CN" altLang="en-US" b="1" dirty="0">
                <a:solidFill>
                  <a:srgbClr val="000000"/>
                </a:solidFill>
                <a:latin typeface="宋体" panose="02010600030101010101" pitchFamily="2" charset="-122"/>
              </a:rPr>
              <a:t>，先要筛选</a:t>
            </a:r>
            <a:r>
              <a:rPr kumimoji="1" lang="zh-CN" altLang="en-US" b="1" dirty="0" smtClean="0">
                <a:solidFill>
                  <a:srgbClr val="000000"/>
                </a:solidFill>
                <a:latin typeface="宋体" panose="02010600030101010101" pitchFamily="2" charset="-122"/>
              </a:rPr>
              <a:t>这</a:t>
            </a:r>
            <a:r>
              <a:rPr kumimoji="1" lang="en-US" altLang="zh-CN" b="1" dirty="0" smtClean="0">
                <a:solidFill>
                  <a:srgbClr val="000000"/>
                </a:solidFill>
                <a:latin typeface="宋体" panose="02010600030101010101" pitchFamily="2" charset="-122"/>
              </a:rPr>
              <a:t>26</a:t>
            </a:r>
            <a:r>
              <a:rPr kumimoji="1" lang="zh-CN" altLang="en-US" b="1" dirty="0" smtClean="0">
                <a:solidFill>
                  <a:srgbClr val="000000"/>
                </a:solidFill>
                <a:latin typeface="宋体" panose="02010600030101010101" pitchFamily="2" charset="-122"/>
              </a:rPr>
              <a:t>篇</a:t>
            </a:r>
            <a:r>
              <a:rPr kumimoji="1" lang="zh-CN" altLang="en-US" b="1" dirty="0">
                <a:solidFill>
                  <a:srgbClr val="3333FF"/>
                </a:solidFill>
                <a:latin typeface="宋体" panose="02010600030101010101" pitchFamily="2" charset="-122"/>
              </a:rPr>
              <a:t>是否</a:t>
            </a:r>
            <a:r>
              <a:rPr kumimoji="1" lang="zh-CN" altLang="en-US" b="1" dirty="0">
                <a:solidFill>
                  <a:srgbClr val="000000"/>
                </a:solidFill>
                <a:latin typeface="宋体" panose="02010600030101010101" pitchFamily="2" charset="-122"/>
              </a:rPr>
              <a:t>都是褚良银教授的文章。确定都是褚老师的文章后，勾选添加到结果列表。</a:t>
            </a:r>
          </a:p>
        </p:txBody>
      </p:sp>
      <p:sp>
        <p:nvSpPr>
          <p:cNvPr id="12" name="TextBox 11"/>
          <p:cNvSpPr txBox="1"/>
          <p:nvPr/>
        </p:nvSpPr>
        <p:spPr>
          <a:xfrm>
            <a:off x="239348" y="5949303"/>
            <a:ext cx="11190497" cy="523220"/>
          </a:xfrm>
          <a:prstGeom prst="rect">
            <a:avLst/>
          </a:prstGeom>
          <a:noFill/>
        </p:spPr>
        <p:txBody>
          <a:bodyPr wrap="square" rtlCol="0">
            <a:spAutoFit/>
          </a:bodyPr>
          <a:lstStyle/>
          <a:p>
            <a:pPr>
              <a:buFont typeface="Wingdings" panose="05000000000000000000" pitchFamily="2" charset="2"/>
              <a:buChar char="Ø"/>
            </a:pPr>
            <a:r>
              <a:rPr lang="zh-CN" altLang="en-US" sz="2800" b="1" dirty="0" smtClean="0">
                <a:solidFill>
                  <a:srgbClr val="0070C0"/>
                </a:solidFill>
              </a:rPr>
              <a:t>答案</a:t>
            </a:r>
            <a:r>
              <a:rPr lang="en-US" altLang="zh-CN" sz="2800" b="1" dirty="0" smtClean="0">
                <a:solidFill>
                  <a:srgbClr val="0070C0"/>
                </a:solidFill>
              </a:rPr>
              <a:t>1</a:t>
            </a:r>
            <a:r>
              <a:rPr lang="zh-CN" altLang="en-US" sz="2800" b="1" dirty="0" smtClean="0">
                <a:solidFill>
                  <a:srgbClr val="0070C0"/>
                </a:solidFill>
              </a:rPr>
              <a:t>：</a:t>
            </a:r>
            <a:r>
              <a:rPr lang="en-US" altLang="zh-CN" sz="2800" b="1" dirty="0" smtClean="0">
                <a:solidFill>
                  <a:srgbClr val="0070C0"/>
                </a:solidFill>
              </a:rPr>
              <a:t>2017-2018</a:t>
            </a:r>
            <a:r>
              <a:rPr lang="zh-CN" altLang="en-US" sz="2800" b="1" dirty="0" smtClean="0">
                <a:solidFill>
                  <a:srgbClr val="0070C0"/>
                </a:solidFill>
              </a:rPr>
              <a:t>年被收录论文</a:t>
            </a:r>
            <a:r>
              <a:rPr lang="en-US" altLang="zh-CN" sz="2800" b="1" dirty="0" smtClean="0">
                <a:solidFill>
                  <a:srgbClr val="0070C0"/>
                </a:solidFill>
              </a:rPr>
              <a:t>26</a:t>
            </a:r>
            <a:r>
              <a:rPr lang="zh-CN" altLang="en-US" sz="2800" b="1" dirty="0" smtClean="0">
                <a:solidFill>
                  <a:srgbClr val="0070C0"/>
                </a:solidFill>
              </a:rPr>
              <a:t>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
          <p:cNvGrpSpPr/>
          <p:nvPr/>
        </p:nvGrpSpPr>
        <p:grpSpPr>
          <a:xfrm>
            <a:off x="8666640" y="5854960"/>
            <a:ext cx="3428578" cy="931651"/>
            <a:chOff x="6500826" y="5854935"/>
            <a:chExt cx="2571768" cy="931651"/>
          </a:xfrm>
        </p:grpSpPr>
        <p:pic>
          <p:nvPicPr>
            <p:cNvPr id="3" name="Picture 2" descr="C:\Users\SCU-lnqn\Desktop\四川大学图书馆logo.jpg"/>
            <p:cNvPicPr>
              <a:picLocks noChangeAspect="1" noChangeArrowheads="1"/>
            </p:cNvPicPr>
            <p:nvPr/>
          </p:nvPicPr>
          <p:blipFill>
            <a:blip r:embed="rId2" cstate="print"/>
            <a:srcRect r="74000"/>
            <a:stretch>
              <a:fillRect/>
            </a:stretch>
          </p:blipFill>
          <p:spPr bwMode="auto">
            <a:xfrm>
              <a:off x="8143900" y="5854935"/>
              <a:ext cx="928694" cy="890261"/>
            </a:xfrm>
            <a:prstGeom prst="rect">
              <a:avLst/>
            </a:prstGeom>
            <a:noFill/>
          </p:spPr>
        </p:pic>
        <p:pic>
          <p:nvPicPr>
            <p:cNvPr id="4" name="Picture 2" descr="C:\Users\SCU-lnqn\Desktop\四川大学图书馆logo.jpg"/>
            <p:cNvPicPr>
              <a:picLocks noChangeAspect="1" noChangeArrowheads="1"/>
            </p:cNvPicPr>
            <p:nvPr/>
          </p:nvPicPr>
          <p:blipFill>
            <a:blip r:embed="rId2" cstate="print"/>
            <a:srcRect l="28000"/>
            <a:stretch>
              <a:fillRect/>
            </a:stretch>
          </p:blipFill>
          <p:spPr bwMode="auto">
            <a:xfrm>
              <a:off x="6500826" y="6242538"/>
              <a:ext cx="1571636" cy="544048"/>
            </a:xfrm>
            <a:prstGeom prst="rect">
              <a:avLst/>
            </a:prstGeom>
            <a:noFill/>
          </p:spPr>
        </p:pic>
      </p:grpSp>
      <p:graphicFrame>
        <p:nvGraphicFramePr>
          <p:cNvPr id="7" name="图示 6"/>
          <p:cNvGraphicFramePr/>
          <p:nvPr>
            <p:extLst>
              <p:ext uri="{D42A27DB-BD31-4B8C-83A1-F6EECF244321}">
                <p14:modId xmlns:p14="http://schemas.microsoft.com/office/powerpoint/2010/main" val="3770288422"/>
              </p:ext>
            </p:extLst>
          </p:nvPr>
        </p:nvGraphicFramePr>
        <p:xfrm>
          <a:off x="190476" y="142852"/>
          <a:ext cx="9047593" cy="428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4"/>
          <p:cNvPicPr>
            <a:picLocks noChangeAspect="1" noChangeArrowheads="1"/>
          </p:cNvPicPr>
          <p:nvPr/>
        </p:nvPicPr>
        <p:blipFill>
          <a:blip r:embed="rId8" cstate="print"/>
          <a:srcRect t="6317"/>
          <a:stretch>
            <a:fillRect/>
          </a:stretch>
        </p:blipFill>
        <p:spPr bwMode="auto">
          <a:xfrm>
            <a:off x="431316" y="764727"/>
            <a:ext cx="9709605" cy="2922512"/>
          </a:xfrm>
          <a:prstGeom prst="rect">
            <a:avLst/>
          </a:prstGeom>
          <a:noFill/>
          <a:ln w="19050">
            <a:solidFill>
              <a:schemeClr val="tx2">
                <a:lumMod val="60000"/>
                <a:lumOff val="40000"/>
              </a:schemeClr>
            </a:solidFill>
            <a:miter lim="800000"/>
            <a:headEnd/>
            <a:tailEnd/>
          </a:ln>
        </p:spPr>
      </p:pic>
      <p:pic>
        <p:nvPicPr>
          <p:cNvPr id="8" name="Picture 5"/>
          <p:cNvPicPr>
            <a:picLocks noChangeAspect="1" noChangeArrowheads="1"/>
          </p:cNvPicPr>
          <p:nvPr/>
        </p:nvPicPr>
        <p:blipFill>
          <a:blip r:embed="rId9" cstate="print"/>
          <a:srcRect t="5862"/>
          <a:stretch>
            <a:fillRect/>
          </a:stretch>
        </p:blipFill>
        <p:spPr bwMode="auto">
          <a:xfrm>
            <a:off x="431316" y="3717034"/>
            <a:ext cx="9709605" cy="2960357"/>
          </a:xfrm>
          <a:prstGeom prst="rect">
            <a:avLst/>
          </a:prstGeom>
          <a:noFill/>
          <a:ln w="19050">
            <a:solidFill>
              <a:schemeClr val="tx2">
                <a:lumMod val="60000"/>
                <a:lumOff val="40000"/>
              </a:schemeClr>
            </a:solidFill>
            <a:miter lim="800000"/>
            <a:headEnd/>
            <a:tailEnd/>
          </a:ln>
        </p:spPr>
      </p:pic>
      <p:sp>
        <p:nvSpPr>
          <p:cNvPr id="9" name="Oval 6"/>
          <p:cNvSpPr>
            <a:spLocks noChangeArrowheads="1"/>
          </p:cNvSpPr>
          <p:nvPr/>
        </p:nvSpPr>
        <p:spPr bwMode="auto">
          <a:xfrm>
            <a:off x="623311" y="1700808"/>
            <a:ext cx="448480" cy="1365542"/>
          </a:xfrm>
          <a:prstGeom prst="ellipse">
            <a:avLst/>
          </a:prstGeom>
          <a:noFill/>
          <a:ln w="22225">
            <a:solidFill>
              <a:srgbClr val="FF0000"/>
            </a:solidFill>
            <a:round/>
          </a:ln>
        </p:spPr>
        <p:txBody>
          <a:bodyPr wrap="none" anchor="ctr"/>
          <a:lstStyle/>
          <a:p>
            <a:endParaRPr lang="zh-CN" altLang="en-US"/>
          </a:p>
        </p:txBody>
      </p:sp>
      <p:sp>
        <p:nvSpPr>
          <p:cNvPr id="10" name="Oval 7"/>
          <p:cNvSpPr>
            <a:spLocks noChangeArrowheads="1"/>
          </p:cNvSpPr>
          <p:nvPr/>
        </p:nvSpPr>
        <p:spPr bwMode="auto">
          <a:xfrm>
            <a:off x="6959190" y="1412799"/>
            <a:ext cx="1883619" cy="235438"/>
          </a:xfrm>
          <a:prstGeom prst="ellipse">
            <a:avLst/>
          </a:prstGeom>
          <a:noFill/>
          <a:ln w="22225">
            <a:solidFill>
              <a:srgbClr val="FF0000"/>
            </a:solidFill>
            <a:round/>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47"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550" y="1124745"/>
            <a:ext cx="11260138" cy="5175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组合 4"/>
          <p:cNvGrpSpPr/>
          <p:nvPr/>
        </p:nvGrpSpPr>
        <p:grpSpPr>
          <a:xfrm>
            <a:off x="8666640" y="5854960"/>
            <a:ext cx="3428578" cy="931651"/>
            <a:chOff x="6500826" y="5854935"/>
            <a:chExt cx="2571768" cy="931651"/>
          </a:xfrm>
        </p:grpSpPr>
        <p:pic>
          <p:nvPicPr>
            <p:cNvPr id="3" name="Picture 2" descr="C:\Users\SCU-lnqn\Desktop\四川大学图书馆logo.jpg"/>
            <p:cNvPicPr>
              <a:picLocks noChangeAspect="1" noChangeArrowheads="1"/>
            </p:cNvPicPr>
            <p:nvPr/>
          </p:nvPicPr>
          <p:blipFill>
            <a:blip r:embed="rId3" cstate="print"/>
            <a:srcRect r="74000"/>
            <a:stretch>
              <a:fillRect/>
            </a:stretch>
          </p:blipFill>
          <p:spPr bwMode="auto">
            <a:xfrm>
              <a:off x="8143900" y="5854935"/>
              <a:ext cx="928694" cy="890261"/>
            </a:xfrm>
            <a:prstGeom prst="rect">
              <a:avLst/>
            </a:prstGeom>
            <a:noFill/>
          </p:spPr>
        </p:pic>
        <p:pic>
          <p:nvPicPr>
            <p:cNvPr id="4" name="Picture 2" descr="C:\Users\SCU-lnqn\Desktop\四川大学图书馆logo.jpg"/>
            <p:cNvPicPr>
              <a:picLocks noChangeAspect="1" noChangeArrowheads="1"/>
            </p:cNvPicPr>
            <p:nvPr/>
          </p:nvPicPr>
          <p:blipFill>
            <a:blip r:embed="rId3" cstate="print"/>
            <a:srcRect l="28000"/>
            <a:stretch>
              <a:fillRect/>
            </a:stretch>
          </p:blipFill>
          <p:spPr bwMode="auto">
            <a:xfrm>
              <a:off x="6500826" y="6242538"/>
              <a:ext cx="1571636" cy="544048"/>
            </a:xfrm>
            <a:prstGeom prst="rect">
              <a:avLst/>
            </a:prstGeom>
            <a:noFill/>
          </p:spPr>
        </p:pic>
      </p:grpSp>
      <p:graphicFrame>
        <p:nvGraphicFramePr>
          <p:cNvPr id="7" name="图示 6"/>
          <p:cNvGraphicFramePr/>
          <p:nvPr>
            <p:extLst>
              <p:ext uri="{D42A27DB-BD31-4B8C-83A1-F6EECF244321}">
                <p14:modId xmlns:p14="http://schemas.microsoft.com/office/powerpoint/2010/main" val="1950198040"/>
              </p:ext>
            </p:extLst>
          </p:nvPr>
        </p:nvGraphicFramePr>
        <p:xfrm>
          <a:off x="190476" y="142852"/>
          <a:ext cx="9047593" cy="4286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Oval 8"/>
          <p:cNvSpPr>
            <a:spLocks noChangeArrowheads="1"/>
          </p:cNvSpPr>
          <p:nvPr/>
        </p:nvSpPr>
        <p:spPr bwMode="auto">
          <a:xfrm>
            <a:off x="9116918" y="1916832"/>
            <a:ext cx="2339803" cy="423207"/>
          </a:xfrm>
          <a:prstGeom prst="ellipse">
            <a:avLst/>
          </a:prstGeom>
          <a:noFill/>
          <a:ln w="22225">
            <a:solidFill>
              <a:srgbClr val="FF0000"/>
            </a:solidFill>
            <a:round/>
          </a:ln>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328" y="1017121"/>
            <a:ext cx="11293475" cy="327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组合 4"/>
          <p:cNvGrpSpPr/>
          <p:nvPr/>
        </p:nvGrpSpPr>
        <p:grpSpPr>
          <a:xfrm>
            <a:off x="8666640" y="5854960"/>
            <a:ext cx="3428578" cy="931651"/>
            <a:chOff x="6500826" y="5854935"/>
            <a:chExt cx="2571768" cy="931651"/>
          </a:xfrm>
        </p:grpSpPr>
        <p:pic>
          <p:nvPicPr>
            <p:cNvPr id="3" name="Picture 2" descr="C:\Users\SCU-lnqn\Desktop\四川大学图书馆logo.jpg"/>
            <p:cNvPicPr>
              <a:picLocks noChangeAspect="1" noChangeArrowheads="1"/>
            </p:cNvPicPr>
            <p:nvPr/>
          </p:nvPicPr>
          <p:blipFill>
            <a:blip r:embed="rId3" cstate="print"/>
            <a:srcRect r="74000"/>
            <a:stretch>
              <a:fillRect/>
            </a:stretch>
          </p:blipFill>
          <p:spPr bwMode="auto">
            <a:xfrm>
              <a:off x="8143900" y="5854935"/>
              <a:ext cx="928694" cy="890261"/>
            </a:xfrm>
            <a:prstGeom prst="rect">
              <a:avLst/>
            </a:prstGeom>
            <a:noFill/>
          </p:spPr>
        </p:pic>
        <p:pic>
          <p:nvPicPr>
            <p:cNvPr id="4" name="Picture 2" descr="C:\Users\SCU-lnqn\Desktop\四川大学图书馆logo.jpg"/>
            <p:cNvPicPr>
              <a:picLocks noChangeAspect="1" noChangeArrowheads="1"/>
            </p:cNvPicPr>
            <p:nvPr/>
          </p:nvPicPr>
          <p:blipFill>
            <a:blip r:embed="rId3" cstate="print"/>
            <a:srcRect l="28000"/>
            <a:stretch>
              <a:fillRect/>
            </a:stretch>
          </p:blipFill>
          <p:spPr bwMode="auto">
            <a:xfrm>
              <a:off x="6500826" y="6242538"/>
              <a:ext cx="1571636" cy="544048"/>
            </a:xfrm>
            <a:prstGeom prst="rect">
              <a:avLst/>
            </a:prstGeom>
            <a:noFill/>
          </p:spPr>
        </p:pic>
      </p:grpSp>
      <p:graphicFrame>
        <p:nvGraphicFramePr>
          <p:cNvPr id="7" name="图示 6"/>
          <p:cNvGraphicFramePr/>
          <p:nvPr>
            <p:extLst>
              <p:ext uri="{D42A27DB-BD31-4B8C-83A1-F6EECF244321}">
                <p14:modId xmlns:p14="http://schemas.microsoft.com/office/powerpoint/2010/main" val="107868624"/>
              </p:ext>
            </p:extLst>
          </p:nvPr>
        </p:nvGraphicFramePr>
        <p:xfrm>
          <a:off x="190476" y="142852"/>
          <a:ext cx="9047593" cy="4286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Rectangle 8"/>
          <p:cNvSpPr>
            <a:spLocks noChangeArrowheads="1"/>
          </p:cNvSpPr>
          <p:nvPr/>
        </p:nvSpPr>
        <p:spPr bwMode="auto">
          <a:xfrm>
            <a:off x="622598" y="1057185"/>
            <a:ext cx="6768752" cy="381000"/>
          </a:xfrm>
          <a:prstGeom prst="rect">
            <a:avLst/>
          </a:prstGeom>
          <a:noFill/>
          <a:ln w="22225">
            <a:solidFill>
              <a:srgbClr val="FF0000"/>
            </a:solidFill>
            <a:miter lim="800000"/>
          </a:ln>
        </p:spPr>
        <p:txBody>
          <a:bodyPr wrap="none" anchor="ctr"/>
          <a:lstStyle/>
          <a:p>
            <a:endParaRPr lang="zh-CN" altLang="en-US"/>
          </a:p>
        </p:txBody>
      </p:sp>
      <p:pic>
        <p:nvPicPr>
          <p:cNvPr id="12291"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3621" y="3501008"/>
            <a:ext cx="11215688" cy="254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6614" y="4005064"/>
            <a:ext cx="6791325" cy="407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3"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83438" y="3501008"/>
            <a:ext cx="3570032" cy="708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4"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2598" y="5657626"/>
            <a:ext cx="10474325" cy="785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
          <p:cNvGrpSpPr/>
          <p:nvPr/>
        </p:nvGrpSpPr>
        <p:grpSpPr>
          <a:xfrm>
            <a:off x="8666640" y="5854960"/>
            <a:ext cx="3428578" cy="931651"/>
            <a:chOff x="6500826" y="5854935"/>
            <a:chExt cx="2571768" cy="931651"/>
          </a:xfrm>
        </p:grpSpPr>
        <p:pic>
          <p:nvPicPr>
            <p:cNvPr id="3" name="Picture 2" descr="C:\Users\SCU-lnqn\Desktop\四川大学图书馆logo.jpg"/>
            <p:cNvPicPr>
              <a:picLocks noChangeAspect="1" noChangeArrowheads="1"/>
            </p:cNvPicPr>
            <p:nvPr/>
          </p:nvPicPr>
          <p:blipFill>
            <a:blip r:embed="rId2" cstate="print"/>
            <a:srcRect r="74000"/>
            <a:stretch>
              <a:fillRect/>
            </a:stretch>
          </p:blipFill>
          <p:spPr bwMode="auto">
            <a:xfrm>
              <a:off x="8143900" y="5854935"/>
              <a:ext cx="928694" cy="890261"/>
            </a:xfrm>
            <a:prstGeom prst="rect">
              <a:avLst/>
            </a:prstGeom>
            <a:noFill/>
          </p:spPr>
        </p:pic>
        <p:pic>
          <p:nvPicPr>
            <p:cNvPr id="4" name="Picture 2" descr="C:\Users\SCU-lnqn\Desktop\四川大学图书馆logo.jpg"/>
            <p:cNvPicPr>
              <a:picLocks noChangeAspect="1" noChangeArrowheads="1"/>
            </p:cNvPicPr>
            <p:nvPr/>
          </p:nvPicPr>
          <p:blipFill>
            <a:blip r:embed="rId2" cstate="print"/>
            <a:srcRect l="28000"/>
            <a:stretch>
              <a:fillRect/>
            </a:stretch>
          </p:blipFill>
          <p:spPr bwMode="auto">
            <a:xfrm>
              <a:off x="6500826" y="6242538"/>
              <a:ext cx="1571636" cy="544048"/>
            </a:xfrm>
            <a:prstGeom prst="rect">
              <a:avLst/>
            </a:prstGeom>
            <a:noFill/>
          </p:spPr>
        </p:pic>
      </p:grpSp>
      <p:graphicFrame>
        <p:nvGraphicFramePr>
          <p:cNvPr id="7" name="图示 6"/>
          <p:cNvGraphicFramePr/>
          <p:nvPr>
            <p:extLst>
              <p:ext uri="{D42A27DB-BD31-4B8C-83A1-F6EECF244321}">
                <p14:modId xmlns:p14="http://schemas.microsoft.com/office/powerpoint/2010/main" val="1993096221"/>
              </p:ext>
            </p:extLst>
          </p:nvPr>
        </p:nvGraphicFramePr>
        <p:xfrm>
          <a:off x="190476" y="142852"/>
          <a:ext cx="9047593" cy="428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9"/>
          <p:cNvPicPr>
            <a:picLocks noChangeAspect="1" noChangeArrowheads="1"/>
          </p:cNvPicPr>
          <p:nvPr/>
        </p:nvPicPr>
        <p:blipFill>
          <a:blip r:embed="rId8" cstate="print"/>
          <a:srcRect/>
          <a:stretch>
            <a:fillRect/>
          </a:stretch>
        </p:blipFill>
        <p:spPr bwMode="auto">
          <a:xfrm>
            <a:off x="335319" y="836712"/>
            <a:ext cx="11174545" cy="3455988"/>
          </a:xfrm>
          <a:prstGeom prst="rect">
            <a:avLst/>
          </a:prstGeom>
          <a:noFill/>
          <a:ln w="19050">
            <a:solidFill>
              <a:schemeClr val="tx2">
                <a:lumMod val="60000"/>
                <a:lumOff val="40000"/>
              </a:schemeClr>
            </a:solidFill>
            <a:miter lim="800000"/>
            <a:headEnd/>
            <a:tailEnd/>
          </a:ln>
        </p:spPr>
      </p:pic>
      <p:sp>
        <p:nvSpPr>
          <p:cNvPr id="8" name="AutoShape 10"/>
          <p:cNvSpPr>
            <a:spLocks noChangeArrowheads="1"/>
          </p:cNvSpPr>
          <p:nvPr/>
        </p:nvSpPr>
        <p:spPr bwMode="auto">
          <a:xfrm>
            <a:off x="7439181" y="3933056"/>
            <a:ext cx="4063471" cy="1600200"/>
          </a:xfrm>
          <a:prstGeom prst="wedgeRoundRectCallout">
            <a:avLst>
              <a:gd name="adj1" fmla="val -63648"/>
              <a:gd name="adj2" fmla="val -132440"/>
              <a:gd name="adj3" fmla="val 16667"/>
            </a:avLst>
          </a:prstGeom>
          <a:solidFill>
            <a:srgbClr val="FFCC99"/>
          </a:solidFill>
          <a:ln w="9525" algn="ctr">
            <a:solidFill>
              <a:schemeClr val="tx1"/>
            </a:solidFill>
            <a:miter lim="800000"/>
          </a:ln>
        </p:spPr>
        <p:txBody>
          <a:bodyPr anchor="ctr"/>
          <a:lstStyle/>
          <a:p>
            <a:r>
              <a:rPr kumimoji="1" lang="zh-CN" altLang="en-US" sz="2400" b="1" dirty="0">
                <a:solidFill>
                  <a:srgbClr val="000000"/>
                </a:solidFill>
                <a:latin typeface="Lucida Sans Unicode" panose="020B0602030504020204" pitchFamily="34" charset="0"/>
                <a:ea typeface="楷体_GB2312" panose="02010609030101010101" pitchFamily="49" charset="-122"/>
              </a:rPr>
              <a:t>    分析“来源出版物名称”，选择前</a:t>
            </a:r>
            <a:r>
              <a:rPr kumimoji="1" lang="en-US" altLang="zh-CN" sz="2400" b="1" dirty="0">
                <a:solidFill>
                  <a:srgbClr val="000000"/>
                </a:solidFill>
                <a:latin typeface="Lucida Sans Unicode" panose="020B0602030504020204" pitchFamily="34" charset="0"/>
                <a:ea typeface="楷体_GB2312" panose="02010609030101010101" pitchFamily="49" charset="-122"/>
              </a:rPr>
              <a:t>100</a:t>
            </a:r>
            <a:r>
              <a:rPr kumimoji="1" lang="zh-CN" altLang="en-US" sz="2400" b="1" dirty="0">
                <a:solidFill>
                  <a:srgbClr val="000000"/>
                </a:solidFill>
                <a:latin typeface="Lucida Sans Unicode" panose="020B0602030504020204" pitchFamily="34" charset="0"/>
                <a:ea typeface="楷体_GB2312" panose="02010609030101010101" pitchFamily="49" charset="-122"/>
              </a:rPr>
              <a:t>个分析结果，最少记录数选择</a:t>
            </a:r>
            <a:r>
              <a:rPr kumimoji="1" lang="en-US" altLang="zh-CN" sz="2400" b="1" dirty="0">
                <a:solidFill>
                  <a:srgbClr val="000000"/>
                </a:solidFill>
                <a:latin typeface="Lucida Sans Unicode" panose="020B0602030504020204" pitchFamily="34" charset="0"/>
                <a:ea typeface="楷体_GB2312" panose="02010609030101010101" pitchFamily="49" charset="-122"/>
              </a:rPr>
              <a:t>1</a:t>
            </a:r>
            <a:r>
              <a:rPr kumimoji="1" lang="zh-CN" altLang="en-US" sz="2400" b="1" dirty="0">
                <a:solidFill>
                  <a:srgbClr val="000000"/>
                </a:solidFill>
                <a:latin typeface="Lucida Sans Unicode" panose="020B0602030504020204" pitchFamily="34" charset="0"/>
                <a:ea typeface="楷体_GB2312" panose="02010609030101010101" pitchFamily="49" charset="-122"/>
              </a:rPr>
              <a:t>。</a:t>
            </a:r>
          </a:p>
        </p:txBody>
      </p:sp>
      <p:sp>
        <p:nvSpPr>
          <p:cNvPr id="9" name="Oval 11"/>
          <p:cNvSpPr>
            <a:spLocks noChangeArrowheads="1"/>
          </p:cNvSpPr>
          <p:nvPr/>
        </p:nvSpPr>
        <p:spPr bwMode="auto">
          <a:xfrm>
            <a:off x="736105" y="2852936"/>
            <a:ext cx="3047605" cy="457200"/>
          </a:xfrm>
          <a:prstGeom prst="ellipse">
            <a:avLst/>
          </a:prstGeom>
          <a:noFill/>
          <a:ln w="22225">
            <a:solidFill>
              <a:srgbClr val="FF0000"/>
            </a:solidFill>
            <a:round/>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4200" y="1124743"/>
            <a:ext cx="8478838" cy="5107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组合 4"/>
          <p:cNvGrpSpPr/>
          <p:nvPr/>
        </p:nvGrpSpPr>
        <p:grpSpPr>
          <a:xfrm>
            <a:off x="8666640" y="5854960"/>
            <a:ext cx="3428578" cy="931651"/>
            <a:chOff x="6500826" y="5854935"/>
            <a:chExt cx="2571768" cy="931651"/>
          </a:xfrm>
        </p:grpSpPr>
        <p:pic>
          <p:nvPicPr>
            <p:cNvPr id="3" name="Picture 2" descr="C:\Users\SCU-lnqn\Desktop\四川大学图书馆logo.jpg"/>
            <p:cNvPicPr>
              <a:picLocks noChangeAspect="1" noChangeArrowheads="1"/>
            </p:cNvPicPr>
            <p:nvPr/>
          </p:nvPicPr>
          <p:blipFill>
            <a:blip r:embed="rId3" cstate="print"/>
            <a:srcRect r="74000"/>
            <a:stretch>
              <a:fillRect/>
            </a:stretch>
          </p:blipFill>
          <p:spPr bwMode="auto">
            <a:xfrm>
              <a:off x="8143900" y="5854935"/>
              <a:ext cx="928694" cy="890261"/>
            </a:xfrm>
            <a:prstGeom prst="rect">
              <a:avLst/>
            </a:prstGeom>
            <a:noFill/>
          </p:spPr>
        </p:pic>
        <p:pic>
          <p:nvPicPr>
            <p:cNvPr id="4" name="Picture 2" descr="C:\Users\SCU-lnqn\Desktop\四川大学图书馆logo.jpg"/>
            <p:cNvPicPr>
              <a:picLocks noChangeAspect="1" noChangeArrowheads="1"/>
            </p:cNvPicPr>
            <p:nvPr/>
          </p:nvPicPr>
          <p:blipFill>
            <a:blip r:embed="rId3" cstate="print"/>
            <a:srcRect l="28000"/>
            <a:stretch>
              <a:fillRect/>
            </a:stretch>
          </p:blipFill>
          <p:spPr bwMode="auto">
            <a:xfrm>
              <a:off x="6500826" y="6242538"/>
              <a:ext cx="1571636" cy="544048"/>
            </a:xfrm>
            <a:prstGeom prst="rect">
              <a:avLst/>
            </a:prstGeom>
            <a:noFill/>
          </p:spPr>
        </p:pic>
      </p:grpSp>
      <p:graphicFrame>
        <p:nvGraphicFramePr>
          <p:cNvPr id="7" name="图示 6"/>
          <p:cNvGraphicFramePr/>
          <p:nvPr>
            <p:extLst>
              <p:ext uri="{D42A27DB-BD31-4B8C-83A1-F6EECF244321}">
                <p14:modId xmlns:p14="http://schemas.microsoft.com/office/powerpoint/2010/main" val="2576655513"/>
              </p:ext>
            </p:extLst>
          </p:nvPr>
        </p:nvGraphicFramePr>
        <p:xfrm>
          <a:off x="190476" y="142852"/>
          <a:ext cx="9047593" cy="4286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Line 9"/>
          <p:cNvSpPr>
            <a:spLocks noChangeShapeType="1"/>
          </p:cNvSpPr>
          <p:nvPr/>
        </p:nvSpPr>
        <p:spPr bwMode="auto">
          <a:xfrm>
            <a:off x="1918742" y="1412776"/>
            <a:ext cx="8414296" cy="0"/>
          </a:xfrm>
          <a:prstGeom prst="line">
            <a:avLst/>
          </a:prstGeom>
          <a:noFill/>
          <a:ln w="22225">
            <a:solidFill>
              <a:srgbClr val="FF0000"/>
            </a:solidFill>
            <a:round/>
          </a:ln>
        </p:spPr>
        <p:txBody>
          <a:bodyPr/>
          <a:lstStyle/>
          <a:p>
            <a:endParaRPr lang="zh-CN" altLang="en-US"/>
          </a:p>
        </p:txBody>
      </p:sp>
      <p:sp>
        <p:nvSpPr>
          <p:cNvPr id="10" name="TextBox 9"/>
          <p:cNvSpPr txBox="1"/>
          <p:nvPr/>
        </p:nvSpPr>
        <p:spPr>
          <a:xfrm>
            <a:off x="1" y="5445272"/>
            <a:ext cx="10799117" cy="1200329"/>
          </a:xfrm>
          <a:prstGeom prst="rect">
            <a:avLst/>
          </a:prstGeom>
          <a:noFill/>
        </p:spPr>
        <p:txBody>
          <a:bodyPr wrap="square" rtlCol="0">
            <a:spAutoFit/>
          </a:bodyPr>
          <a:lstStyle/>
          <a:p>
            <a:pPr>
              <a:buFont typeface="Wingdings" panose="05000000000000000000" pitchFamily="2" charset="2"/>
              <a:buChar char="Ø"/>
            </a:pPr>
            <a:r>
              <a:rPr lang="zh-CN" altLang="en-US" sz="2400" b="1" dirty="0" smtClean="0">
                <a:solidFill>
                  <a:srgbClr val="0070C0"/>
                </a:solidFill>
              </a:rPr>
              <a:t>答案</a:t>
            </a:r>
            <a:r>
              <a:rPr lang="en-US" altLang="zh-CN" sz="2400" b="1" dirty="0" smtClean="0">
                <a:solidFill>
                  <a:srgbClr val="0070C0"/>
                </a:solidFill>
              </a:rPr>
              <a:t>3</a:t>
            </a:r>
            <a:r>
              <a:rPr lang="zh-CN" altLang="en-US" sz="2400" b="1" dirty="0" smtClean="0">
                <a:solidFill>
                  <a:srgbClr val="0070C0"/>
                </a:solidFill>
              </a:rPr>
              <a:t>：收录的论文发表在</a:t>
            </a:r>
            <a:r>
              <a:rPr lang="en-US" altLang="zh-CN" sz="2400" b="1" dirty="0" smtClean="0">
                <a:solidFill>
                  <a:srgbClr val="0070C0"/>
                </a:solidFill>
              </a:rPr>
              <a:t>16</a:t>
            </a:r>
            <a:r>
              <a:rPr lang="zh-CN" altLang="en-US" sz="2400" b="1" dirty="0" smtClean="0">
                <a:solidFill>
                  <a:srgbClr val="0070C0"/>
                </a:solidFill>
              </a:rPr>
              <a:t>种期刊上面；期刊</a:t>
            </a:r>
            <a:r>
              <a:rPr lang="en-US" altLang="zh-CN" sz="2400" b="1" dirty="0">
                <a:solidFill>
                  <a:srgbClr val="0070C0"/>
                </a:solidFill>
              </a:rPr>
              <a:t>《ACS APPLIED MATERIALS INTERFACES</a:t>
            </a:r>
            <a:r>
              <a:rPr lang="en-US" altLang="zh-CN" sz="2400" b="1" dirty="0" smtClean="0">
                <a:solidFill>
                  <a:srgbClr val="0070C0"/>
                </a:solidFill>
              </a:rPr>
              <a:t>》</a:t>
            </a:r>
            <a:r>
              <a:rPr lang="zh-CN" altLang="en-US" sz="2400" b="1" dirty="0" smtClean="0">
                <a:solidFill>
                  <a:srgbClr val="0070C0"/>
                </a:solidFill>
              </a:rPr>
              <a:t>和</a:t>
            </a:r>
            <a:r>
              <a:rPr lang="en-US" altLang="zh-CN" sz="2400" b="1" dirty="0">
                <a:solidFill>
                  <a:srgbClr val="0070C0"/>
                </a:solidFill>
              </a:rPr>
              <a:t>《JOURNAL OF MEMBRANE SCIENCE》</a:t>
            </a:r>
            <a:r>
              <a:rPr lang="zh-CN" altLang="en-US" sz="2400" b="1" dirty="0" smtClean="0">
                <a:solidFill>
                  <a:srgbClr val="0070C0"/>
                </a:solidFill>
              </a:rPr>
              <a:t>发表该作者论文最多（</a:t>
            </a:r>
            <a:r>
              <a:rPr lang="en-US" altLang="zh-CN" sz="2400" b="1" dirty="0" smtClean="0">
                <a:solidFill>
                  <a:srgbClr val="0070C0"/>
                </a:solidFill>
              </a:rPr>
              <a:t>5</a:t>
            </a:r>
            <a:r>
              <a:rPr lang="zh-CN" altLang="en-US" sz="2400" b="1" dirty="0" smtClean="0">
                <a:solidFill>
                  <a:srgbClr val="0070C0"/>
                </a:solidFill>
              </a:rPr>
              <a:t>篇）。</a:t>
            </a:r>
            <a:endParaRPr lang="en-US" altLang="zh-CN" sz="2400" b="1" dirty="0" smtClean="0">
              <a:solidFill>
                <a:srgbClr val="0070C0"/>
              </a:solidFill>
            </a:endParaRPr>
          </a:p>
        </p:txBody>
      </p:sp>
      <p:pic>
        <p:nvPicPr>
          <p:cNvPr id="13317"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19288" y="1772816"/>
            <a:ext cx="8413750" cy="2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extLst>
              <p:ext uri="{D42A27DB-BD31-4B8C-83A1-F6EECF244321}">
                <p14:modId xmlns:p14="http://schemas.microsoft.com/office/powerpoint/2010/main" val="213175070"/>
              </p:ext>
            </p:extLst>
          </p:nvPr>
        </p:nvGraphicFramePr>
        <p:xfrm>
          <a:off x="190476" y="142852"/>
          <a:ext cx="9047593" cy="4286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6" name="组合 4"/>
          <p:cNvGrpSpPr/>
          <p:nvPr/>
        </p:nvGrpSpPr>
        <p:grpSpPr>
          <a:xfrm>
            <a:off x="8666640" y="5854960"/>
            <a:ext cx="3428578" cy="931651"/>
            <a:chOff x="6500826" y="5854935"/>
            <a:chExt cx="2571768" cy="931651"/>
          </a:xfrm>
        </p:grpSpPr>
        <p:pic>
          <p:nvPicPr>
            <p:cNvPr id="7" name="Picture 2" descr="C:\Users\SCU-lnqn\Desktop\四川大学图书馆logo.jpg"/>
            <p:cNvPicPr>
              <a:picLocks noChangeAspect="1" noChangeArrowheads="1"/>
            </p:cNvPicPr>
            <p:nvPr/>
          </p:nvPicPr>
          <p:blipFill>
            <a:blip r:embed="rId7" cstate="print"/>
            <a:srcRect r="74000"/>
            <a:stretch>
              <a:fillRect/>
            </a:stretch>
          </p:blipFill>
          <p:spPr bwMode="auto">
            <a:xfrm>
              <a:off x="8143900" y="5854935"/>
              <a:ext cx="928694" cy="890261"/>
            </a:xfrm>
            <a:prstGeom prst="rect">
              <a:avLst/>
            </a:prstGeom>
            <a:noFill/>
          </p:spPr>
        </p:pic>
        <p:pic>
          <p:nvPicPr>
            <p:cNvPr id="8" name="Picture 2" descr="C:\Users\SCU-lnqn\Desktop\四川大学图书馆logo.jpg"/>
            <p:cNvPicPr>
              <a:picLocks noChangeAspect="1" noChangeArrowheads="1"/>
            </p:cNvPicPr>
            <p:nvPr/>
          </p:nvPicPr>
          <p:blipFill>
            <a:blip r:embed="rId7" cstate="print"/>
            <a:srcRect l="28000"/>
            <a:stretch>
              <a:fillRect/>
            </a:stretch>
          </p:blipFill>
          <p:spPr bwMode="auto">
            <a:xfrm>
              <a:off x="6500826" y="6242538"/>
              <a:ext cx="1571636" cy="544048"/>
            </a:xfrm>
            <a:prstGeom prst="rect">
              <a:avLst/>
            </a:prstGeom>
            <a:noFill/>
          </p:spPr>
        </p:pic>
      </p:grpSp>
      <p:sp>
        <p:nvSpPr>
          <p:cNvPr id="10" name="TextBox 9"/>
          <p:cNvSpPr txBox="1"/>
          <p:nvPr/>
        </p:nvSpPr>
        <p:spPr>
          <a:xfrm>
            <a:off x="-13542" y="1340768"/>
            <a:ext cx="11190497" cy="4278094"/>
          </a:xfrm>
          <a:prstGeom prst="rect">
            <a:avLst/>
          </a:prstGeom>
          <a:noFill/>
        </p:spPr>
        <p:txBody>
          <a:bodyPr wrap="square" rtlCol="0">
            <a:spAutoFit/>
          </a:bodyPr>
          <a:lstStyle/>
          <a:p>
            <a:pPr lvl="1">
              <a:spcBef>
                <a:spcPts val="600"/>
              </a:spcBef>
              <a:spcAft>
                <a:spcPts val="600"/>
              </a:spcAft>
              <a:buFont typeface="Wingdings" panose="05000000000000000000" pitchFamily="2" charset="2"/>
              <a:buChar char="p"/>
            </a:pPr>
            <a:r>
              <a:rPr lang="zh-CN" altLang="en-US" sz="2800" dirty="0" smtClean="0">
                <a:latin typeface="楷体_GB2312" panose="02010609030101010101" pitchFamily="49" charset="-122"/>
                <a:ea typeface="楷体_GB2312" panose="02010609030101010101" pitchFamily="49" charset="-122"/>
              </a:rPr>
              <a:t>检索</a:t>
            </a:r>
            <a:r>
              <a:rPr lang="zh-CN" altLang="en-US" sz="2800" dirty="0">
                <a:latin typeface="楷体_GB2312" panose="02010609030101010101" pitchFamily="49" charset="-122"/>
                <a:ea typeface="楷体_GB2312" panose="02010609030101010101" pitchFamily="49" charset="-122"/>
              </a:rPr>
              <a:t>技术：邻近检索（</a:t>
            </a:r>
            <a:r>
              <a:rPr lang="en-US" altLang="zh-CN" sz="2800" dirty="0">
                <a:latin typeface="楷体_GB2312" panose="02010609030101010101" pitchFamily="49" charset="-122"/>
                <a:ea typeface="楷体_GB2312" panose="02010609030101010101" pitchFamily="49" charset="-122"/>
              </a:rPr>
              <a:t>near/x,  same</a:t>
            </a:r>
            <a:r>
              <a:rPr lang="zh-CN" altLang="en-US" sz="2800" dirty="0">
                <a:latin typeface="楷体_GB2312" panose="02010609030101010101" pitchFamily="49" charset="-122"/>
                <a:ea typeface="楷体_GB2312" panose="02010609030101010101" pitchFamily="49" charset="-122"/>
              </a:rPr>
              <a:t>）；截词检索（</a:t>
            </a:r>
            <a:r>
              <a:rPr lang="zh-CN" altLang="en-US" sz="2800" b="1" dirty="0">
                <a:solidFill>
                  <a:srgbClr val="FF0000"/>
                </a:solidFill>
                <a:latin typeface="楷体_GB2312" panose="02010609030101010101" pitchFamily="49" charset="-122"/>
                <a:ea typeface="楷体_GB2312" panose="02010609030101010101" pitchFamily="49" charset="-122"/>
              </a:rPr>
              <a:t>*</a:t>
            </a:r>
            <a:r>
              <a:rPr lang="en-US" altLang="zh-CN" sz="2800" dirty="0">
                <a:latin typeface="楷体_GB2312" panose="02010609030101010101" pitchFamily="49" charset="-122"/>
                <a:ea typeface="楷体_GB2312" panose="02010609030101010101" pitchFamily="49" charset="-122"/>
              </a:rPr>
              <a:t>,$,?</a:t>
            </a:r>
            <a:r>
              <a:rPr lang="zh-CN" altLang="en-US" sz="2800" dirty="0">
                <a:latin typeface="楷体_GB2312" panose="02010609030101010101" pitchFamily="49" charset="-122"/>
                <a:ea typeface="楷体_GB2312" panose="02010609030101010101" pitchFamily="49" charset="-122"/>
              </a:rPr>
              <a:t>）；精确短语检索（</a:t>
            </a:r>
            <a:r>
              <a:rPr lang="zh-CN" altLang="en-US" sz="2800" b="1" dirty="0">
                <a:solidFill>
                  <a:srgbClr val="FF0000"/>
                </a:solidFill>
                <a:latin typeface="Lucida Sans Unicode" panose="020B0602030504020204" pitchFamily="34" charset="0"/>
                <a:ea typeface="楷体_GB2312" panose="02010609030101010101" pitchFamily="49" charset="-122"/>
              </a:rPr>
              <a:t>“”</a:t>
            </a:r>
            <a:r>
              <a:rPr lang="zh-CN" altLang="en-US" sz="2800" dirty="0">
                <a:latin typeface="楷体_GB2312" panose="02010609030101010101" pitchFamily="49" charset="-122"/>
                <a:ea typeface="楷体_GB2312" panose="02010609030101010101" pitchFamily="49" charset="-122"/>
              </a:rPr>
              <a:t>）；</a:t>
            </a:r>
          </a:p>
          <a:p>
            <a:pPr lvl="1">
              <a:spcBef>
                <a:spcPts val="600"/>
              </a:spcBef>
              <a:spcAft>
                <a:spcPts val="600"/>
              </a:spcAft>
              <a:buFont typeface="Wingdings" panose="05000000000000000000" pitchFamily="2" charset="2"/>
              <a:buChar char="p"/>
            </a:pPr>
            <a:r>
              <a:rPr lang="zh-CN" altLang="en-US" sz="2800" dirty="0" smtClean="0">
                <a:latin typeface="楷体_GB2312" panose="02010609030101010101" pitchFamily="49" charset="-122"/>
                <a:ea typeface="楷体_GB2312" panose="02010609030101010101" pitchFamily="49" charset="-122"/>
              </a:rPr>
              <a:t>逻辑</a:t>
            </a:r>
            <a:r>
              <a:rPr lang="zh-CN" altLang="en-US" sz="2800" dirty="0">
                <a:latin typeface="楷体_GB2312" panose="02010609030101010101" pitchFamily="49" charset="-122"/>
                <a:ea typeface="楷体_GB2312" panose="02010609030101010101" pitchFamily="49" charset="-122"/>
              </a:rPr>
              <a:t>算符及其先后次序；普通检索页面，</a:t>
            </a:r>
            <a:r>
              <a:rPr lang="zh-CN" altLang="en-US" sz="2800" dirty="0">
                <a:solidFill>
                  <a:srgbClr val="FF0000"/>
                </a:solidFill>
                <a:latin typeface="楷体_GB2312" panose="02010609030101010101" pitchFamily="49" charset="-122"/>
                <a:ea typeface="楷体_GB2312" panose="02010609030101010101" pitchFamily="49" charset="-122"/>
              </a:rPr>
              <a:t>若干逻辑或的检索词应当在同一检索框中输入</a:t>
            </a:r>
            <a:r>
              <a:rPr lang="zh-CN" altLang="en-US" sz="2800" dirty="0">
                <a:latin typeface="楷体_GB2312" panose="02010609030101010101" pitchFamily="49" charset="-122"/>
                <a:ea typeface="楷体_GB2312" panose="02010609030101010101" pitchFamily="49" charset="-122"/>
              </a:rPr>
              <a:t>；</a:t>
            </a:r>
            <a:endParaRPr lang="zh-CN" altLang="en-US" sz="2800" dirty="0" smtClean="0"/>
          </a:p>
          <a:p>
            <a:pPr lvl="1">
              <a:spcBef>
                <a:spcPts val="600"/>
              </a:spcBef>
              <a:spcAft>
                <a:spcPts val="600"/>
              </a:spcAft>
              <a:buFont typeface="Wingdings" panose="05000000000000000000" pitchFamily="2" charset="2"/>
              <a:buChar char="p"/>
            </a:pPr>
            <a:r>
              <a:rPr lang="zh-CN" altLang="en-US" sz="2800" dirty="0" smtClean="0">
                <a:latin typeface="楷体_GB2312" panose="02010609030101010101" pitchFamily="49" charset="-122"/>
                <a:ea typeface="楷体_GB2312" panose="02010609030101010101" pitchFamily="49" charset="-122"/>
              </a:rPr>
              <a:t>不管</a:t>
            </a:r>
            <a:r>
              <a:rPr lang="zh-CN" altLang="en-US" sz="2800" dirty="0">
                <a:latin typeface="楷体_GB2312" panose="02010609030101010101" pitchFamily="49" charset="-122"/>
                <a:ea typeface="楷体_GB2312" panose="02010609030101010101" pitchFamily="49" charset="-122"/>
              </a:rPr>
              <a:t>是普通检索还是专业检索，均先执行</a:t>
            </a:r>
            <a:r>
              <a:rPr lang="zh-CN" altLang="en-US" sz="2800" dirty="0">
                <a:latin typeface="Lucida Sans Unicode" panose="020B0602030504020204" pitchFamily="34" charset="0"/>
                <a:ea typeface="楷体_GB2312" panose="02010609030101010101" pitchFamily="49" charset="-122"/>
              </a:rPr>
              <a:t>“</a:t>
            </a:r>
            <a:r>
              <a:rPr lang="zh-CN" altLang="en-US" sz="2800" dirty="0">
                <a:latin typeface="楷体_GB2312" panose="02010609030101010101" pitchFamily="49" charset="-122"/>
                <a:ea typeface="楷体_GB2312" panose="02010609030101010101" pitchFamily="49" charset="-122"/>
              </a:rPr>
              <a:t>与</a:t>
            </a:r>
            <a:r>
              <a:rPr lang="zh-CN" altLang="en-US" sz="2800" dirty="0">
                <a:latin typeface="Lucida Sans Unicode" panose="020B0602030504020204" pitchFamily="34" charset="0"/>
                <a:ea typeface="楷体_GB2312" panose="02010609030101010101" pitchFamily="49" charset="-122"/>
              </a:rPr>
              <a:t>”</a:t>
            </a:r>
            <a:r>
              <a:rPr lang="zh-CN" altLang="en-US" sz="2800" dirty="0">
                <a:latin typeface="楷体_GB2312" panose="02010609030101010101" pitchFamily="49" charset="-122"/>
                <a:ea typeface="楷体_GB2312" panose="02010609030101010101" pitchFamily="49" charset="-122"/>
              </a:rPr>
              <a:t>，后执行</a:t>
            </a:r>
            <a:r>
              <a:rPr lang="zh-CN" altLang="en-US" sz="2800" dirty="0">
                <a:latin typeface="Lucida Sans Unicode" panose="020B0602030504020204" pitchFamily="34" charset="0"/>
                <a:ea typeface="楷体_GB2312" panose="02010609030101010101" pitchFamily="49" charset="-122"/>
              </a:rPr>
              <a:t>“</a:t>
            </a:r>
            <a:r>
              <a:rPr lang="zh-CN" altLang="en-US" sz="2800" dirty="0">
                <a:latin typeface="楷体_GB2312" panose="02010609030101010101" pitchFamily="49" charset="-122"/>
                <a:ea typeface="楷体_GB2312" panose="02010609030101010101" pitchFamily="49" charset="-122"/>
              </a:rPr>
              <a:t>或</a:t>
            </a:r>
            <a:r>
              <a:rPr lang="zh-CN" altLang="en-US" sz="2800" dirty="0">
                <a:latin typeface="Lucida Sans Unicode" panose="020B0602030504020204" pitchFamily="34" charset="0"/>
                <a:ea typeface="楷体_GB2312" panose="02010609030101010101" pitchFamily="49" charset="-122"/>
              </a:rPr>
              <a:t>”</a:t>
            </a:r>
            <a:r>
              <a:rPr lang="zh-CN" altLang="en-US" sz="2800" dirty="0">
                <a:latin typeface="楷体_GB2312" panose="02010609030101010101" pitchFamily="49" charset="-122"/>
                <a:ea typeface="楷体_GB2312" panose="02010609030101010101" pitchFamily="49" charset="-122"/>
              </a:rPr>
              <a:t>的逻辑运算符</a:t>
            </a:r>
            <a:r>
              <a:rPr lang="zh-CN" altLang="en-US" sz="2800" dirty="0" smtClean="0">
                <a:latin typeface="楷体_GB2312" panose="02010609030101010101" pitchFamily="49" charset="-122"/>
                <a:ea typeface="楷体_GB2312" panose="02010609030101010101" pitchFamily="49" charset="-122"/>
              </a:rPr>
              <a:t>；</a:t>
            </a:r>
            <a:endParaRPr lang="en-US" altLang="zh-CN" sz="2800" dirty="0" smtClean="0">
              <a:latin typeface="楷体_GB2312" panose="02010609030101010101" pitchFamily="49" charset="-122"/>
              <a:ea typeface="楷体_GB2312" panose="02010609030101010101" pitchFamily="49" charset="-122"/>
            </a:endParaRPr>
          </a:p>
          <a:p>
            <a:pPr lvl="1">
              <a:spcBef>
                <a:spcPts val="600"/>
              </a:spcBef>
              <a:spcAft>
                <a:spcPts val="600"/>
              </a:spcAft>
              <a:buFont typeface="Wingdings" panose="05000000000000000000" pitchFamily="2" charset="2"/>
              <a:buChar char="p"/>
            </a:pPr>
            <a:r>
              <a:rPr lang="zh-CN" altLang="en-US" sz="2800" dirty="0">
                <a:latin typeface="楷体_GB2312" panose="02010609030101010101" pitchFamily="49" charset="-122"/>
                <a:ea typeface="楷体_GB2312" panose="02010609030101010101" pitchFamily="49" charset="-122"/>
              </a:rPr>
              <a:t>掌握精炼</a:t>
            </a:r>
            <a:r>
              <a:rPr lang="zh-CN" altLang="en-US" sz="2800" dirty="0" smtClean="0">
                <a:latin typeface="楷体_GB2312" panose="02010609030101010101" pitchFamily="49" charset="-122"/>
                <a:ea typeface="楷体_GB2312" panose="02010609030101010101" pitchFamily="49" charset="-122"/>
              </a:rPr>
              <a:t>功能</a:t>
            </a:r>
            <a:r>
              <a:rPr lang="zh-CN" altLang="en-US" sz="2800" dirty="0">
                <a:latin typeface="楷体_GB2312" panose="02010609030101010101" pitchFamily="49" charset="-122"/>
                <a:ea typeface="楷体_GB2312" panose="02010609030101010101" pitchFamily="49" charset="-122"/>
              </a:rPr>
              <a:t>、</a:t>
            </a:r>
            <a:r>
              <a:rPr lang="zh-CN" altLang="en-US" sz="2800" dirty="0" smtClean="0">
                <a:latin typeface="楷体_GB2312" panose="02010609030101010101" pitchFamily="49" charset="-122"/>
                <a:ea typeface="楷体_GB2312" panose="02010609030101010101" pitchFamily="49" charset="-122"/>
              </a:rPr>
              <a:t>结果分析功能。</a:t>
            </a:r>
            <a:endParaRPr lang="zh-CN" altLang="en-US" sz="2800" dirty="0">
              <a:latin typeface="楷体_GB2312" panose="02010609030101010101" pitchFamily="49" charset="-122"/>
              <a:ea typeface="楷体_GB2312" panose="02010609030101010101" pitchFamily="49" charset="-122"/>
            </a:endParaRPr>
          </a:p>
          <a:p>
            <a:pPr lvl="1">
              <a:spcBef>
                <a:spcPts val="600"/>
              </a:spcBef>
              <a:spcAft>
                <a:spcPts val="600"/>
              </a:spcAft>
              <a:buFont typeface="Wingdings" panose="05000000000000000000" pitchFamily="2" charset="2"/>
              <a:buChar char="p"/>
            </a:pPr>
            <a:endParaRPr lang="zh-CN" altLang="en-US" sz="3600" dirty="0" smtClean="0"/>
          </a:p>
        </p:txBody>
      </p:sp>
      <p:sp>
        <p:nvSpPr>
          <p:cNvPr id="2" name="TextBox 1"/>
          <p:cNvSpPr txBox="1"/>
          <p:nvPr/>
        </p:nvSpPr>
        <p:spPr>
          <a:xfrm>
            <a:off x="1198663" y="404676"/>
            <a:ext cx="4752528" cy="523220"/>
          </a:xfrm>
          <a:prstGeom prst="rect">
            <a:avLst/>
          </a:prstGeom>
          <a:noFill/>
        </p:spPr>
        <p:txBody>
          <a:bodyPr wrap="square" rtlCol="0">
            <a:spAutoFit/>
          </a:bodyPr>
          <a:lstStyle/>
          <a:p>
            <a:r>
              <a:rPr lang="en-US" altLang="zh-CN" sz="2800" dirty="0">
                <a:solidFill>
                  <a:srgbClr val="C00000"/>
                </a:solidFill>
              </a:rPr>
              <a:t>SCIE</a:t>
            </a:r>
            <a:r>
              <a:rPr lang="zh-CN" altLang="en-US" sz="2800" dirty="0">
                <a:solidFill>
                  <a:srgbClr val="C00000"/>
                </a:solidFill>
              </a:rPr>
              <a:t>数据库小结</a:t>
            </a: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047357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微软雅黑">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微软雅黑">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微软雅黑">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4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微软雅黑">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xml><?xml version="1.0" encoding="utf-8"?>
<a:theme xmlns:a="http://schemas.openxmlformats.org/drawingml/2006/main" name="5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微软雅黑">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微软雅黑">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TotalTime>
  <Words>3307</Words>
  <Application>Microsoft Office PowerPoint</Application>
  <PresentationFormat>自定义</PresentationFormat>
  <Paragraphs>391</Paragraphs>
  <Slides>99</Slides>
  <Notes>10</Notes>
  <HiddenSlides>0</HiddenSlides>
  <MMClips>0</MMClips>
  <ScaleCrop>false</ScaleCrop>
  <HeadingPairs>
    <vt:vector size="4" baseType="variant">
      <vt:variant>
        <vt:lpstr>主题</vt:lpstr>
      </vt:variant>
      <vt:variant>
        <vt:i4>7</vt:i4>
      </vt:variant>
      <vt:variant>
        <vt:lpstr>幻灯片标题</vt:lpstr>
      </vt:variant>
      <vt:variant>
        <vt:i4>99</vt:i4>
      </vt:variant>
    </vt:vector>
  </HeadingPairs>
  <TitlesOfParts>
    <vt:vector size="106" baseType="lpstr">
      <vt:lpstr>Office 主题​​</vt:lpstr>
      <vt:lpstr>1_Office 主题​​</vt:lpstr>
      <vt:lpstr>2_Office 主题​​</vt:lpstr>
      <vt:lpstr>3_Office 主题​​</vt:lpstr>
      <vt:lpstr>4_Office 主题​​</vt:lpstr>
      <vt:lpstr>5_Office 主题​​</vt:lpstr>
      <vt:lpstr>6_Office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比较机构的学科发展状态（In Cites） —某大学与麻省理工学院的学科产出成果对比</vt:lpstr>
      <vt:lpstr>揭示学科研究重点的迁移（In Cites）</vt:lpstr>
      <vt:lpstr>筛选高效合作伙伴（In Cites）</vt:lpstr>
      <vt:lpstr>Henry Small：共被引(co-citation)分析的创始人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如何选择合适的投稿期刊</vt:lpstr>
      <vt:lpstr>选择合适的投稿期刊</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检索举例 1 –石墨烯的相关研究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案例二:萨缪尔森经典巨著——经济学 如何了解某一理论的发展以获悉新的思路？</vt:lpstr>
      <vt:lpstr>PowerPoint 演示文稿</vt:lpstr>
      <vt:lpstr>PowerPoint 演示文稿</vt:lpstr>
      <vt:lpstr>PowerPoint 演示文稿</vt:lpstr>
      <vt:lpstr>利用Web of Science跟踪最新研究进展</vt:lpstr>
      <vt:lpstr>高质量论文的收藏和管理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think</dc:creator>
  <cp:lastModifiedBy>user</cp:lastModifiedBy>
  <cp:revision>202</cp:revision>
  <dcterms:created xsi:type="dcterms:W3CDTF">2015-03-16T02:28:00Z</dcterms:created>
  <dcterms:modified xsi:type="dcterms:W3CDTF">2019-03-07T09:04:39Z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2052-10.1.0.7401</vt:lpwstr>
  </property>
</Properties>
</file>